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9" r:id="rId2"/>
    <p:sldId id="256" r:id="rId3"/>
    <p:sldId id="257" r:id="rId4"/>
    <p:sldId id="258"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6" d="100"/>
          <a:sy n="126" d="100"/>
        </p:scale>
        <p:origin x="-1984" y="-104"/>
      </p:cViewPr>
      <p:guideLst>
        <p:guide orient="horz" pos="2160"/>
        <p:guide pos="2880"/>
      </p:guideLst>
    </p:cSldViewPr>
  </p:slideViewPr>
  <p:notesTextViewPr>
    <p:cViewPr>
      <p:scale>
        <a:sx n="1" d="1"/>
        <a:sy n="1" d="1"/>
      </p:scale>
      <p:origin x="0" y="0"/>
    </p:cViewPr>
  </p:notesTextViewPr>
  <p:notesViewPr>
    <p:cSldViewPr>
      <p:cViewPr varScale="1">
        <p:scale>
          <a:sx n="74" d="100"/>
          <a:sy n="74" d="100"/>
        </p:scale>
        <p:origin x="-315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036827-ADD8-4B11-A66F-EB94850ADD47}" type="datetimeFigureOut">
              <a:rPr lang="en-US" smtClean="0"/>
              <a:t>6/13/16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B72FBD-20DB-43BD-8BC3-17A4F2C799E0}" type="slidenum">
              <a:rPr lang="en-US" smtClean="0"/>
              <a:t>‹#›</a:t>
            </a:fld>
            <a:endParaRPr lang="en-US"/>
          </a:p>
        </p:txBody>
      </p:sp>
    </p:spTree>
    <p:extLst>
      <p:ext uri="{BB962C8B-B14F-4D97-AF65-F5344CB8AC3E}">
        <p14:creationId xmlns:p14="http://schemas.microsoft.com/office/powerpoint/2010/main" val="20142087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9B72FBD-20DB-43BD-8BC3-17A4F2C799E0}" type="slidenum">
              <a:rPr lang="en-US" smtClean="0"/>
              <a:t>1</a:t>
            </a:fld>
            <a:endParaRPr lang="en-US"/>
          </a:p>
        </p:txBody>
      </p:sp>
    </p:spTree>
    <p:extLst>
      <p:ext uri="{BB962C8B-B14F-4D97-AF65-F5344CB8AC3E}">
        <p14:creationId xmlns:p14="http://schemas.microsoft.com/office/powerpoint/2010/main" val="2428112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9B72FBD-20DB-43BD-8BC3-17A4F2C799E0}" type="slidenum">
              <a:rPr lang="en-US" smtClean="0"/>
              <a:t>2</a:t>
            </a:fld>
            <a:endParaRPr lang="en-US"/>
          </a:p>
        </p:txBody>
      </p:sp>
    </p:spTree>
    <p:extLst>
      <p:ext uri="{BB962C8B-B14F-4D97-AF65-F5344CB8AC3E}">
        <p14:creationId xmlns:p14="http://schemas.microsoft.com/office/powerpoint/2010/main" val="41148016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9B72FBD-20DB-43BD-8BC3-17A4F2C799E0}" type="slidenum">
              <a:rPr lang="en-US" smtClean="0"/>
              <a:t>3</a:t>
            </a:fld>
            <a:endParaRPr lang="en-US"/>
          </a:p>
        </p:txBody>
      </p:sp>
    </p:spTree>
    <p:extLst>
      <p:ext uri="{BB962C8B-B14F-4D97-AF65-F5344CB8AC3E}">
        <p14:creationId xmlns:p14="http://schemas.microsoft.com/office/powerpoint/2010/main" val="865117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9B72FBD-20DB-43BD-8BC3-17A4F2C799E0}" type="slidenum">
              <a:rPr lang="en-US" smtClean="0"/>
              <a:t>4</a:t>
            </a:fld>
            <a:endParaRPr lang="en-US"/>
          </a:p>
        </p:txBody>
      </p:sp>
    </p:spTree>
    <p:extLst>
      <p:ext uri="{BB962C8B-B14F-4D97-AF65-F5344CB8AC3E}">
        <p14:creationId xmlns:p14="http://schemas.microsoft.com/office/powerpoint/2010/main" val="21113448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9B72FBD-20DB-43BD-8BC3-17A4F2C799E0}" type="slidenum">
              <a:rPr lang="en-US" smtClean="0"/>
              <a:t>5</a:t>
            </a:fld>
            <a:endParaRPr lang="en-US"/>
          </a:p>
        </p:txBody>
      </p:sp>
    </p:spTree>
    <p:extLst>
      <p:ext uri="{BB962C8B-B14F-4D97-AF65-F5344CB8AC3E}">
        <p14:creationId xmlns:p14="http://schemas.microsoft.com/office/powerpoint/2010/main" val="1646296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689B279-B58E-4623-B1C1-9699D80D0C6A}" type="datetimeFigureOut">
              <a:rPr lang="en-US" smtClean="0"/>
              <a:t>6/13/16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B68122-CA1F-42FB-8E6D-0CF8E0295781}" type="slidenum">
              <a:rPr lang="en-US" smtClean="0"/>
              <a:t>‹#›</a:t>
            </a:fld>
            <a:endParaRPr lang="en-US"/>
          </a:p>
        </p:txBody>
      </p:sp>
    </p:spTree>
    <p:extLst>
      <p:ext uri="{BB962C8B-B14F-4D97-AF65-F5344CB8AC3E}">
        <p14:creationId xmlns:p14="http://schemas.microsoft.com/office/powerpoint/2010/main" val="278904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89B279-B58E-4623-B1C1-9699D80D0C6A}" type="datetimeFigureOut">
              <a:rPr lang="en-US" smtClean="0"/>
              <a:t>6/13/16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B68122-CA1F-42FB-8E6D-0CF8E0295781}" type="slidenum">
              <a:rPr lang="en-US" smtClean="0"/>
              <a:t>‹#›</a:t>
            </a:fld>
            <a:endParaRPr lang="en-US"/>
          </a:p>
        </p:txBody>
      </p:sp>
    </p:spTree>
    <p:extLst>
      <p:ext uri="{BB962C8B-B14F-4D97-AF65-F5344CB8AC3E}">
        <p14:creationId xmlns:p14="http://schemas.microsoft.com/office/powerpoint/2010/main" val="1009010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89B279-B58E-4623-B1C1-9699D80D0C6A}" type="datetimeFigureOut">
              <a:rPr lang="en-US" smtClean="0"/>
              <a:t>6/13/16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B68122-CA1F-42FB-8E6D-0CF8E0295781}" type="slidenum">
              <a:rPr lang="en-US" smtClean="0"/>
              <a:t>‹#›</a:t>
            </a:fld>
            <a:endParaRPr lang="en-US"/>
          </a:p>
        </p:txBody>
      </p:sp>
    </p:spTree>
    <p:extLst>
      <p:ext uri="{BB962C8B-B14F-4D97-AF65-F5344CB8AC3E}">
        <p14:creationId xmlns:p14="http://schemas.microsoft.com/office/powerpoint/2010/main" val="740541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89B279-B58E-4623-B1C1-9699D80D0C6A}" type="datetimeFigureOut">
              <a:rPr lang="en-US" smtClean="0"/>
              <a:t>6/13/16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B68122-CA1F-42FB-8E6D-0CF8E0295781}" type="slidenum">
              <a:rPr lang="en-US" smtClean="0"/>
              <a:t>‹#›</a:t>
            </a:fld>
            <a:endParaRPr lang="en-US"/>
          </a:p>
        </p:txBody>
      </p:sp>
    </p:spTree>
    <p:extLst>
      <p:ext uri="{BB962C8B-B14F-4D97-AF65-F5344CB8AC3E}">
        <p14:creationId xmlns:p14="http://schemas.microsoft.com/office/powerpoint/2010/main" val="609720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89B279-B58E-4623-B1C1-9699D80D0C6A}" type="datetimeFigureOut">
              <a:rPr lang="en-US" smtClean="0"/>
              <a:t>6/13/16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B68122-CA1F-42FB-8E6D-0CF8E0295781}" type="slidenum">
              <a:rPr lang="en-US" smtClean="0"/>
              <a:t>‹#›</a:t>
            </a:fld>
            <a:endParaRPr lang="en-US"/>
          </a:p>
        </p:txBody>
      </p:sp>
    </p:spTree>
    <p:extLst>
      <p:ext uri="{BB962C8B-B14F-4D97-AF65-F5344CB8AC3E}">
        <p14:creationId xmlns:p14="http://schemas.microsoft.com/office/powerpoint/2010/main" val="3531547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689B279-B58E-4623-B1C1-9699D80D0C6A}" type="datetimeFigureOut">
              <a:rPr lang="en-US" smtClean="0"/>
              <a:t>6/13/16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B68122-CA1F-42FB-8E6D-0CF8E0295781}" type="slidenum">
              <a:rPr lang="en-US" smtClean="0"/>
              <a:t>‹#›</a:t>
            </a:fld>
            <a:endParaRPr lang="en-US"/>
          </a:p>
        </p:txBody>
      </p:sp>
    </p:spTree>
    <p:extLst>
      <p:ext uri="{BB962C8B-B14F-4D97-AF65-F5344CB8AC3E}">
        <p14:creationId xmlns:p14="http://schemas.microsoft.com/office/powerpoint/2010/main" val="2139243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689B279-B58E-4623-B1C1-9699D80D0C6A}" type="datetimeFigureOut">
              <a:rPr lang="en-US" smtClean="0"/>
              <a:t>6/13/16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B68122-CA1F-42FB-8E6D-0CF8E0295781}" type="slidenum">
              <a:rPr lang="en-US" smtClean="0"/>
              <a:t>‹#›</a:t>
            </a:fld>
            <a:endParaRPr lang="en-US"/>
          </a:p>
        </p:txBody>
      </p:sp>
    </p:spTree>
    <p:extLst>
      <p:ext uri="{BB962C8B-B14F-4D97-AF65-F5344CB8AC3E}">
        <p14:creationId xmlns:p14="http://schemas.microsoft.com/office/powerpoint/2010/main" val="3434592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689B279-B58E-4623-B1C1-9699D80D0C6A}" type="datetimeFigureOut">
              <a:rPr lang="en-US" smtClean="0"/>
              <a:t>6/13/16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B68122-CA1F-42FB-8E6D-0CF8E0295781}" type="slidenum">
              <a:rPr lang="en-US" smtClean="0"/>
              <a:t>‹#›</a:t>
            </a:fld>
            <a:endParaRPr lang="en-US"/>
          </a:p>
        </p:txBody>
      </p:sp>
    </p:spTree>
    <p:extLst>
      <p:ext uri="{BB962C8B-B14F-4D97-AF65-F5344CB8AC3E}">
        <p14:creationId xmlns:p14="http://schemas.microsoft.com/office/powerpoint/2010/main" val="3318527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89B279-B58E-4623-B1C1-9699D80D0C6A}" type="datetimeFigureOut">
              <a:rPr lang="en-US" smtClean="0"/>
              <a:t>6/13/16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B68122-CA1F-42FB-8E6D-0CF8E0295781}" type="slidenum">
              <a:rPr lang="en-US" smtClean="0"/>
              <a:t>‹#›</a:t>
            </a:fld>
            <a:endParaRPr lang="en-US"/>
          </a:p>
        </p:txBody>
      </p:sp>
    </p:spTree>
    <p:extLst>
      <p:ext uri="{BB962C8B-B14F-4D97-AF65-F5344CB8AC3E}">
        <p14:creationId xmlns:p14="http://schemas.microsoft.com/office/powerpoint/2010/main" val="1001194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89B279-B58E-4623-B1C1-9699D80D0C6A}" type="datetimeFigureOut">
              <a:rPr lang="en-US" smtClean="0"/>
              <a:t>6/13/16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B68122-CA1F-42FB-8E6D-0CF8E0295781}" type="slidenum">
              <a:rPr lang="en-US" smtClean="0"/>
              <a:t>‹#›</a:t>
            </a:fld>
            <a:endParaRPr lang="en-US"/>
          </a:p>
        </p:txBody>
      </p:sp>
    </p:spTree>
    <p:extLst>
      <p:ext uri="{BB962C8B-B14F-4D97-AF65-F5344CB8AC3E}">
        <p14:creationId xmlns:p14="http://schemas.microsoft.com/office/powerpoint/2010/main" val="4237906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89B279-B58E-4623-B1C1-9699D80D0C6A}" type="datetimeFigureOut">
              <a:rPr lang="en-US" smtClean="0"/>
              <a:t>6/13/16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B68122-CA1F-42FB-8E6D-0CF8E0295781}" type="slidenum">
              <a:rPr lang="en-US" smtClean="0"/>
              <a:t>‹#›</a:t>
            </a:fld>
            <a:endParaRPr lang="en-US"/>
          </a:p>
        </p:txBody>
      </p:sp>
    </p:spTree>
    <p:extLst>
      <p:ext uri="{BB962C8B-B14F-4D97-AF65-F5344CB8AC3E}">
        <p14:creationId xmlns:p14="http://schemas.microsoft.com/office/powerpoint/2010/main" val="142995435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89B279-B58E-4623-B1C1-9699D80D0C6A}" type="datetimeFigureOut">
              <a:rPr lang="en-US" smtClean="0"/>
              <a:t>6/13/16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B68122-CA1F-42FB-8E6D-0CF8E0295781}" type="slidenum">
              <a:rPr lang="en-US" smtClean="0"/>
              <a:t>‹#›</a:t>
            </a:fld>
            <a:endParaRPr lang="en-US"/>
          </a:p>
        </p:txBody>
      </p:sp>
    </p:spTree>
    <p:extLst>
      <p:ext uri="{BB962C8B-B14F-4D97-AF65-F5344CB8AC3E}">
        <p14:creationId xmlns:p14="http://schemas.microsoft.com/office/powerpoint/2010/main" val="4714178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3.png"/><Relationship Id="rId5" Type="http://schemas.openxmlformats.org/officeDocument/2006/relationships/image" Target="../media/image4.jpe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Kentucky Tobacco Tax Facts 2014</a:t>
            </a:r>
            <a:endParaRPr lang="en-US" dirty="0"/>
          </a:p>
        </p:txBody>
      </p:sp>
      <p:sp>
        <p:nvSpPr>
          <p:cNvPr id="3" name="Content Placeholder 2"/>
          <p:cNvSpPr>
            <a:spLocks noGrp="1"/>
          </p:cNvSpPr>
          <p:nvPr>
            <p:ph idx="1"/>
          </p:nvPr>
        </p:nvSpPr>
        <p:spPr>
          <a:xfrm>
            <a:off x="533400" y="1676400"/>
            <a:ext cx="8229600" cy="4525963"/>
          </a:xfrm>
        </p:spPr>
        <p:txBody>
          <a:bodyPr/>
          <a:lstStyle/>
          <a:p>
            <a:r>
              <a:rPr lang="en-US" dirty="0" smtClean="0"/>
              <a:t>Cigarette Excise Tax:  $0.60/pack</a:t>
            </a:r>
          </a:p>
          <a:p>
            <a:pPr lvl="1">
              <a:buFont typeface="Arial" panose="020B0604020202020204" pitchFamily="34" charset="0"/>
              <a:buChar char="•"/>
            </a:pPr>
            <a:r>
              <a:rPr lang="en-US" dirty="0" smtClean="0"/>
              <a:t>Current national rank:  42</a:t>
            </a:r>
            <a:r>
              <a:rPr lang="en-US" baseline="30000" dirty="0" smtClean="0"/>
              <a:t>nd</a:t>
            </a:r>
            <a:r>
              <a:rPr lang="en-US" dirty="0" smtClean="0"/>
              <a:t> </a:t>
            </a:r>
          </a:p>
          <a:p>
            <a:r>
              <a:rPr lang="en-US" dirty="0" smtClean="0"/>
              <a:t>2014 Cigarette Sales:  391.2 million packs</a:t>
            </a:r>
          </a:p>
          <a:p>
            <a:pPr lvl="1">
              <a:buFont typeface="Arial" panose="020B0604020202020204" pitchFamily="34" charset="0"/>
              <a:buChar char="•"/>
            </a:pPr>
            <a:r>
              <a:rPr lang="en-US" dirty="0" smtClean="0"/>
              <a:t>8.3 million packs bought or smoked by kids</a:t>
            </a:r>
          </a:p>
          <a:p>
            <a:r>
              <a:rPr lang="en-US" dirty="0" smtClean="0"/>
              <a:t>Gross state cigarette excise taxes collected: $234,727,000 </a:t>
            </a:r>
            <a:r>
              <a:rPr lang="en-US" sz="2000" dirty="0" smtClean="0"/>
              <a:t>(plus $113,451,000 from sales tax)</a:t>
            </a:r>
          </a:p>
          <a:p>
            <a:pPr lvl="1">
              <a:buFont typeface="Arial" panose="020B0604020202020204" pitchFamily="34" charset="0"/>
              <a:buChar char="•"/>
            </a:pPr>
            <a:r>
              <a:rPr lang="en-US" dirty="0" smtClean="0"/>
              <a:t>Approx. $4,980,000 from youth smoking</a:t>
            </a:r>
          </a:p>
          <a:p>
            <a:r>
              <a:rPr lang="en-US" dirty="0" smtClean="0"/>
              <a:t>MSA dollars received:  $118,520,588</a:t>
            </a:r>
            <a:endParaRPr lang="en-US" dirty="0"/>
          </a:p>
        </p:txBody>
      </p:sp>
      <p:pic>
        <p:nvPicPr>
          <p:cNvPr id="4" name="Picture 2" descr="C:\Users\acriswell\Pictures\KCC logo clear background.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1" y="6068530"/>
            <a:ext cx="1447799" cy="709986"/>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4565073" y="6192255"/>
            <a:ext cx="4578927" cy="646331"/>
          </a:xfrm>
          <a:prstGeom prst="rect">
            <a:avLst/>
          </a:prstGeom>
          <a:noFill/>
        </p:spPr>
        <p:txBody>
          <a:bodyPr wrap="square" rtlCol="0">
            <a:spAutoFit/>
          </a:bodyPr>
          <a:lstStyle/>
          <a:p>
            <a:r>
              <a:rPr lang="en-US" dirty="0" smtClean="0">
                <a:solidFill>
                  <a:schemeClr val="tx1">
                    <a:lumMod val="65000"/>
                    <a:lumOff val="35000"/>
                  </a:schemeClr>
                </a:solidFill>
              </a:rPr>
              <a:t>Source:  </a:t>
            </a:r>
            <a:r>
              <a:rPr lang="en-US" i="1" dirty="0" smtClean="0">
                <a:solidFill>
                  <a:schemeClr val="tx1">
                    <a:lumMod val="65000"/>
                    <a:lumOff val="35000"/>
                  </a:schemeClr>
                </a:solidFill>
              </a:rPr>
              <a:t>The Tax Burden on Tobacco</a:t>
            </a:r>
            <a:r>
              <a:rPr lang="en-US" dirty="0" smtClean="0">
                <a:solidFill>
                  <a:schemeClr val="tx1">
                    <a:lumMod val="65000"/>
                    <a:lumOff val="35000"/>
                  </a:schemeClr>
                </a:solidFill>
              </a:rPr>
              <a:t>, Historical Compilation, Volume 49, 2014.</a:t>
            </a:r>
            <a:endParaRPr lang="en-US" dirty="0">
              <a:solidFill>
                <a:schemeClr val="tx1">
                  <a:lumMod val="65000"/>
                  <a:lumOff val="35000"/>
                </a:schemeClr>
              </a:solidFill>
            </a:endParaRPr>
          </a:p>
        </p:txBody>
      </p:sp>
    </p:spTree>
    <p:extLst>
      <p:ext uri="{BB962C8B-B14F-4D97-AF65-F5344CB8AC3E}">
        <p14:creationId xmlns:p14="http://schemas.microsoft.com/office/powerpoint/2010/main" val="2593909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6043" t="8816" r="54606" b="9651"/>
          <a:stretch/>
        </p:blipFill>
        <p:spPr bwMode="auto">
          <a:xfrm>
            <a:off x="152401" y="1066800"/>
            <a:ext cx="8763000" cy="51065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Picture 2" descr="C:\Users\acriswell\Pictures\KCC logo clear background.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2401" y="6068530"/>
            <a:ext cx="1447799" cy="709986"/>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28600" y="228600"/>
            <a:ext cx="8610600" cy="523220"/>
          </a:xfrm>
          <a:prstGeom prst="rect">
            <a:avLst/>
          </a:prstGeom>
          <a:noFill/>
        </p:spPr>
        <p:txBody>
          <a:bodyPr wrap="square" rtlCol="0">
            <a:spAutoFit/>
          </a:bodyPr>
          <a:lstStyle/>
          <a:p>
            <a:pPr algn="ctr"/>
            <a:r>
              <a:rPr lang="en-US" sz="2800" dirty="0" smtClean="0"/>
              <a:t>State Cigarette Tax Rates</a:t>
            </a:r>
            <a:endParaRPr lang="en-US" sz="2800" dirty="0"/>
          </a:p>
        </p:txBody>
      </p:sp>
      <p:sp>
        <p:nvSpPr>
          <p:cNvPr id="4" name="TextBox 3"/>
          <p:cNvSpPr txBox="1"/>
          <p:nvPr/>
        </p:nvSpPr>
        <p:spPr>
          <a:xfrm>
            <a:off x="228601" y="725608"/>
            <a:ext cx="8686800" cy="400110"/>
          </a:xfrm>
          <a:prstGeom prst="rect">
            <a:avLst/>
          </a:prstGeom>
          <a:noFill/>
        </p:spPr>
        <p:txBody>
          <a:bodyPr wrap="square" rtlCol="0">
            <a:spAutoFit/>
          </a:bodyPr>
          <a:lstStyle/>
          <a:p>
            <a:pPr algn="ctr"/>
            <a:r>
              <a:rPr lang="en-US" sz="2000" dirty="0" smtClean="0"/>
              <a:t>Average = $1.61 per pack</a:t>
            </a:r>
            <a:endParaRPr lang="en-US" sz="2000" dirty="0"/>
          </a:p>
        </p:txBody>
      </p:sp>
      <p:sp>
        <p:nvSpPr>
          <p:cNvPr id="5" name="TextBox 4"/>
          <p:cNvSpPr txBox="1"/>
          <p:nvPr/>
        </p:nvSpPr>
        <p:spPr>
          <a:xfrm>
            <a:off x="6601691" y="6423523"/>
            <a:ext cx="2417618" cy="369332"/>
          </a:xfrm>
          <a:prstGeom prst="rect">
            <a:avLst/>
          </a:prstGeom>
          <a:noFill/>
        </p:spPr>
        <p:txBody>
          <a:bodyPr wrap="square" rtlCol="0">
            <a:spAutoFit/>
          </a:bodyPr>
          <a:lstStyle/>
          <a:p>
            <a:pPr algn="r"/>
            <a:r>
              <a:rPr lang="en-US" dirty="0" smtClean="0">
                <a:solidFill>
                  <a:schemeClr val="bg1">
                    <a:lumMod val="50000"/>
                  </a:schemeClr>
                </a:solidFill>
              </a:rPr>
              <a:t>As of 4/1/2016</a:t>
            </a:r>
            <a:endParaRPr lang="en-US" dirty="0">
              <a:solidFill>
                <a:schemeClr val="bg1">
                  <a:lumMod val="50000"/>
                </a:schemeClr>
              </a:solidFill>
            </a:endParaRPr>
          </a:p>
        </p:txBody>
      </p:sp>
    </p:spTree>
    <p:extLst>
      <p:ext uri="{BB962C8B-B14F-4D97-AF65-F5344CB8AC3E}">
        <p14:creationId xmlns:p14="http://schemas.microsoft.com/office/powerpoint/2010/main" val="2934364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Tobacco Taxes and Tobacco Use</a:t>
            </a:r>
            <a:endParaRPr lang="en-US" dirty="0"/>
          </a:p>
        </p:txBody>
      </p:sp>
      <p:sp>
        <p:nvSpPr>
          <p:cNvPr id="3" name="Content Placeholder 2"/>
          <p:cNvSpPr>
            <a:spLocks noGrp="1"/>
          </p:cNvSpPr>
          <p:nvPr>
            <p:ph idx="1"/>
          </p:nvPr>
        </p:nvSpPr>
        <p:spPr>
          <a:xfrm>
            <a:off x="457200" y="1600201"/>
            <a:ext cx="8229600" cy="3657600"/>
          </a:xfrm>
        </p:spPr>
        <p:txBody>
          <a:bodyPr>
            <a:normAutofit fontScale="85000" lnSpcReduction="10000"/>
          </a:bodyPr>
          <a:lstStyle/>
          <a:p>
            <a:pPr marL="0" indent="0">
              <a:buNone/>
            </a:pPr>
            <a:r>
              <a:rPr lang="en-US" dirty="0" smtClean="0"/>
              <a:t>“Federal, state, and local taxes that raise prices on tobacco products improve public health by reducing initiation, prevalence, and intensity of smoking among young people. Comprehensive reviews of the literature on the effect of price on tobacco consumption estimate a 3</a:t>
            </a:r>
            <a:r>
              <a:rPr lang="en-US" dirty="0" smtClean="0">
                <a:latin typeface="Tahoma"/>
                <a:ea typeface="Tahoma"/>
                <a:cs typeface="Tahoma"/>
              </a:rPr>
              <a:t>­-</a:t>
            </a:r>
            <a:r>
              <a:rPr lang="en-US" dirty="0" smtClean="0"/>
              <a:t>5% reduction in overall cigarettes consumed as a result of a 10% increase in cigarette prices, and youth and young adults have proven to be even more responsive than adults to higher cigarette prices….”</a:t>
            </a:r>
            <a:endParaRPr lang="en-US" dirty="0"/>
          </a:p>
        </p:txBody>
      </p:sp>
      <p:pic>
        <p:nvPicPr>
          <p:cNvPr id="4" name="Picture 2" descr="C:\Users\acriswell\Pictures\KCC logo clear background.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1" y="6068530"/>
            <a:ext cx="1447799" cy="709986"/>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5257800" y="5145200"/>
            <a:ext cx="3810000" cy="923330"/>
          </a:xfrm>
          <a:prstGeom prst="rect">
            <a:avLst/>
          </a:prstGeom>
          <a:noFill/>
        </p:spPr>
        <p:txBody>
          <a:bodyPr wrap="square" rtlCol="0">
            <a:spAutoFit/>
          </a:bodyPr>
          <a:lstStyle/>
          <a:p>
            <a:r>
              <a:rPr lang="en-US" dirty="0"/>
              <a:t>--2012 U.S. Surgeon </a:t>
            </a:r>
            <a:r>
              <a:rPr lang="en-US" dirty="0" smtClean="0"/>
              <a:t>General’s Report, </a:t>
            </a:r>
            <a:r>
              <a:rPr lang="en-US" i="1" dirty="0" smtClean="0"/>
              <a:t>Preventing Tobacco Use Among Youth and Young Adults</a:t>
            </a:r>
            <a:r>
              <a:rPr lang="en-US" dirty="0" smtClean="0"/>
              <a:t>, pg. 809-810</a:t>
            </a:r>
            <a:endParaRPr lang="en-US" dirty="0"/>
          </a:p>
        </p:txBody>
      </p:sp>
    </p:spTree>
    <p:extLst>
      <p:ext uri="{BB962C8B-B14F-4D97-AF65-F5344CB8AC3E}">
        <p14:creationId xmlns:p14="http://schemas.microsoft.com/office/powerpoint/2010/main" val="78253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at least $1.00?</a:t>
            </a:r>
            <a:endParaRPr lang="en-US" dirty="0"/>
          </a:p>
        </p:txBody>
      </p:sp>
      <p:sp>
        <p:nvSpPr>
          <p:cNvPr id="3" name="Content Placeholder 2"/>
          <p:cNvSpPr>
            <a:spLocks noGrp="1"/>
          </p:cNvSpPr>
          <p:nvPr>
            <p:ph idx="1"/>
          </p:nvPr>
        </p:nvSpPr>
        <p:spPr>
          <a:xfrm>
            <a:off x="457200" y="1384399"/>
            <a:ext cx="8229600" cy="2209800"/>
          </a:xfrm>
        </p:spPr>
        <p:txBody>
          <a:bodyPr/>
          <a:lstStyle/>
          <a:p>
            <a:pPr marL="0" indent="0">
              <a:buNone/>
            </a:pPr>
            <a:r>
              <a:rPr lang="en-US" dirty="0" smtClean="0"/>
              <a:t>If the average price of a pack of cigarettes in KY is $4.86, and a 10% price increase will reduce consumption by </a:t>
            </a:r>
            <a:r>
              <a:rPr lang="en-US" dirty="0"/>
              <a:t>3</a:t>
            </a:r>
            <a:r>
              <a:rPr lang="en-US" dirty="0">
                <a:latin typeface="Tahoma"/>
                <a:ea typeface="Tahoma"/>
                <a:cs typeface="Tahoma"/>
              </a:rPr>
              <a:t>­-</a:t>
            </a:r>
            <a:r>
              <a:rPr lang="en-US" dirty="0"/>
              <a:t>5</a:t>
            </a:r>
            <a:r>
              <a:rPr lang="en-US" dirty="0" smtClean="0"/>
              <a:t>%, why push for at least a $1.00 when $0.50 will do the trick?</a:t>
            </a:r>
            <a:endParaRPr lang="en-US" dirty="0"/>
          </a:p>
        </p:txBody>
      </p:sp>
      <p:pic>
        <p:nvPicPr>
          <p:cNvPr id="4" name="Picture 2" descr="C:\Users\acriswell\Pictures\KCC logo clear background.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1" y="6068530"/>
            <a:ext cx="1447799" cy="709986"/>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600" y="3400643"/>
            <a:ext cx="2261880" cy="12454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4376492" y="4656520"/>
            <a:ext cx="4468673" cy="2031325"/>
          </a:xfrm>
          <a:prstGeom prst="rect">
            <a:avLst/>
          </a:prstGeom>
          <a:noFill/>
        </p:spPr>
        <p:txBody>
          <a:bodyPr wrap="square" rtlCol="0">
            <a:spAutoFit/>
          </a:bodyPr>
          <a:lstStyle/>
          <a:p>
            <a:r>
              <a:rPr lang="en-US" dirty="0" smtClean="0"/>
              <a:t>“…it is possible that the observed reductions in smoking among youth would have been even larger had the price increases from state and federal taxes not been offset at least partially by discounting and other price-related promotions by cigarette companies.”</a:t>
            </a:r>
          </a:p>
          <a:p>
            <a:r>
              <a:rPr lang="en-US" sz="1600" dirty="0" smtClean="0"/>
              <a:t>                                                     --2012 SGR, pg. 526</a:t>
            </a:r>
            <a:endParaRPr lang="en-US" sz="1600" dirty="0"/>
          </a:p>
        </p:txBody>
      </p:sp>
      <p:pic>
        <p:nvPicPr>
          <p:cNvPr id="2055" name="Picture 7" descr="Image result for tobacco company coupon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3652065"/>
            <a:ext cx="3124200" cy="23401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464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Cost of Tobacco in KY</a:t>
            </a:r>
            <a:endParaRPr lang="en-US" dirty="0"/>
          </a:p>
        </p:txBody>
      </p:sp>
      <p:sp>
        <p:nvSpPr>
          <p:cNvPr id="3" name="Content Placeholder 2"/>
          <p:cNvSpPr>
            <a:spLocks noGrp="1"/>
          </p:cNvSpPr>
          <p:nvPr>
            <p:ph idx="1"/>
          </p:nvPr>
        </p:nvSpPr>
        <p:spPr/>
        <p:txBody>
          <a:bodyPr/>
          <a:lstStyle/>
          <a:p>
            <a:r>
              <a:rPr lang="en-US" dirty="0" smtClean="0"/>
              <a:t>Annual health care costs from smoking:   $1.92 billion</a:t>
            </a:r>
          </a:p>
          <a:p>
            <a:r>
              <a:rPr lang="en-US" dirty="0" smtClean="0"/>
              <a:t>Medicaid costs:  $589.8 million</a:t>
            </a:r>
          </a:p>
          <a:p>
            <a:r>
              <a:rPr lang="en-US" dirty="0" smtClean="0"/>
              <a:t>Residents’ state &amp; federal tax burden from smoking-caused government expenditures: $1,185 per household</a:t>
            </a:r>
          </a:p>
          <a:p>
            <a:r>
              <a:rPr lang="en-US" dirty="0" smtClean="0"/>
              <a:t>Productivity losses:  $2.79 billion</a:t>
            </a:r>
            <a:endParaRPr lang="en-US" dirty="0"/>
          </a:p>
        </p:txBody>
      </p:sp>
      <p:sp>
        <p:nvSpPr>
          <p:cNvPr id="4" name="TextBox 3"/>
          <p:cNvSpPr txBox="1"/>
          <p:nvPr/>
        </p:nvSpPr>
        <p:spPr>
          <a:xfrm>
            <a:off x="4648200" y="6096000"/>
            <a:ext cx="4191000" cy="369332"/>
          </a:xfrm>
          <a:prstGeom prst="rect">
            <a:avLst/>
          </a:prstGeom>
          <a:noFill/>
        </p:spPr>
        <p:txBody>
          <a:bodyPr wrap="square" rtlCol="0">
            <a:spAutoFit/>
          </a:bodyPr>
          <a:lstStyle/>
          <a:p>
            <a:pPr algn="r"/>
            <a:r>
              <a:rPr lang="en-US" dirty="0" smtClean="0">
                <a:solidFill>
                  <a:schemeClr val="tx1">
                    <a:lumMod val="65000"/>
                    <a:lumOff val="35000"/>
                  </a:schemeClr>
                </a:solidFill>
              </a:rPr>
              <a:t>Source:  Campaign for Tobacco Free Kids</a:t>
            </a:r>
            <a:endParaRPr lang="en-US" dirty="0">
              <a:solidFill>
                <a:schemeClr val="tx1">
                  <a:lumMod val="65000"/>
                  <a:lumOff val="35000"/>
                </a:schemeClr>
              </a:solidFill>
            </a:endParaRPr>
          </a:p>
        </p:txBody>
      </p:sp>
      <p:pic>
        <p:nvPicPr>
          <p:cNvPr id="5" name="Picture 2" descr="C:\Users\acriswell\Pictures\KCC logo clear background.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1" y="6068530"/>
            <a:ext cx="1447799" cy="709986"/>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3421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 Reform</a:t>
            </a:r>
            <a:endParaRPr lang="en-US" dirty="0"/>
          </a:p>
        </p:txBody>
      </p:sp>
      <p:sp>
        <p:nvSpPr>
          <p:cNvPr id="3" name="Content Placeholder 2"/>
          <p:cNvSpPr>
            <a:spLocks noGrp="1"/>
          </p:cNvSpPr>
          <p:nvPr>
            <p:ph idx="1"/>
          </p:nvPr>
        </p:nvSpPr>
        <p:spPr>
          <a:xfrm>
            <a:off x="1371600" y="1752601"/>
            <a:ext cx="6553200" cy="2971800"/>
          </a:xfrm>
        </p:spPr>
        <p:txBody>
          <a:bodyPr/>
          <a:lstStyle/>
          <a:p>
            <a:pPr marL="0" indent="0">
              <a:buNone/>
            </a:pPr>
            <a:r>
              <a:rPr lang="en-US" dirty="0" smtClean="0"/>
              <a:t>In the Kentucky’s movement for tax reform, where does increasing the tobacco tax fit?</a:t>
            </a:r>
          </a:p>
          <a:p>
            <a:r>
              <a:rPr lang="en-US" dirty="0" smtClean="0"/>
              <a:t>Opportunities?</a:t>
            </a:r>
          </a:p>
          <a:p>
            <a:r>
              <a:rPr lang="en-US" dirty="0" smtClean="0"/>
              <a:t>Threats?</a:t>
            </a:r>
            <a:endParaRPr lang="en-US" dirty="0"/>
          </a:p>
        </p:txBody>
      </p:sp>
      <p:pic>
        <p:nvPicPr>
          <p:cNvPr id="4" name="Picture 2" descr="C:\Users\acriswell\Pictures\KCC logo clear backgroun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1" y="6068530"/>
            <a:ext cx="1447799" cy="709986"/>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18703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TotalTime>
  <Words>399</Words>
  <Application>Microsoft Macintosh PowerPoint</Application>
  <PresentationFormat>On-screen Show (4:3)</PresentationFormat>
  <Paragraphs>34</Paragraphs>
  <Slides>6</Slides>
  <Notes>5</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Kentucky Tobacco Tax Facts 2014</vt:lpstr>
      <vt:lpstr>PowerPoint Presentation</vt:lpstr>
      <vt:lpstr>Tobacco Taxes and Tobacco Use</vt:lpstr>
      <vt:lpstr>Why at least $1.00?</vt:lpstr>
      <vt:lpstr>The Cost of Tobacco in KY</vt:lpstr>
      <vt:lpstr>Tax Reform</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Angela Criswell</dc:creator>
  <cp:lastModifiedBy>Jennifer Knight</cp:lastModifiedBy>
  <cp:revision>15</cp:revision>
  <dcterms:created xsi:type="dcterms:W3CDTF">2016-06-09T17:08:05Z</dcterms:created>
  <dcterms:modified xsi:type="dcterms:W3CDTF">2016-06-13T13:26:27Z</dcterms:modified>
</cp:coreProperties>
</file>