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6" r:id="rId3"/>
  </p:sldMasterIdLst>
  <p:notesMasterIdLst>
    <p:notesMasterId r:id="rId35"/>
  </p:notesMasterIdLst>
  <p:sldIdLst>
    <p:sldId id="299" r:id="rId4"/>
    <p:sldId id="260" r:id="rId5"/>
    <p:sldId id="278" r:id="rId6"/>
    <p:sldId id="276" r:id="rId7"/>
    <p:sldId id="274" r:id="rId8"/>
    <p:sldId id="275" r:id="rId9"/>
    <p:sldId id="266" r:id="rId10"/>
    <p:sldId id="267" r:id="rId11"/>
    <p:sldId id="272" r:id="rId12"/>
    <p:sldId id="273" r:id="rId13"/>
    <p:sldId id="300" r:id="rId14"/>
    <p:sldId id="268" r:id="rId15"/>
    <p:sldId id="287" r:id="rId16"/>
    <p:sldId id="283" r:id="rId17"/>
    <p:sldId id="288" r:id="rId18"/>
    <p:sldId id="284" r:id="rId19"/>
    <p:sldId id="289" r:id="rId20"/>
    <p:sldId id="290" r:id="rId21"/>
    <p:sldId id="301" r:id="rId22"/>
    <p:sldId id="298" r:id="rId23"/>
    <p:sldId id="282" r:id="rId24"/>
    <p:sldId id="297" r:id="rId25"/>
    <p:sldId id="285" r:id="rId26"/>
    <p:sldId id="293" r:id="rId27"/>
    <p:sldId id="292" r:id="rId28"/>
    <p:sldId id="296" r:id="rId29"/>
    <p:sldId id="291" r:id="rId30"/>
    <p:sldId id="294" r:id="rId31"/>
    <p:sldId id="265" r:id="rId32"/>
    <p:sldId id="263" r:id="rId33"/>
    <p:sldId id="28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autoAdjust="0"/>
    <p:restoredTop sz="94660"/>
  </p:normalViewPr>
  <p:slideViewPr>
    <p:cSldViewPr snapToGrid="0">
      <p:cViewPr varScale="1">
        <p:scale>
          <a:sx n="61" d="100"/>
          <a:sy n="61" d="100"/>
        </p:scale>
        <p:origin x="102" y="252"/>
      </p:cViewPr>
      <p:guideLst/>
    </p:cSldViewPr>
  </p:slideViewPr>
  <p:notesTextViewPr>
    <p:cViewPr>
      <p:scale>
        <a:sx n="1" d="1"/>
        <a:sy n="1" d="1"/>
      </p:scale>
      <p:origin x="0" y="0"/>
    </p:cViewPr>
  </p:notesText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93B407-1E70-4A77-838E-677D64A10682}"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0796CB7-FC25-4833-9D82-0902DB1D5D9A}">
      <dgm:prSet/>
      <dgm:spPr/>
      <dgm:t>
        <a:bodyPr/>
        <a:lstStyle/>
        <a:p>
          <a:pPr rtl="0"/>
          <a:r>
            <a:rPr lang="en-US" b="1" dirty="0"/>
            <a:t>COMPREHENSIVE</a:t>
          </a:r>
          <a:endParaRPr lang="en-US" dirty="0"/>
        </a:p>
      </dgm:t>
    </dgm:pt>
    <dgm:pt modelId="{B1A72D38-227D-4059-A696-820914FBB9EA}" type="parTrans" cxnId="{843BB25A-51B9-4E28-B4D4-F2AFDC8808D9}">
      <dgm:prSet/>
      <dgm:spPr/>
      <dgm:t>
        <a:bodyPr/>
        <a:lstStyle/>
        <a:p>
          <a:endParaRPr lang="en-US"/>
        </a:p>
      </dgm:t>
    </dgm:pt>
    <dgm:pt modelId="{BB87791B-7187-439E-A8A1-522F98EDB7E9}" type="sibTrans" cxnId="{843BB25A-51B9-4E28-B4D4-F2AFDC8808D9}">
      <dgm:prSet/>
      <dgm:spPr/>
      <dgm:t>
        <a:bodyPr/>
        <a:lstStyle/>
        <a:p>
          <a:endParaRPr lang="en-US"/>
        </a:p>
      </dgm:t>
    </dgm:pt>
    <dgm:pt modelId="{54E39498-0EEF-48DE-BF68-ED54FDF43B35}">
      <dgm:prSet custT="1"/>
      <dgm:spPr/>
      <dgm:t>
        <a:bodyPr/>
        <a:lstStyle/>
        <a:p>
          <a:pPr rtl="0"/>
          <a:r>
            <a:rPr lang="en-US" sz="2000" b="1" dirty="0"/>
            <a:t>Covers all workplaces and enclosed public places</a:t>
          </a:r>
          <a:endParaRPr lang="en-US" sz="2000" dirty="0"/>
        </a:p>
      </dgm:t>
    </dgm:pt>
    <dgm:pt modelId="{74864FC2-E8D7-43A9-AF2E-8FFADE5AE3CB}" type="parTrans" cxnId="{B4012C40-D6E1-464C-BD14-D4D3822BC6A1}">
      <dgm:prSet/>
      <dgm:spPr/>
      <dgm:t>
        <a:bodyPr/>
        <a:lstStyle/>
        <a:p>
          <a:endParaRPr lang="en-US"/>
        </a:p>
      </dgm:t>
    </dgm:pt>
    <dgm:pt modelId="{FDF31A20-1AFE-4EE1-B518-D3DFE2E65981}" type="sibTrans" cxnId="{B4012C40-D6E1-464C-BD14-D4D3822BC6A1}">
      <dgm:prSet/>
      <dgm:spPr/>
      <dgm:t>
        <a:bodyPr/>
        <a:lstStyle/>
        <a:p>
          <a:endParaRPr lang="en-US"/>
        </a:p>
      </dgm:t>
    </dgm:pt>
    <dgm:pt modelId="{5D369FBA-519A-4B8C-BD9F-3B10DD1BA01B}">
      <dgm:prSet custT="1"/>
      <dgm:spPr/>
      <dgm:t>
        <a:bodyPr/>
        <a:lstStyle/>
        <a:p>
          <a:pPr rtl="0"/>
          <a:r>
            <a:rPr lang="en-US" sz="2000" b="1" dirty="0"/>
            <a:t>Protects all workers from exposure to secondhand smoke. No one is left out.</a:t>
          </a:r>
          <a:endParaRPr lang="en-US" sz="2000" dirty="0"/>
        </a:p>
      </dgm:t>
    </dgm:pt>
    <dgm:pt modelId="{6A20060B-C5CE-4E88-A1A3-979E99E7F67E}" type="parTrans" cxnId="{E6DD0DF1-59CB-4D2D-9BE0-F5824DA6A05E}">
      <dgm:prSet/>
      <dgm:spPr/>
      <dgm:t>
        <a:bodyPr/>
        <a:lstStyle/>
        <a:p>
          <a:endParaRPr lang="en-US"/>
        </a:p>
      </dgm:t>
    </dgm:pt>
    <dgm:pt modelId="{1B9F4E9D-3524-4110-AE19-3E044341544C}" type="sibTrans" cxnId="{E6DD0DF1-59CB-4D2D-9BE0-F5824DA6A05E}">
      <dgm:prSet/>
      <dgm:spPr/>
      <dgm:t>
        <a:bodyPr/>
        <a:lstStyle/>
        <a:p>
          <a:endParaRPr lang="en-US"/>
        </a:p>
      </dgm:t>
    </dgm:pt>
    <dgm:pt modelId="{2E1DDBFA-016E-412F-B013-7B4DB4AADC02}">
      <dgm:prSet/>
      <dgm:spPr/>
      <dgm:t>
        <a:bodyPr/>
        <a:lstStyle/>
        <a:p>
          <a:pPr rtl="0"/>
          <a:r>
            <a:rPr lang="en-US" b="1"/>
            <a:t>PARTIAL</a:t>
          </a:r>
          <a:endParaRPr lang="en-US"/>
        </a:p>
      </dgm:t>
    </dgm:pt>
    <dgm:pt modelId="{E00BC61A-50F8-40ED-8154-F5BFD249CC7C}" type="parTrans" cxnId="{EDBE6436-264A-4D9A-B9AD-863E69B0E4F3}">
      <dgm:prSet/>
      <dgm:spPr/>
      <dgm:t>
        <a:bodyPr/>
        <a:lstStyle/>
        <a:p>
          <a:endParaRPr lang="en-US"/>
        </a:p>
      </dgm:t>
    </dgm:pt>
    <dgm:pt modelId="{2451B494-DDE9-4A48-BD36-DBDD0DE010B2}" type="sibTrans" cxnId="{EDBE6436-264A-4D9A-B9AD-863E69B0E4F3}">
      <dgm:prSet/>
      <dgm:spPr/>
      <dgm:t>
        <a:bodyPr/>
        <a:lstStyle/>
        <a:p>
          <a:endParaRPr lang="en-US"/>
        </a:p>
      </dgm:t>
    </dgm:pt>
    <dgm:pt modelId="{4FBCA862-B0C9-4CAB-BBD3-B69BAA48D2D6}">
      <dgm:prSet custT="1"/>
      <dgm:spPr/>
      <dgm:t>
        <a:bodyPr/>
        <a:lstStyle/>
        <a:p>
          <a:pPr rtl="0"/>
          <a:r>
            <a:rPr lang="en-US" sz="2000" b="1" dirty="0"/>
            <a:t>Covers only some enclosed public places</a:t>
          </a:r>
          <a:endParaRPr lang="en-US" sz="2000" dirty="0"/>
        </a:p>
      </dgm:t>
    </dgm:pt>
    <dgm:pt modelId="{542A4F7F-B275-431C-AFB5-3A5D62589744}" type="parTrans" cxnId="{114C6A63-CABD-4F36-95F8-758F97500F72}">
      <dgm:prSet/>
      <dgm:spPr/>
      <dgm:t>
        <a:bodyPr/>
        <a:lstStyle/>
        <a:p>
          <a:endParaRPr lang="en-US"/>
        </a:p>
      </dgm:t>
    </dgm:pt>
    <dgm:pt modelId="{60C84DA8-B72E-48D2-B941-78B833B8B696}" type="sibTrans" cxnId="{114C6A63-CABD-4F36-95F8-758F97500F72}">
      <dgm:prSet/>
      <dgm:spPr/>
      <dgm:t>
        <a:bodyPr/>
        <a:lstStyle/>
        <a:p>
          <a:endParaRPr lang="en-US"/>
        </a:p>
      </dgm:t>
    </dgm:pt>
    <dgm:pt modelId="{F8575ECD-7500-496E-80A8-63D147F777FB}">
      <dgm:prSet custT="1"/>
      <dgm:spPr/>
      <dgm:t>
        <a:bodyPr/>
        <a:lstStyle/>
        <a:p>
          <a:pPr rtl="0"/>
          <a:r>
            <a:rPr lang="en-US" sz="2000" b="1" dirty="0"/>
            <a:t>Exempts certain businesses and specific communities </a:t>
          </a:r>
          <a:endParaRPr lang="en-US" sz="2000" dirty="0"/>
        </a:p>
      </dgm:t>
    </dgm:pt>
    <dgm:pt modelId="{F1A1EC51-BEAB-44C0-86DA-C0DFFCEDFC12}" type="parTrans" cxnId="{577426E0-1A21-4584-9DF4-F0D2FBA04BCC}">
      <dgm:prSet/>
      <dgm:spPr/>
      <dgm:t>
        <a:bodyPr/>
        <a:lstStyle/>
        <a:p>
          <a:endParaRPr lang="en-US"/>
        </a:p>
      </dgm:t>
    </dgm:pt>
    <dgm:pt modelId="{EFE0A970-0565-4777-A347-026A85B1DC84}" type="sibTrans" cxnId="{577426E0-1A21-4584-9DF4-F0D2FBA04BCC}">
      <dgm:prSet/>
      <dgm:spPr/>
      <dgm:t>
        <a:bodyPr/>
        <a:lstStyle/>
        <a:p>
          <a:endParaRPr lang="en-US"/>
        </a:p>
      </dgm:t>
    </dgm:pt>
    <dgm:pt modelId="{1F4B450D-67E7-4880-97EC-02545164CE11}">
      <dgm:prSet custT="1"/>
      <dgm:spPr/>
      <dgm:t>
        <a:bodyPr/>
        <a:lstStyle/>
        <a:p>
          <a:pPr rtl="0"/>
          <a:r>
            <a:rPr lang="en-US" sz="2000" b="1" dirty="0"/>
            <a:t>Leaves workers and patrons unprotected from exposure to secondhand smoke</a:t>
          </a:r>
          <a:endParaRPr lang="en-US" sz="2000" dirty="0"/>
        </a:p>
      </dgm:t>
    </dgm:pt>
    <dgm:pt modelId="{0C670F81-0CB7-4CD5-A1BD-FC0D9F26B1C4}" type="parTrans" cxnId="{B5C3D08D-0C14-441D-A3C8-6486921004E7}">
      <dgm:prSet/>
      <dgm:spPr/>
      <dgm:t>
        <a:bodyPr/>
        <a:lstStyle/>
        <a:p>
          <a:endParaRPr lang="en-US"/>
        </a:p>
      </dgm:t>
    </dgm:pt>
    <dgm:pt modelId="{34641E55-3C26-45A5-B734-70383B4511C7}" type="sibTrans" cxnId="{B5C3D08D-0C14-441D-A3C8-6486921004E7}">
      <dgm:prSet/>
      <dgm:spPr/>
      <dgm:t>
        <a:bodyPr/>
        <a:lstStyle/>
        <a:p>
          <a:endParaRPr lang="en-US"/>
        </a:p>
      </dgm:t>
    </dgm:pt>
    <dgm:pt modelId="{619627AB-0CB4-460D-9C56-D069BA5773B1}">
      <dgm:prSet custT="1"/>
      <dgm:spPr/>
      <dgm:t>
        <a:bodyPr/>
        <a:lstStyle/>
        <a:p>
          <a:pPr rtl="0"/>
          <a:r>
            <a:rPr lang="en-US" sz="2000" b="1" dirty="0"/>
            <a:t>Creates an uneven playing field for businesses and the potential for legal challenges</a:t>
          </a:r>
          <a:endParaRPr lang="en-US" sz="2000" dirty="0"/>
        </a:p>
      </dgm:t>
    </dgm:pt>
    <dgm:pt modelId="{A1EF8768-B93E-4523-AB27-EB76FD1994CA}" type="parTrans" cxnId="{BCFAC9CF-122B-490B-95F2-B0942EDE6EB7}">
      <dgm:prSet/>
      <dgm:spPr/>
      <dgm:t>
        <a:bodyPr/>
        <a:lstStyle/>
        <a:p>
          <a:endParaRPr lang="en-US"/>
        </a:p>
      </dgm:t>
    </dgm:pt>
    <dgm:pt modelId="{11EA5C28-0E51-4A97-A7BE-CC104042AE50}" type="sibTrans" cxnId="{BCFAC9CF-122B-490B-95F2-B0942EDE6EB7}">
      <dgm:prSet/>
      <dgm:spPr/>
      <dgm:t>
        <a:bodyPr/>
        <a:lstStyle/>
        <a:p>
          <a:endParaRPr lang="en-US"/>
        </a:p>
      </dgm:t>
    </dgm:pt>
    <dgm:pt modelId="{FDCC3D09-7244-4B1D-B85E-EF16C8B9FCD1}">
      <dgm:prSet custT="1"/>
      <dgm:spPr/>
      <dgm:t>
        <a:bodyPr/>
        <a:lstStyle/>
        <a:p>
          <a:pPr rtl="0"/>
          <a:r>
            <a:rPr lang="en-US" sz="2000" b="1" dirty="0"/>
            <a:t>Effective; biggest gains in health and economics</a:t>
          </a:r>
        </a:p>
      </dgm:t>
    </dgm:pt>
    <dgm:pt modelId="{26A8D493-88CE-4E16-83AA-3DB7E0F33D8D}" type="parTrans" cxnId="{ECD95CB9-F2A6-4B32-922E-53631B0ED6F9}">
      <dgm:prSet/>
      <dgm:spPr/>
      <dgm:t>
        <a:bodyPr/>
        <a:lstStyle/>
        <a:p>
          <a:endParaRPr lang="en-US"/>
        </a:p>
      </dgm:t>
    </dgm:pt>
    <dgm:pt modelId="{9AC44FB1-5E7A-4B52-A88A-709DB49600EC}" type="sibTrans" cxnId="{ECD95CB9-F2A6-4B32-922E-53631B0ED6F9}">
      <dgm:prSet/>
      <dgm:spPr/>
      <dgm:t>
        <a:bodyPr/>
        <a:lstStyle/>
        <a:p>
          <a:endParaRPr lang="en-US"/>
        </a:p>
      </dgm:t>
    </dgm:pt>
    <dgm:pt modelId="{A09EA433-02E3-473F-BBCE-DFC57FDB60BE}" type="pres">
      <dgm:prSet presAssocID="{F093B407-1E70-4A77-838E-677D64A10682}" presName="Name0" presStyleCnt="0">
        <dgm:presLayoutVars>
          <dgm:dir/>
          <dgm:animLvl val="lvl"/>
          <dgm:resizeHandles val="exact"/>
        </dgm:presLayoutVars>
      </dgm:prSet>
      <dgm:spPr/>
    </dgm:pt>
    <dgm:pt modelId="{4139DE8B-EFDE-44B4-8A03-7E58CE757E34}" type="pres">
      <dgm:prSet presAssocID="{50796CB7-FC25-4833-9D82-0902DB1D5D9A}" presName="linNode" presStyleCnt="0"/>
      <dgm:spPr/>
    </dgm:pt>
    <dgm:pt modelId="{68844012-BC1E-4447-86CD-0B5E0963C39C}" type="pres">
      <dgm:prSet presAssocID="{50796CB7-FC25-4833-9D82-0902DB1D5D9A}" presName="parentText" presStyleLbl="node1" presStyleIdx="0" presStyleCnt="2">
        <dgm:presLayoutVars>
          <dgm:chMax val="1"/>
          <dgm:bulletEnabled val="1"/>
        </dgm:presLayoutVars>
      </dgm:prSet>
      <dgm:spPr/>
    </dgm:pt>
    <dgm:pt modelId="{57714BDC-E5BD-44E5-AFD1-8C311DF4B8CC}" type="pres">
      <dgm:prSet presAssocID="{50796CB7-FC25-4833-9D82-0902DB1D5D9A}" presName="descendantText" presStyleLbl="alignAccFollowNode1" presStyleIdx="0" presStyleCnt="2">
        <dgm:presLayoutVars>
          <dgm:bulletEnabled val="1"/>
        </dgm:presLayoutVars>
      </dgm:prSet>
      <dgm:spPr/>
    </dgm:pt>
    <dgm:pt modelId="{22D643BF-3286-481C-8C17-D5F61893C921}" type="pres">
      <dgm:prSet presAssocID="{BB87791B-7187-439E-A8A1-522F98EDB7E9}" presName="sp" presStyleCnt="0"/>
      <dgm:spPr/>
    </dgm:pt>
    <dgm:pt modelId="{1A269FC2-1F0F-4EBC-B283-AF1EDC622E9C}" type="pres">
      <dgm:prSet presAssocID="{2E1DDBFA-016E-412F-B013-7B4DB4AADC02}" presName="linNode" presStyleCnt="0"/>
      <dgm:spPr/>
    </dgm:pt>
    <dgm:pt modelId="{3DF73B3D-5BF2-4DAD-8A2B-6AB2D6916537}" type="pres">
      <dgm:prSet presAssocID="{2E1DDBFA-016E-412F-B013-7B4DB4AADC02}" presName="parentText" presStyleLbl="node1" presStyleIdx="1" presStyleCnt="2">
        <dgm:presLayoutVars>
          <dgm:chMax val="1"/>
          <dgm:bulletEnabled val="1"/>
        </dgm:presLayoutVars>
      </dgm:prSet>
      <dgm:spPr/>
    </dgm:pt>
    <dgm:pt modelId="{BEA44397-3E9C-463E-8A2C-07F64AC3E298}" type="pres">
      <dgm:prSet presAssocID="{2E1DDBFA-016E-412F-B013-7B4DB4AADC02}" presName="descendantText" presStyleLbl="alignAccFollowNode1" presStyleIdx="1" presStyleCnt="2" custScaleY="113922">
        <dgm:presLayoutVars>
          <dgm:bulletEnabled val="1"/>
        </dgm:presLayoutVars>
      </dgm:prSet>
      <dgm:spPr/>
    </dgm:pt>
  </dgm:ptLst>
  <dgm:cxnLst>
    <dgm:cxn modelId="{EBB9A001-902C-44FD-A6F0-C2CD5EE93301}" type="presOf" srcId="{5D369FBA-519A-4B8C-BD9F-3B10DD1BA01B}" destId="{57714BDC-E5BD-44E5-AFD1-8C311DF4B8CC}" srcOrd="0" destOrd="1" presId="urn:microsoft.com/office/officeart/2005/8/layout/vList5"/>
    <dgm:cxn modelId="{2FEC6010-DD75-47E5-98AA-2986A8B0E86B}" type="presOf" srcId="{4FBCA862-B0C9-4CAB-BBD3-B69BAA48D2D6}" destId="{BEA44397-3E9C-463E-8A2C-07F64AC3E298}" srcOrd="0" destOrd="0" presId="urn:microsoft.com/office/officeart/2005/8/layout/vList5"/>
    <dgm:cxn modelId="{B836E61A-3B44-4FC4-98FB-B48A010B46A8}" type="presOf" srcId="{2E1DDBFA-016E-412F-B013-7B4DB4AADC02}" destId="{3DF73B3D-5BF2-4DAD-8A2B-6AB2D6916537}" srcOrd="0" destOrd="0" presId="urn:microsoft.com/office/officeart/2005/8/layout/vList5"/>
    <dgm:cxn modelId="{3D432C27-B275-4EAD-8B8F-49CA4C4C9C51}" type="presOf" srcId="{50796CB7-FC25-4833-9D82-0902DB1D5D9A}" destId="{68844012-BC1E-4447-86CD-0B5E0963C39C}" srcOrd="0" destOrd="0" presId="urn:microsoft.com/office/officeart/2005/8/layout/vList5"/>
    <dgm:cxn modelId="{EDBE6436-264A-4D9A-B9AD-863E69B0E4F3}" srcId="{F093B407-1E70-4A77-838E-677D64A10682}" destId="{2E1DDBFA-016E-412F-B013-7B4DB4AADC02}" srcOrd="1" destOrd="0" parTransId="{E00BC61A-50F8-40ED-8154-F5BFD249CC7C}" sibTransId="{2451B494-DDE9-4A48-BD36-DBDD0DE010B2}"/>
    <dgm:cxn modelId="{B4012C40-D6E1-464C-BD14-D4D3822BC6A1}" srcId="{50796CB7-FC25-4833-9D82-0902DB1D5D9A}" destId="{54E39498-0EEF-48DE-BF68-ED54FDF43B35}" srcOrd="0" destOrd="0" parTransId="{74864FC2-E8D7-43A9-AF2E-8FFADE5AE3CB}" sibTransId="{FDF31A20-1AFE-4EE1-B518-D3DFE2E65981}"/>
    <dgm:cxn modelId="{114C6A63-CABD-4F36-95F8-758F97500F72}" srcId="{2E1DDBFA-016E-412F-B013-7B4DB4AADC02}" destId="{4FBCA862-B0C9-4CAB-BBD3-B69BAA48D2D6}" srcOrd="0" destOrd="0" parTransId="{542A4F7F-B275-431C-AFB5-3A5D62589744}" sibTransId="{60C84DA8-B72E-48D2-B941-78B833B8B696}"/>
    <dgm:cxn modelId="{B9EF0A68-7E01-48C4-A7E6-072E62986607}" type="presOf" srcId="{F093B407-1E70-4A77-838E-677D64A10682}" destId="{A09EA433-02E3-473F-BBCE-DFC57FDB60BE}" srcOrd="0" destOrd="0" presId="urn:microsoft.com/office/officeart/2005/8/layout/vList5"/>
    <dgm:cxn modelId="{21D0034D-9286-4D94-BBDC-468F633C5BF4}" type="presOf" srcId="{619627AB-0CB4-460D-9C56-D069BA5773B1}" destId="{BEA44397-3E9C-463E-8A2C-07F64AC3E298}" srcOrd="0" destOrd="3" presId="urn:microsoft.com/office/officeart/2005/8/layout/vList5"/>
    <dgm:cxn modelId="{3BA91B58-ECD5-46E3-89D1-16FBA753A16B}" type="presOf" srcId="{F8575ECD-7500-496E-80A8-63D147F777FB}" destId="{BEA44397-3E9C-463E-8A2C-07F64AC3E298}" srcOrd="0" destOrd="1" presId="urn:microsoft.com/office/officeart/2005/8/layout/vList5"/>
    <dgm:cxn modelId="{843BB25A-51B9-4E28-B4D4-F2AFDC8808D9}" srcId="{F093B407-1E70-4A77-838E-677D64A10682}" destId="{50796CB7-FC25-4833-9D82-0902DB1D5D9A}" srcOrd="0" destOrd="0" parTransId="{B1A72D38-227D-4059-A696-820914FBB9EA}" sibTransId="{BB87791B-7187-439E-A8A1-522F98EDB7E9}"/>
    <dgm:cxn modelId="{B5C3D08D-0C14-441D-A3C8-6486921004E7}" srcId="{2E1DDBFA-016E-412F-B013-7B4DB4AADC02}" destId="{1F4B450D-67E7-4880-97EC-02545164CE11}" srcOrd="2" destOrd="0" parTransId="{0C670F81-0CB7-4CD5-A1BD-FC0D9F26B1C4}" sibTransId="{34641E55-3C26-45A5-B734-70383B4511C7}"/>
    <dgm:cxn modelId="{ECD95CB9-F2A6-4B32-922E-53631B0ED6F9}" srcId="{50796CB7-FC25-4833-9D82-0902DB1D5D9A}" destId="{FDCC3D09-7244-4B1D-B85E-EF16C8B9FCD1}" srcOrd="2" destOrd="0" parTransId="{26A8D493-88CE-4E16-83AA-3DB7E0F33D8D}" sibTransId="{9AC44FB1-5E7A-4B52-A88A-709DB49600EC}"/>
    <dgm:cxn modelId="{BCFAC9CF-122B-490B-95F2-B0942EDE6EB7}" srcId="{2E1DDBFA-016E-412F-B013-7B4DB4AADC02}" destId="{619627AB-0CB4-460D-9C56-D069BA5773B1}" srcOrd="3" destOrd="0" parTransId="{A1EF8768-B93E-4523-AB27-EB76FD1994CA}" sibTransId="{11EA5C28-0E51-4A97-A7BE-CC104042AE50}"/>
    <dgm:cxn modelId="{9DCEB5DA-982B-49CD-8B5E-DD6C6310ACD9}" type="presOf" srcId="{54E39498-0EEF-48DE-BF68-ED54FDF43B35}" destId="{57714BDC-E5BD-44E5-AFD1-8C311DF4B8CC}" srcOrd="0" destOrd="0" presId="urn:microsoft.com/office/officeart/2005/8/layout/vList5"/>
    <dgm:cxn modelId="{577426E0-1A21-4584-9DF4-F0D2FBA04BCC}" srcId="{2E1DDBFA-016E-412F-B013-7B4DB4AADC02}" destId="{F8575ECD-7500-496E-80A8-63D147F777FB}" srcOrd="1" destOrd="0" parTransId="{F1A1EC51-BEAB-44C0-86DA-C0DFFCEDFC12}" sibTransId="{EFE0A970-0565-4777-A347-026A85B1DC84}"/>
    <dgm:cxn modelId="{E6DD0DF1-59CB-4D2D-9BE0-F5824DA6A05E}" srcId="{50796CB7-FC25-4833-9D82-0902DB1D5D9A}" destId="{5D369FBA-519A-4B8C-BD9F-3B10DD1BA01B}" srcOrd="1" destOrd="0" parTransId="{6A20060B-C5CE-4E88-A1A3-979E99E7F67E}" sibTransId="{1B9F4E9D-3524-4110-AE19-3E044341544C}"/>
    <dgm:cxn modelId="{A5E8EAF9-087F-48CE-8C33-945A61EE8C74}" type="presOf" srcId="{FDCC3D09-7244-4B1D-B85E-EF16C8B9FCD1}" destId="{57714BDC-E5BD-44E5-AFD1-8C311DF4B8CC}" srcOrd="0" destOrd="2" presId="urn:microsoft.com/office/officeart/2005/8/layout/vList5"/>
    <dgm:cxn modelId="{FC6FF3FE-F97B-4636-A435-EBCF2D4C03A9}" type="presOf" srcId="{1F4B450D-67E7-4880-97EC-02545164CE11}" destId="{BEA44397-3E9C-463E-8A2C-07F64AC3E298}" srcOrd="0" destOrd="2" presId="urn:microsoft.com/office/officeart/2005/8/layout/vList5"/>
    <dgm:cxn modelId="{CC2BE302-199B-4F4D-A498-8B5D0144667B}" type="presParOf" srcId="{A09EA433-02E3-473F-BBCE-DFC57FDB60BE}" destId="{4139DE8B-EFDE-44B4-8A03-7E58CE757E34}" srcOrd="0" destOrd="0" presId="urn:microsoft.com/office/officeart/2005/8/layout/vList5"/>
    <dgm:cxn modelId="{499D070D-D6E7-4F41-B43B-48553379A4BF}" type="presParOf" srcId="{4139DE8B-EFDE-44B4-8A03-7E58CE757E34}" destId="{68844012-BC1E-4447-86CD-0B5E0963C39C}" srcOrd="0" destOrd="0" presId="urn:microsoft.com/office/officeart/2005/8/layout/vList5"/>
    <dgm:cxn modelId="{B66BFEFC-0017-4DD7-B22D-D5BB26CBBA69}" type="presParOf" srcId="{4139DE8B-EFDE-44B4-8A03-7E58CE757E34}" destId="{57714BDC-E5BD-44E5-AFD1-8C311DF4B8CC}" srcOrd="1" destOrd="0" presId="urn:microsoft.com/office/officeart/2005/8/layout/vList5"/>
    <dgm:cxn modelId="{20733FC8-F84E-47B6-8E6F-0F441CCBF2C2}" type="presParOf" srcId="{A09EA433-02E3-473F-BBCE-DFC57FDB60BE}" destId="{22D643BF-3286-481C-8C17-D5F61893C921}" srcOrd="1" destOrd="0" presId="urn:microsoft.com/office/officeart/2005/8/layout/vList5"/>
    <dgm:cxn modelId="{DF930FD1-FA1C-43B8-9992-A8FC17EFF442}" type="presParOf" srcId="{A09EA433-02E3-473F-BBCE-DFC57FDB60BE}" destId="{1A269FC2-1F0F-4EBC-B283-AF1EDC622E9C}" srcOrd="2" destOrd="0" presId="urn:microsoft.com/office/officeart/2005/8/layout/vList5"/>
    <dgm:cxn modelId="{C8578107-0D1A-4F12-BB3E-B942214FF0C6}" type="presParOf" srcId="{1A269FC2-1F0F-4EBC-B283-AF1EDC622E9C}" destId="{3DF73B3D-5BF2-4DAD-8A2B-6AB2D6916537}" srcOrd="0" destOrd="0" presId="urn:microsoft.com/office/officeart/2005/8/layout/vList5"/>
    <dgm:cxn modelId="{5DF7DA3A-6006-446F-8D08-91AA70C39421}" type="presParOf" srcId="{1A269FC2-1F0F-4EBC-B283-AF1EDC622E9C}" destId="{BEA44397-3E9C-463E-8A2C-07F64AC3E298}"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714BDC-E5BD-44E5-AFD1-8C311DF4B8CC}">
      <dsp:nvSpPr>
        <dsp:cNvPr id="0" name=""/>
        <dsp:cNvSpPr/>
      </dsp:nvSpPr>
      <dsp:spPr>
        <a:xfrm rot="5400000">
          <a:off x="6253547" y="-2243610"/>
          <a:ext cx="1794120"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US" sz="2000" b="1" kern="1200" dirty="0"/>
            <a:t>Covers all workplaces and enclosed public places</a:t>
          </a:r>
          <a:endParaRPr lang="en-US" sz="2000" kern="1200" dirty="0"/>
        </a:p>
        <a:p>
          <a:pPr marL="228600" lvl="1" indent="-228600" algn="l" defTabSz="889000" rtl="0">
            <a:lnSpc>
              <a:spcPct val="90000"/>
            </a:lnSpc>
            <a:spcBef>
              <a:spcPct val="0"/>
            </a:spcBef>
            <a:spcAft>
              <a:spcPct val="15000"/>
            </a:spcAft>
            <a:buChar char="•"/>
          </a:pPr>
          <a:r>
            <a:rPr lang="en-US" sz="2000" b="1" kern="1200" dirty="0"/>
            <a:t>Protects all workers from exposure to secondhand smoke. No one is left out.</a:t>
          </a:r>
          <a:endParaRPr lang="en-US" sz="2000" kern="1200" dirty="0"/>
        </a:p>
        <a:p>
          <a:pPr marL="228600" lvl="1" indent="-228600" algn="l" defTabSz="889000" rtl="0">
            <a:lnSpc>
              <a:spcPct val="90000"/>
            </a:lnSpc>
            <a:spcBef>
              <a:spcPct val="0"/>
            </a:spcBef>
            <a:spcAft>
              <a:spcPct val="15000"/>
            </a:spcAft>
            <a:buChar char="•"/>
          </a:pPr>
          <a:r>
            <a:rPr lang="en-US" sz="2000" b="1" kern="1200" dirty="0"/>
            <a:t>Effective; biggest gains in health and economics</a:t>
          </a:r>
        </a:p>
      </dsp:txBody>
      <dsp:txXfrm rot="-5400000">
        <a:off x="3785615" y="311904"/>
        <a:ext cx="6642402" cy="1618956"/>
      </dsp:txXfrm>
    </dsp:sp>
    <dsp:sp modelId="{68844012-BC1E-4447-86CD-0B5E0963C39C}">
      <dsp:nvSpPr>
        <dsp:cNvPr id="0" name=""/>
        <dsp:cNvSpPr/>
      </dsp:nvSpPr>
      <dsp:spPr>
        <a:xfrm>
          <a:off x="0" y="56"/>
          <a:ext cx="3785616" cy="22426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rtl="0">
            <a:lnSpc>
              <a:spcPct val="90000"/>
            </a:lnSpc>
            <a:spcBef>
              <a:spcPct val="0"/>
            </a:spcBef>
            <a:spcAft>
              <a:spcPct val="35000"/>
            </a:spcAft>
            <a:buNone/>
          </a:pPr>
          <a:r>
            <a:rPr lang="en-US" sz="3400" b="1" kern="1200" dirty="0"/>
            <a:t>COMPREHENSIVE</a:t>
          </a:r>
          <a:endParaRPr lang="en-US" sz="3400" kern="1200" dirty="0"/>
        </a:p>
      </dsp:txBody>
      <dsp:txXfrm>
        <a:off x="109477" y="109533"/>
        <a:ext cx="3566662" cy="2023696"/>
      </dsp:txXfrm>
    </dsp:sp>
    <dsp:sp modelId="{BEA44397-3E9C-463E-8A2C-07F64AC3E298}">
      <dsp:nvSpPr>
        <dsp:cNvPr id="0" name=""/>
        <dsp:cNvSpPr/>
      </dsp:nvSpPr>
      <dsp:spPr>
        <a:xfrm rot="5400000">
          <a:off x="6128659" y="111171"/>
          <a:ext cx="2043897" cy="6729984"/>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US" sz="2000" b="1" kern="1200" dirty="0"/>
            <a:t>Covers only some enclosed public places</a:t>
          </a:r>
          <a:endParaRPr lang="en-US" sz="2000" kern="1200" dirty="0"/>
        </a:p>
        <a:p>
          <a:pPr marL="228600" lvl="1" indent="-228600" algn="l" defTabSz="889000" rtl="0">
            <a:lnSpc>
              <a:spcPct val="90000"/>
            </a:lnSpc>
            <a:spcBef>
              <a:spcPct val="0"/>
            </a:spcBef>
            <a:spcAft>
              <a:spcPct val="15000"/>
            </a:spcAft>
            <a:buChar char="•"/>
          </a:pPr>
          <a:r>
            <a:rPr lang="en-US" sz="2000" b="1" kern="1200" dirty="0"/>
            <a:t>Exempts certain businesses and specific communities </a:t>
          </a:r>
          <a:endParaRPr lang="en-US" sz="2000" kern="1200" dirty="0"/>
        </a:p>
        <a:p>
          <a:pPr marL="228600" lvl="1" indent="-228600" algn="l" defTabSz="889000" rtl="0">
            <a:lnSpc>
              <a:spcPct val="90000"/>
            </a:lnSpc>
            <a:spcBef>
              <a:spcPct val="0"/>
            </a:spcBef>
            <a:spcAft>
              <a:spcPct val="15000"/>
            </a:spcAft>
            <a:buChar char="•"/>
          </a:pPr>
          <a:r>
            <a:rPr lang="en-US" sz="2000" b="1" kern="1200" dirty="0"/>
            <a:t>Leaves workers and patrons unprotected from exposure to secondhand smoke</a:t>
          </a:r>
          <a:endParaRPr lang="en-US" sz="2000" kern="1200" dirty="0"/>
        </a:p>
        <a:p>
          <a:pPr marL="228600" lvl="1" indent="-228600" algn="l" defTabSz="889000" rtl="0">
            <a:lnSpc>
              <a:spcPct val="90000"/>
            </a:lnSpc>
            <a:spcBef>
              <a:spcPct val="0"/>
            </a:spcBef>
            <a:spcAft>
              <a:spcPct val="15000"/>
            </a:spcAft>
            <a:buChar char="•"/>
          </a:pPr>
          <a:r>
            <a:rPr lang="en-US" sz="2000" b="1" kern="1200" dirty="0"/>
            <a:t>Creates an uneven playing field for businesses and the potential for legal challenges</a:t>
          </a:r>
          <a:endParaRPr lang="en-US" sz="2000" kern="1200" dirty="0"/>
        </a:p>
      </dsp:txBody>
      <dsp:txXfrm rot="-5400000">
        <a:off x="3785616" y="2553990"/>
        <a:ext cx="6630209" cy="1844347"/>
      </dsp:txXfrm>
    </dsp:sp>
    <dsp:sp modelId="{3DF73B3D-5BF2-4DAD-8A2B-6AB2D6916537}">
      <dsp:nvSpPr>
        <dsp:cNvPr id="0" name=""/>
        <dsp:cNvSpPr/>
      </dsp:nvSpPr>
      <dsp:spPr>
        <a:xfrm>
          <a:off x="0" y="2354838"/>
          <a:ext cx="3785616" cy="22426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64770" rIns="129540" bIns="64770" numCol="1" spcCol="1270" anchor="ctr" anchorCtr="0">
          <a:noAutofit/>
        </a:bodyPr>
        <a:lstStyle/>
        <a:p>
          <a:pPr marL="0" lvl="0" indent="0" algn="ctr" defTabSz="1511300" rtl="0">
            <a:lnSpc>
              <a:spcPct val="90000"/>
            </a:lnSpc>
            <a:spcBef>
              <a:spcPct val="0"/>
            </a:spcBef>
            <a:spcAft>
              <a:spcPct val="35000"/>
            </a:spcAft>
            <a:buNone/>
          </a:pPr>
          <a:r>
            <a:rPr lang="en-US" sz="3400" b="1" kern="1200"/>
            <a:t>PARTIAL</a:t>
          </a:r>
          <a:endParaRPr lang="en-US" sz="3400" kern="1200"/>
        </a:p>
      </dsp:txBody>
      <dsp:txXfrm>
        <a:off x="109477" y="2464315"/>
        <a:ext cx="3566662" cy="202369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0.3937" units="1/cm"/>
          <inkml:channelProperty channel="Y" name="resolution" value="50.46729" units="1/cm"/>
          <inkml:channelProperty channel="T" name="resolution" value="1" units="1/dev"/>
        </inkml:channelProperties>
      </inkml:inkSource>
      <inkml:timestamp xml:id="ts0" timeString="2018-08-16T12:45:00.016"/>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55 0,'25'0'281,"26"26"-281,-26-26 32,1 0-32,-1 0 15,0 0 1,1 0-16,-1 0 16,1 0-16,-1 25 15,0-25 1,1 0-1,-1 0-15,1 0 0,-1 0 16,0 0 0,1 0-16,-1 0 15,1 0-15,-1 0 32,0 0-17,26 0 1,-25 0-16,-1 0 15,0 0-15,1 0 16,-1 0 0,1 0 15,-1 0 0,0 0-15,1 0-1,-1 0 1,1 0 0,24 0-1,-24 0-15,-1 0 16,1 0-16,-1 0 16,0 0-1,1 0 1,-1 0-16,1 0 15,-1 0 17,0 0-32,1 0 15,-1 0-15,1 0 16,-1 0-16,0 0 31,1 0-15,-1 0 15,26 0-31,-26 0 16,1 0-16,-1 0 15,1 0 1,-1 0 0,0 0-16,1 0 0,-1 0 15,1 0 1,-1 0-1,26 0-15,-26 0 16,1 0 0,-1 0-1,0 0 17,26 0-17,-25 0 1,-26-25-16,25 25 15,0 0-15,1 0 16,25-26-16,-1 26 16,-24 0-16,-1 0 0,1 0 15,-1 0-15,0 0 16,1 0 0,-1 0-1,1 0 1,-1 0-1,0 0 1,1 0-16,-1 0 16,1 0 15,-1 0 0,26 0-15,-26 0-1,1 0 1,-1 0 0,0 0-16,1 0 15,-1 0 1,1 0 0,-1 0-1,0 0 1,1 0-1,-1 0-15,1 0 16,-1 0 0,0 0-1,26 0 1,-25 0-16,-1 0 16,0 0-1,1 0 16,-1 0-15,1 0 0,-1 0-1,0 0 1,1-25 0,-1 25-1,1 0 1,24 0-1,-24 0 17,-1 0-1,1 0-15,-1 0-1,26 0 1,-26 0-1,1 0-15,-1 0 0,0 0 16,26 0-16,-25 0 31,-26-25-31,25 25 0,0 0 16,1 0 0,-1 0-1,1 0-15,-1 0 16,0 0 15,1 0 47,-1 0-31,1 0-31,-1 0-16,0 0 31,1 0-31,-1 0 16,1 0 15,24 0-31,-24 0 15,25 0 1,-26 0 0,26 0-16,0 0 93,-26 0-77,0 0 0,26 0-1,-25 0 1,24 0 0,-24 0-1,25 0 1,-26 0 78,-25 25-1,25-25-61,1 0 46,-26 25-63,25-25 1,-25 26 125,26-26-141,-1 0 15,-25 25 1</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0.3937" units="1/cm"/>
          <inkml:channelProperty channel="Y" name="resolution" value="50.46729" units="1/cm"/>
          <inkml:channelProperty channel="T" name="resolution" value="1" units="1/dev"/>
        </inkml:channelProperties>
      </inkml:inkSource>
      <inkml:timestamp xml:id="ts0" timeString="2018-08-16T12:45:04.147"/>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0 213 0,'26'0'266,"-1"0"-250,0 0-16,26 0 15,-25 0-15,-1 0 16,0 0-16,26 0 16,-25 0-1,-1 0-15,0 0 0,1 0 16,-1 0-1,1 0-15,-1 0 16,0 0-16,26 0 16,-25 0-16,-1 0 15,0 0-15,26 0 16,-25-25 0,-1 25-16,0 0 0,1 0 15,-1 0 1,1 0-1,-1 0-15,0-25 16,1 25-16,-1 0 16,1 0-1,-1 0 1,0-26-16,1 26 16,-1 0-1,1 0-15,-1 0 16,0 0-16,1 0 0,-1-25 47,1 25-32,-1 0 1,0 0 0,26 0-16,-25 0 15,-1 0-15,0 0 16,1 0-1,25 0 1,-26-26 0,0 26-16,1 0 15,-1 0 1,26 0 0,-26 0-1,1 0 16,-1 0-15,1 0 0,-1 0-1,0 0-15,1 0 16,-1 0 0,1 0-1,-1 0-15,0 0 0,26 0 16,-25 0-1,24 0-15,1 0 16,-25 0-16,-1 0 16,0 0 15,1 0-31,-1 0 16,26 0-1,-26 0 1,1 0-1,-1 0-15,1 0 0,-1 0 16,0 0 0,1 0-16,-1 0 15,1 0 1,24 0-16,-24 0 16,-1 0-1,1 0-15,-1 0 16,26 0-1,-26 0-15,1 0 16,-1 0-16,0 0 16,26 0-1,-25 0 1,-1 0-16,0 0 0,1 0 16,25 0-16,-26 0 15,0 0 1,1 0-1,-1 0 1,1 0 0,-1 0-1,0 0-15,1 0 16,-1 0 31,1 0-47,-1 0 0,0 0 15,1 0-15,-1 0 16,-25-25-16,51 25 16,0 0-16,-26 0 15,1 0 1,-1 0-16,0 0 16,26 0-16,-25 0 0,24 0 15,-24 0 16,25-25-31,-26 25 16,0 0 15,1 0-15,-1 0 0,26 0-1,-26 0 1,1 0-16,-1 0 15,1 0 1,-1 0 0,26 0-1,-26 0 1,1 0-16,-1-26 16,26 26-16,-26 0 15,1 0-15,-1 0 16,0 0-16,26 0 15,-25 0-15,-1 0 16,0 0-16,1 0 16,25 0 15,-26 0-31,0 0 94,1 0-94,-1 0 15,1 0 1,-1 0 0,0 26-16,1-1 15,-1-25 1,1 0 62,-1 0-62,0 0-16,1 0 15,-1 0 1,1 0-1,-26 25-15,25-25 16,26 0 78,-26 0-63,1 0-15,-1 0-1,0 0 1,26 0 78,-25 0-79,-1 0 48,0 0-48,1 0 1,-1 0 15,1 0 94</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0.3937" units="1/cm"/>
          <inkml:channelProperty channel="Y" name="resolution" value="50.46729" units="1/cm"/>
          <inkml:channelProperty channel="T" name="resolution" value="1" units="1/dev"/>
        </inkml:channelProperties>
      </inkml:inkSource>
      <inkml:timestamp xml:id="ts0" timeString="2018-08-16T12:45:08.220"/>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0 157 0,'50'0'265,"-24"0"-265,25 0 0,-26 0 16,26 0-16,-26 0 16,1 0-16,-1 0 15,0 0-15,26 0 16,-25 0-16,24 0 15,-24 0 1,-1 0-16,1 0 0,24 0 16,-24 0-1,25 0-15,-26 0 16,0 0-16,26 0 0,-25 0 16,24 0-1,1 0-15,0 0 16,-26 0-1,1 0-15,25 0 16,-1 0 0,-24 0-1,-1 0-15,26 0 16,0 0-16,-26 0 16,1 0-16,-1 0 15,0 0-15,26 0 16,-25 0-1,-1 0 1,0 0 0,26 25-16,-25-25 15,-1 0 1,0 0-16,1 0 16,25 0-16,-26 0 15,0 0-15,1 0 16,-1 0-1,1 0 1,-1 0-16,0 0 16,1 0-1,-1 0 1,1 0-16,24 0 16,1 0-1,-25 0-15,-1 0 16,0 0-16,52 0 0,-52 0 15,26 0 1,0 0-16,-26 0 16,0 0-16,1 0 0,-1 0 15,26 0-15,-26 0 16,1 0 0,-1 0-16,1 0 15,-1 0 16,0 0-15,1 0 0,-1 0-16,1 0 15,-1 0 1,0 0 0,26 0 30,-25 0-46,-1 0 16,0 0 0,26-25-16,0 25 15,0 0-15,-26 0 16,1 0-16,-1 0 16,26 0-16,-26 0 15,1 0 1,-1 0-16,0 0 15,1 0 1,-1 0-16,1 0 31,-1 0-15,0 0-16,1 0 16,-1 0-1,1 0 1,-1 0-1,0 0-15,1 0 16,-1 0 0,1 0-1,-1 0-15,0 0 16,26 0-16,-25 0 16,-1 0-16,0 0 15,1 0-15,-1 0 0,1 0 16,-1 0-16,0 0 15,1 0-15,-1 0 16,1 0-16,-1 0 16,0 0-1,1 0 1,-1 0-16,1 0 16,-1 0 15,0 0-16,1 0 1,-1 0 0,1 0-1,-1 0-15,0 0 0,1 0 16,25-26-16,-26 26 16,0 0-16,1 0 15,25-25-15,-26 25 0,0 0 16,1 0-1,-1 0 1,26 0 0,-26-26-1,1 26 1,-1 0 0,1 0-16,-1 0 15,0-25 1,1 25-1,-1 0 1,1 0 47,-1 0-32,0 0-31,1 0 15,-1 0 17,1 0-17,-1 0 1,0 0 0,26 0-16,-51-51 15,26 51-15,-1 0 47,0 0-31,1 0-1,25 0 1,-26 0 0,0 0 15,1 0-16,-1 0 17,1 0-17,-26 26-15,25-26 63,-50 0-1</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0.3937" units="1/cm"/>
          <inkml:channelProperty channel="Y" name="resolution" value="50.46729" units="1/cm"/>
          <inkml:channelProperty channel="T" name="resolution" value="1" units="1/dev"/>
        </inkml:channelProperties>
      </inkml:inkSource>
      <inkml:timestamp xml:id="ts0" timeString="2018-08-16T12:45:12.057"/>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6 0,'25'0'266,"26"0"-251,0 0-15,25 0 16,-25 0-16,-1 25 16,1-25-16,0 26 0,0-1 15,-26-25-15,1 0 16,24 0-16,1 0 16,-25 0-16,-1 0 15,26 0-15,0 0 0,-1 0 16,-24 0-16,-1 0 15,26 0-15,0 0 16,-26 0-16,1 0 0,-1 0 16,0 0-16,26 0 15,0 0-15,0 0 16,-26 0-16,51 0 16,-50 0-1,25 0-15,-1 0 16,-24 0-1,-1 0-15,26 0 79,-26 0-64,1 0-15,-1 0 16,26-25-16,-26 25 15,26 0 1,-25 0-16,-1 0 16,26 0-16,-26 0 15,26 0-15,-26 0 16,1 0 0,-1 0-16,1 0 15,24 0 1,-24 0-1,-1 0-15,1 0 0,-1 0 16,26 0-16,-26 0 16,26 0-1,-26 0-15,26 0 16,-25 0-16,-1 0 16,0 0-1,1 0-15,25 0 16,-26 0-16,0 0 15,1 0-15,-1 0 16,26 0-16,-26 0 16,1 0-16,-1 0 0,1 0 15,24 0 1,-24 0-16,-1 0 16,1 0-16,-1 0 0,0 0 15,26 0-15,-25 0 16,50 0-16,-51 0 15,1 0-15,-1 0 16,0 0-16,1 0 16,-1 0-16,1 0 15,-1 0 1,0 0-16,1 0 16,-1 0-1,26 0 1,-26 0-16,26 0 15,-25 0 1,-1 25-16,0 1 16,26-26-1,-25 0-15,24 0 16,-24 0-16,25 0 16,-26 0-16,0 0 15,1 0-15,-1 0 0,1 0 16,-1 0-16,0 0 15,26 0 1,-25 0-16,24 0 16,-24 0-1,-1 0-15,1 0 16,50-26-16,-51 26 16,1 0-16,-1 0 15,0 0 1,-25-25-16,26 25 15,-1 0 17,1 0-17,-1 0-15,0 0 32,1 0-17,-1 0 1,1 0-1,-1 0 1,0 0 0,1 0-16,-1 0 15,1 0 1,24 0 0,-24 0-16,-1 0 0,1 0 31,24 0-16,-24 0-15,-1 0 0,1 0 16,-1 0 0,26 0-1,-26 0-15,1 0 16,-1 0 0,0 0 15,1 0 109</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0.3937" units="1/cm"/>
          <inkml:channelProperty channel="Y" name="resolution" value="50.46729" units="1/cm"/>
          <inkml:channelProperty channel="T" name="resolution" value="1" units="1/dev"/>
        </inkml:channelProperties>
      </inkml:inkSource>
      <inkml:timestamp xml:id="ts0" timeString="2018-08-16T12:45:14.926"/>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0 136 0,'51'0'187,"0"0"-187,0 25 16,50-25-16,-25 26 16,26-26-16,-51 25 15,25-25-15,0 0 0,0 0 16,51 0-16,-50 0 16,-27 0-16,27 0 15,-27 0-15,1 0 16,51-25-16,-51 25 0,-1 0 15,1 0-15,0 0 16,0 0 0,25 0-16,-51 0 0,1 0 15,25 0-15,-1 0 16,1 0-16,-25 0 16,-1 0-16,0 0 0,1 0 15,-1 0-15,1 0 31,-1 0-31,26 0 16,0 0-16,-26 0 16,0 0-16,26 0 15,0 0-15,-26 0 16,1 0-16,-1 0 0,1 0 16,24 0-16,1 0 15,-25 0-15,-1 0 16,0 0-16,52 0 0,-52 0 15,0 0-15,26 0 16,0 0-16,-26-26 16,1 26-16,-1 0 15,1 0-15,24 0 0,1 0 16,-25 0-16,24-25 16,1 25-16,-25 0 15,50-25-15,-25 25 0,25-26 16,-51 26-16,26 0 15,-26 0-15,26 0 16,-25 0-16,-1 0 0,0 0 16,26 0-1,-25 0 1,-1 0-16,0 0 16,26-25-16,-25 25 0,50 0 15,-51 0-15,26 0 16,-26 0-16,26 0 15,-25 0-15,24 0 0,-50-26 16,26 26-16,-1 0 16,26 0-1,-26 0-15,1 0 0,-1 0 16,26 0 0,-26 0-16,1 0 15,-1 0-15,1 0 16,-26-25-16,25 25 15,0 0-15,1 0 16,-1 0 0,1 0-16,-1 0 15,0 0 1,26 0 31,-25 0-47,-1 0 15,0 0-15,1 0 16,25 0-16,-26 0 0,0 0 16,1 0-16,-1 0 15,26 0 1,-26 0-16,1 0 16,-1 0-16,1 0 15,24 0 1,-24 0-16,-1 0 15,1 25 1,-1-25 0,0 0-1,26 0 79,-25 0-78</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0.3937" units="1/cm"/>
          <inkml:channelProperty channel="Y" name="resolution" value="50.46729" units="1/cm"/>
          <inkml:channelProperty channel="T" name="resolution" value="1" units="1/dev"/>
        </inkml:channelProperties>
      </inkml:inkSource>
      <inkml:timestamp xml:id="ts0" timeString="2018-08-16T12:45:17.386"/>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7 0,'25'0'204,"26"0"-204,0 0 15,0 0-15,-26 0 16,26 0-16,0 0 15,25 0-15,-25 0 0,0 0 16,50 0-16,1 0 16,-1 0-16,-50 0 15,25 0-15,-25 0 16,0 25-16,-26-25 0,1 0 16,25 0-16,-26 0 15,0 0 1,26 0-16,-25 0 15,-1 0-15,0 0 16,26 0-16,-25 0 16,50 0-16,-51 0 0,1 0 15,-1 0 1,-25 26 46,76-26-46,-50 0 0,-1 0-1,26 0 1,-26 0-16,1 0 0,-1 0 31,0 0-15,1 0-1,-1 0 1,26 0-16,-26 0 16,26 0-16,-25 0 15,24 0 1,-24 0-16,-1 0 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9784E6-54E8-406A-9F01-3ECF614B9079}" type="datetimeFigureOut">
              <a:rPr lang="en-US" smtClean="0"/>
              <a:t>8/16/2018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EB1EF7-6022-41F0-97A5-A68DC05D016B}" type="slidenum">
              <a:rPr lang="en-US" smtClean="0"/>
              <a:t>‹#›</a:t>
            </a:fld>
            <a:endParaRPr lang="en-US"/>
          </a:p>
        </p:txBody>
      </p:sp>
    </p:spTree>
    <p:extLst>
      <p:ext uri="{BB962C8B-B14F-4D97-AF65-F5344CB8AC3E}">
        <p14:creationId xmlns:p14="http://schemas.microsoft.com/office/powerpoint/2010/main" val="3344620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31774">
              <a:defRPr/>
            </a:pPr>
            <a:r>
              <a:rPr lang="en-US" dirty="0"/>
              <a:t>Smoke-free laws with no exceptions are like a vaccine to prevent heart disease and cancer. </a:t>
            </a:r>
            <a:r>
              <a:rPr lang="en-US" u="sng" dirty="0"/>
              <a:t>A lower ‘dose’ for KY will not improve population health, nor save healthcare dollars.</a:t>
            </a:r>
          </a:p>
          <a:p>
            <a:endParaRPr lang="en-US" b="0" dirty="0"/>
          </a:p>
        </p:txBody>
      </p:sp>
      <p:sp>
        <p:nvSpPr>
          <p:cNvPr id="4" name="Date Placeholder 3"/>
          <p:cNvSpPr>
            <a:spLocks noGrp="1"/>
          </p:cNvSpPr>
          <p:nvPr>
            <p:ph type="dt" idx="10"/>
          </p:nvPr>
        </p:nvSpPr>
        <p:spPr/>
        <p:txBody>
          <a:bodyPr/>
          <a:lstStyle/>
          <a:p>
            <a:pPr>
              <a:defRPr/>
            </a:pPr>
            <a:fld id="{CD81F8FB-168D-492D-BF01-27E8E4998B9C}" type="datetime1">
              <a:rPr lang="en-US" smtClean="0">
                <a:solidFill>
                  <a:prstClr val="black"/>
                </a:solidFill>
              </a:rPr>
              <a:pPr>
                <a:defRPr/>
              </a:pPr>
              <a:t>8/16/2018</a:t>
            </a:fld>
            <a:endParaRPr lang="en-US" dirty="0">
              <a:solidFill>
                <a:prstClr val="black"/>
              </a:solidFill>
            </a:endParaRPr>
          </a:p>
        </p:txBody>
      </p:sp>
    </p:spTree>
    <p:extLst>
      <p:ext uri="{BB962C8B-B14F-4D97-AF65-F5344CB8AC3E}">
        <p14:creationId xmlns:p14="http://schemas.microsoft.com/office/powerpoint/2010/main" val="35657403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Sharing</a:t>
            </a:r>
            <a:r>
              <a:rPr lang="en-US" baseline="0" dirty="0"/>
              <a:t> the science of secondhand smoke and smoke-free policy in user friendly formats</a:t>
            </a:r>
            <a:endParaRPr lang="en-US" dirty="0"/>
          </a:p>
          <a:p>
            <a:endParaRPr lang="en-US" dirty="0"/>
          </a:p>
          <a:p>
            <a:r>
              <a:rPr lang="en-US" dirty="0"/>
              <a:t>Fact sheets:</a:t>
            </a:r>
          </a:p>
          <a:p>
            <a:pPr marL="171450" indent="-171450">
              <a:buFontTx/>
              <a:buChar char="-"/>
            </a:pPr>
            <a:r>
              <a:rPr lang="en-US" dirty="0"/>
              <a:t>Economic impact of smoke-free policy</a:t>
            </a:r>
          </a:p>
          <a:p>
            <a:pPr marL="171450" indent="-171450">
              <a:buFontTx/>
              <a:buChar char="-"/>
            </a:pPr>
            <a:r>
              <a:rPr lang="en-US" dirty="0"/>
              <a:t>Secondhand smoke and health</a:t>
            </a:r>
          </a:p>
          <a:p>
            <a:pPr marL="171450" indent="-171450">
              <a:buFontTx/>
              <a:buChar char="-"/>
            </a:pPr>
            <a:r>
              <a:rPr lang="en-US" dirty="0"/>
              <a:t>E-cigarettes and hookah smoking</a:t>
            </a:r>
          </a:p>
          <a:p>
            <a:pPr marL="171450" indent="-171450">
              <a:buFontTx/>
              <a:buChar char="-"/>
            </a:pPr>
            <a:r>
              <a:rPr lang="en-US" dirty="0"/>
              <a:t>Summary</a:t>
            </a:r>
            <a:r>
              <a:rPr lang="en-US" baseline="0" dirty="0"/>
              <a:t> of research</a:t>
            </a:r>
          </a:p>
          <a:p>
            <a:pPr marL="171450" indent="-171450">
              <a:buFontTx/>
              <a:buChar char="-"/>
            </a:pPr>
            <a:endParaRPr lang="en-US" dirty="0"/>
          </a:p>
          <a:p>
            <a:r>
              <a:rPr lang="en-US" dirty="0"/>
              <a:t>County data:</a:t>
            </a:r>
          </a:p>
          <a:p>
            <a:pPr marL="171450" indent="-171450">
              <a:buFontTx/>
              <a:buChar char="-"/>
            </a:pPr>
            <a:r>
              <a:rPr lang="en-US" dirty="0"/>
              <a:t>Heart attack reduction projections</a:t>
            </a:r>
          </a:p>
          <a:p>
            <a:pPr marL="171450" indent="-171450">
              <a:buFontTx/>
              <a:buChar char="-"/>
            </a:pPr>
            <a:r>
              <a:rPr lang="en-US" dirty="0"/>
              <a:t>Leading causes of death</a:t>
            </a:r>
          </a:p>
          <a:p>
            <a:pPr marL="171450" indent="-171450">
              <a:buFontTx/>
              <a:buChar char="-"/>
            </a:pPr>
            <a:r>
              <a:rPr lang="en-US" dirty="0"/>
              <a:t>Tobacco</a:t>
            </a:r>
            <a:r>
              <a:rPr lang="en-US" baseline="0" dirty="0"/>
              <a:t> use rates</a:t>
            </a:r>
          </a:p>
          <a:p>
            <a:pPr marL="171450" indent="-171450">
              <a:buFontTx/>
              <a:buChar char="-"/>
            </a:pPr>
            <a:r>
              <a:rPr lang="en-US" baseline="0" dirty="0"/>
              <a:t>Summary of local smoke-free laws in KY</a:t>
            </a:r>
          </a:p>
          <a:p>
            <a:pPr marL="171450" indent="-171450">
              <a:buFontTx/>
              <a:buChar char="-"/>
            </a:pPr>
            <a:r>
              <a:rPr lang="en-US" baseline="0" dirty="0"/>
              <a:t>Map by strength of law and percent covered</a:t>
            </a:r>
            <a:endParaRPr lang="en-US" dirty="0"/>
          </a:p>
        </p:txBody>
      </p:sp>
      <p:sp>
        <p:nvSpPr>
          <p:cNvPr id="4" name="Slide Number Placeholder 3"/>
          <p:cNvSpPr>
            <a:spLocks noGrp="1"/>
          </p:cNvSpPr>
          <p:nvPr>
            <p:ph type="sldNum" sz="quarter" idx="10"/>
          </p:nvPr>
        </p:nvSpPr>
        <p:spPr/>
        <p:txBody>
          <a:bodyPr/>
          <a:lstStyle/>
          <a:p>
            <a:fld id="{09BA3F51-8A43-46FE-A56A-B8634ABC5F97}" type="slidenum">
              <a:rPr lang="en-US" smtClean="0"/>
              <a:t>16</a:t>
            </a:fld>
            <a:endParaRPr lang="en-US"/>
          </a:p>
        </p:txBody>
      </p:sp>
    </p:spTree>
    <p:extLst>
      <p:ext uri="{BB962C8B-B14F-4D97-AF65-F5344CB8AC3E}">
        <p14:creationId xmlns:p14="http://schemas.microsoft.com/office/powerpoint/2010/main" val="4104816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a:p>
            <a:r>
              <a:rPr lang="en-US" dirty="0"/>
              <a:t>Sample letters to the editor</a:t>
            </a:r>
            <a:r>
              <a:rPr lang="en-US" baseline="0" dirty="0"/>
              <a:t> on worker health, secondhand smoke, ventilation, call to action (from someone who can lobby) etc.</a:t>
            </a:r>
          </a:p>
          <a:p>
            <a:endParaRPr lang="en-US" baseline="0" dirty="0"/>
          </a:p>
          <a:p>
            <a:r>
              <a:rPr lang="en-US" baseline="0" dirty="0"/>
              <a:t>It is important to develop a relationship with the media and to use that relationship to disseminate information to the community (using both paid and earned media). Become the “go-to” person on SHS and SF</a:t>
            </a:r>
          </a:p>
          <a:p>
            <a:endParaRPr lang="en-US" baseline="0" dirty="0"/>
          </a:p>
          <a:p>
            <a:r>
              <a:rPr lang="en-US" baseline="0" dirty="0"/>
              <a:t>Low-cost ways: Posters, newspaper ads, direct mail, church bulletins, radio/cable TV shows (many hospitals have marketing dollars they need to spend)</a:t>
            </a:r>
            <a:endParaRPr lang="en-US" dirty="0"/>
          </a:p>
        </p:txBody>
      </p:sp>
      <p:sp>
        <p:nvSpPr>
          <p:cNvPr id="4" name="Slide Number Placeholder 3"/>
          <p:cNvSpPr>
            <a:spLocks noGrp="1"/>
          </p:cNvSpPr>
          <p:nvPr>
            <p:ph type="sldNum" sz="quarter" idx="10"/>
          </p:nvPr>
        </p:nvSpPr>
        <p:spPr/>
        <p:txBody>
          <a:bodyPr/>
          <a:lstStyle/>
          <a:p>
            <a:fld id="{D140D497-2CFA-4081-A4FC-CDCDA18A6701}" type="slidenum">
              <a:rPr lang="en-US" smtClean="0"/>
              <a:t>21</a:t>
            </a:fld>
            <a:endParaRPr lang="en-US"/>
          </a:p>
        </p:txBody>
      </p:sp>
    </p:spTree>
    <p:extLst>
      <p:ext uri="{BB962C8B-B14F-4D97-AF65-F5344CB8AC3E}">
        <p14:creationId xmlns:p14="http://schemas.microsoft.com/office/powerpoint/2010/main" val="3411815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u="none" dirty="0"/>
              <a:t>*Mayfield’s second lowest dimension was leadership.</a:t>
            </a:r>
          </a:p>
          <a:p>
            <a:endParaRPr lang="en-US" u="sng" dirty="0"/>
          </a:p>
          <a:p>
            <a:r>
              <a:rPr lang="en-US" u="sng" dirty="0"/>
              <a:t>Resolution</a:t>
            </a:r>
            <a:r>
              <a:rPr lang="en-US" dirty="0"/>
              <a:t>:</a:t>
            </a:r>
            <a:r>
              <a:rPr lang="en-US" baseline="0" dirty="0"/>
              <a:t> used for groups/organizations to sign on in favor of a smoke-free community – will help provide political cover for policymakers – no group is too small</a:t>
            </a:r>
          </a:p>
          <a:p>
            <a:r>
              <a:rPr lang="en-US" u="sng" baseline="0" dirty="0"/>
              <a:t>Petition</a:t>
            </a:r>
            <a:r>
              <a:rPr lang="en-US" baseline="0" dirty="0"/>
              <a:t>: signed by individuals. Coalition members get signatures at other meetings/groups/community events. Can build an “action alert” list from the petitions to use when an action is needed from supporters (a person who can lobby sends out the action alerts)</a:t>
            </a:r>
          </a:p>
          <a:p>
            <a:endParaRPr lang="en-US" baseline="0" dirty="0"/>
          </a:p>
          <a:p>
            <a:r>
              <a:rPr lang="en-US" baseline="0" dirty="0"/>
              <a:t>Building on existing local infrastructure: stakeholders; influential people </a:t>
            </a:r>
          </a:p>
          <a:p>
            <a:endParaRPr lang="en-US" baseline="0" dirty="0"/>
          </a:p>
          <a:p>
            <a:r>
              <a:rPr lang="en-US" u="sng" baseline="0" dirty="0"/>
              <a:t>Lobby</a:t>
            </a:r>
            <a:r>
              <a:rPr lang="en-US" baseline="0" dirty="0"/>
              <a:t>: a direct call to action about specific legislation to legislators or the public asking them to vote a certain way</a:t>
            </a:r>
          </a:p>
          <a:p>
            <a:r>
              <a:rPr lang="en-US" u="sng" baseline="0" dirty="0"/>
              <a:t>Advocacy</a:t>
            </a:r>
            <a:r>
              <a:rPr lang="en-US" baseline="0" dirty="0"/>
              <a:t>: educate and inform – there’s a lot that can be done within these parameters including helping legislators imagine someone they know who works in a smoky environment and what risks they face</a:t>
            </a:r>
          </a:p>
          <a:p>
            <a:endParaRPr lang="en-US" baseline="0" dirty="0"/>
          </a:p>
          <a:p>
            <a:r>
              <a:rPr lang="en-US" baseline="0" dirty="0"/>
              <a:t>*Tips for conducting a public forum or avoiding lobbying (difference between forums and hearings)</a:t>
            </a:r>
          </a:p>
          <a:p>
            <a:endParaRPr lang="en-US" baseline="0" dirty="0"/>
          </a:p>
          <a:p>
            <a:r>
              <a:rPr lang="en-US" baseline="0" dirty="0"/>
              <a:t>Continue to educate and build demand throughout the legislative phase (use of fact sheets, presentations, public opinion polls, air quality data)</a:t>
            </a:r>
          </a:p>
        </p:txBody>
      </p:sp>
      <p:sp>
        <p:nvSpPr>
          <p:cNvPr id="4" name="Slide Number Placeholder 3"/>
          <p:cNvSpPr>
            <a:spLocks noGrp="1"/>
          </p:cNvSpPr>
          <p:nvPr>
            <p:ph type="sldNum" sz="quarter" idx="10"/>
          </p:nvPr>
        </p:nvSpPr>
        <p:spPr/>
        <p:txBody>
          <a:bodyPr/>
          <a:lstStyle/>
          <a:p>
            <a:fld id="{D140D497-2CFA-4081-A4FC-CDCDA18A6701}" type="slidenum">
              <a:rPr lang="en-US" smtClean="0"/>
              <a:t>23</a:t>
            </a:fld>
            <a:endParaRPr lang="en-US"/>
          </a:p>
        </p:txBody>
      </p:sp>
    </p:spTree>
    <p:extLst>
      <p:ext uri="{BB962C8B-B14F-4D97-AF65-F5344CB8AC3E}">
        <p14:creationId xmlns:p14="http://schemas.microsoft.com/office/powerpoint/2010/main" val="726356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EB1EF7-6022-41F0-97A5-A68DC05D016B}" type="slidenum">
              <a:rPr lang="en-US" smtClean="0"/>
              <a:t>27</a:t>
            </a:fld>
            <a:endParaRPr lang="en-US"/>
          </a:p>
        </p:txBody>
      </p:sp>
    </p:spTree>
    <p:extLst>
      <p:ext uri="{BB962C8B-B14F-4D97-AF65-F5344CB8AC3E}">
        <p14:creationId xmlns:p14="http://schemas.microsoft.com/office/powerpoint/2010/main" val="3164178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work in one of the blue communities, it is appropriate to work on TF parks and other outdoor spaces</a:t>
            </a:r>
          </a:p>
          <a:p>
            <a:r>
              <a:rPr lang="en-US" dirty="0"/>
              <a:t>If you work in one of the pink or yellow communities, strengthen the ordinance</a:t>
            </a:r>
            <a:r>
              <a:rPr lang="en-US" baseline="0" dirty="0"/>
              <a:t> to comprehensive.</a:t>
            </a:r>
          </a:p>
          <a:p>
            <a:r>
              <a:rPr lang="en-US" baseline="0" dirty="0"/>
              <a:t>If there is no ordinance, work on a smoke-free workplace ordinance campaign</a:t>
            </a:r>
            <a:endParaRPr lang="en-US" dirty="0"/>
          </a:p>
        </p:txBody>
      </p:sp>
      <p:sp>
        <p:nvSpPr>
          <p:cNvPr id="4" name="Slide Number Placeholder 3"/>
          <p:cNvSpPr>
            <a:spLocks noGrp="1"/>
          </p:cNvSpPr>
          <p:nvPr>
            <p:ph type="sldNum" sz="quarter" idx="10"/>
          </p:nvPr>
        </p:nvSpPr>
        <p:spPr/>
        <p:txBody>
          <a:bodyPr/>
          <a:lstStyle/>
          <a:p>
            <a:fld id="{C28C76B1-4A99-4CA0-AF63-5CD97D47EE0D}" type="slidenum">
              <a:rPr lang="en-US" smtClean="0"/>
              <a:t>29</a:t>
            </a:fld>
            <a:endParaRPr lang="en-US"/>
          </a:p>
        </p:txBody>
      </p:sp>
    </p:spTree>
    <p:extLst>
      <p:ext uri="{BB962C8B-B14F-4D97-AF65-F5344CB8AC3E}">
        <p14:creationId xmlns:p14="http://schemas.microsoft.com/office/powerpoint/2010/main" val="34177916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47E373-84C8-417E-804D-F833C60489DF}" type="slidenum">
              <a:rPr lang="en-US" smtClean="0"/>
              <a:t>30</a:t>
            </a:fld>
            <a:endParaRPr lang="en-US"/>
          </a:p>
        </p:txBody>
      </p:sp>
    </p:spTree>
    <p:extLst>
      <p:ext uri="{BB962C8B-B14F-4D97-AF65-F5344CB8AC3E}">
        <p14:creationId xmlns:p14="http://schemas.microsoft.com/office/powerpoint/2010/main" val="356295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60A9860-319A-4A53-B494-FDDE49BC0BB1}" type="slidenum">
              <a:rPr lang="en-US" smtClean="0"/>
              <a:t>31</a:t>
            </a:fld>
            <a:endParaRPr lang="en-US" dirty="0"/>
          </a:p>
        </p:txBody>
      </p:sp>
    </p:spTree>
    <p:extLst>
      <p:ext uri="{BB962C8B-B14F-4D97-AF65-F5344CB8AC3E}">
        <p14:creationId xmlns:p14="http://schemas.microsoft.com/office/powerpoint/2010/main" val="2281794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8DA632-732B-4833-9A4A-A80E070A04AD}" type="slidenum">
              <a:rPr lang="en-US" smtClean="0"/>
              <a:t>5</a:t>
            </a:fld>
            <a:endParaRPr lang="en-US"/>
          </a:p>
        </p:txBody>
      </p:sp>
    </p:spTree>
    <p:extLst>
      <p:ext uri="{BB962C8B-B14F-4D97-AF65-F5344CB8AC3E}">
        <p14:creationId xmlns:p14="http://schemas.microsoft.com/office/powerpoint/2010/main" val="1513786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Fewer hospital visits for serious heart problems and asthma</a:t>
            </a:r>
          </a:p>
          <a:p>
            <a:endParaRPr lang="en-US" dirty="0"/>
          </a:p>
        </p:txBody>
      </p:sp>
      <p:sp>
        <p:nvSpPr>
          <p:cNvPr id="4" name="Slide Number Placeholder 3"/>
          <p:cNvSpPr>
            <a:spLocks noGrp="1"/>
          </p:cNvSpPr>
          <p:nvPr>
            <p:ph type="sldNum" sz="quarter" idx="10"/>
          </p:nvPr>
        </p:nvSpPr>
        <p:spPr/>
        <p:txBody>
          <a:bodyPr/>
          <a:lstStyle/>
          <a:p>
            <a:fld id="{1ED5AE73-9183-4135-A350-6D729E617D5C}" type="slidenum">
              <a:rPr lang="en-US" smtClean="0"/>
              <a:t>7</a:t>
            </a:fld>
            <a:endParaRPr lang="en-US"/>
          </a:p>
        </p:txBody>
      </p:sp>
    </p:spTree>
    <p:extLst>
      <p:ext uri="{BB962C8B-B14F-4D97-AF65-F5344CB8AC3E}">
        <p14:creationId xmlns:p14="http://schemas.microsoft.com/office/powerpoint/2010/main" val="2230953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a:t>
            </a:r>
            <a:r>
              <a:rPr lang="en-US" baseline="0" dirty="0"/>
              <a:t> Fewer new cases of lung cancer in KY communities with COMPREHENSIVE smoke-free workplace laws. </a:t>
            </a:r>
            <a:r>
              <a:rPr lang="en-US" dirty="0"/>
              <a:t>Moderate</a:t>
            </a:r>
            <a:r>
              <a:rPr lang="en-US" baseline="0" dirty="0"/>
              <a:t> and partial laws do not confer the same benefit.</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Lung cancer</a:t>
            </a:r>
            <a:r>
              <a:rPr lang="en-US" baseline="0" dirty="0"/>
              <a:t> incidence was 8% lower in KY communities with comprehensive smoke-free workplace laws, compared with communities that do not have laws. This effect was not seen in communities that have partial laws. </a:t>
            </a:r>
            <a:r>
              <a:rPr lang="en-US" dirty="0"/>
              <a:t>There are 4000 new cases</a:t>
            </a:r>
            <a:r>
              <a:rPr lang="en-US" baseline="0" dirty="0"/>
              <a:t> of lung cancer diagnosed every year in KY. Comprehensive smoke-free laws across the state could prevent 325 of them.</a:t>
            </a:r>
            <a:endParaRPr lang="en-US" dirty="0"/>
          </a:p>
          <a:p>
            <a:endParaRPr lang="en-US" dirty="0"/>
          </a:p>
        </p:txBody>
      </p:sp>
      <p:sp>
        <p:nvSpPr>
          <p:cNvPr id="4" name="Slide Number Placeholder 3"/>
          <p:cNvSpPr>
            <a:spLocks noGrp="1"/>
          </p:cNvSpPr>
          <p:nvPr>
            <p:ph type="sldNum" sz="quarter" idx="10"/>
          </p:nvPr>
        </p:nvSpPr>
        <p:spPr/>
        <p:txBody>
          <a:bodyPr/>
          <a:lstStyle/>
          <a:p>
            <a:fld id="{8C47E373-84C8-417E-804D-F833C60489DF}" type="slidenum">
              <a:rPr lang="en-US" smtClean="0"/>
              <a:t>8</a:t>
            </a:fld>
            <a:endParaRPr lang="en-US"/>
          </a:p>
        </p:txBody>
      </p:sp>
    </p:spTree>
    <p:extLst>
      <p:ext uri="{BB962C8B-B14F-4D97-AF65-F5344CB8AC3E}">
        <p14:creationId xmlns:p14="http://schemas.microsoft.com/office/powerpoint/2010/main" val="3127627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smoking rate in Fayette county declined nearly 32% (from 25.7% before the smoke-free law to 17.5% after), while smoking rates remained stable in other similar Kentucky counties without smoke-free ordinances. Lexington’s law resulted in 16,500 fewer smokers for an estimated annual healthcare cost savings of $21 million. </a:t>
            </a:r>
          </a:p>
          <a:p>
            <a:endParaRPr lang="en-US" dirty="0"/>
          </a:p>
        </p:txBody>
      </p:sp>
      <p:sp>
        <p:nvSpPr>
          <p:cNvPr id="4" name="Slide Number Placeholder 3"/>
          <p:cNvSpPr>
            <a:spLocks noGrp="1"/>
          </p:cNvSpPr>
          <p:nvPr>
            <p:ph type="sldNum" sz="quarter" idx="10"/>
          </p:nvPr>
        </p:nvSpPr>
        <p:spPr/>
        <p:txBody>
          <a:bodyPr/>
          <a:lstStyle/>
          <a:p>
            <a:fld id="{5F9FC53B-0C1B-4B68-A648-BC0302AB9C95}" type="slidenum">
              <a:rPr lang="en-US" smtClean="0"/>
              <a:t>9</a:t>
            </a:fld>
            <a:endParaRPr lang="en-US"/>
          </a:p>
        </p:txBody>
      </p:sp>
    </p:spTree>
    <p:extLst>
      <p:ext uri="{BB962C8B-B14F-4D97-AF65-F5344CB8AC3E}">
        <p14:creationId xmlns:p14="http://schemas.microsoft.com/office/powerpoint/2010/main" val="593352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b="1" i="1" dirty="0"/>
          </a:p>
          <a:p>
            <a:r>
              <a:rPr lang="en-US" altLang="en-US" b="1" i="1" dirty="0"/>
              <a:t>You’ll hear  </a:t>
            </a:r>
            <a:r>
              <a:rPr lang="en-US" altLang="en-US" dirty="0"/>
              <a:t>scare stories about losing money! Opposition tried to tell Georgetown businesses that a Lexington bowling alley closed after Lexington’s law took effect (not true). </a:t>
            </a:r>
          </a:p>
          <a:p>
            <a:endParaRPr lang="en-US" altLang="en-US" dirty="0"/>
          </a:p>
          <a:p>
            <a:r>
              <a:rPr lang="en-US" altLang="en-US" dirty="0"/>
              <a:t>Where will customers go? They will still go to their favorite restaurants and social gathering places. They will simply step outside to smoke.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0" i="0"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b="1" i="0" dirty="0"/>
              <a:t>92% of the Chamber of Commerce members are supportive of smoke-free laws. </a:t>
            </a:r>
          </a:p>
          <a:p>
            <a:endParaRPr lang="en-US" altLang="en-US" dirty="0"/>
          </a:p>
          <a:p>
            <a:r>
              <a:rPr lang="en-US" altLang="en-US" dirty="0"/>
              <a:t>In Lexington, employment in bars remained stable after the smoke-free law took effect. Restaurant employment increased by 3%, resulting in 400 more employees per month. The study analyzed data 5 years prior to and 14 months after the law took effect in April 2004.</a:t>
            </a:r>
          </a:p>
          <a:p>
            <a:r>
              <a:rPr lang="en-US" altLang="en-US" dirty="0"/>
              <a:t>Source: </a:t>
            </a:r>
            <a:r>
              <a:rPr lang="en-US" altLang="en-US" dirty="0" err="1"/>
              <a:t>Pyles</a:t>
            </a:r>
            <a:r>
              <a:rPr lang="en-US" altLang="en-US" dirty="0"/>
              <a:t> MK, </a:t>
            </a:r>
            <a:r>
              <a:rPr lang="en-US" altLang="en-US" dirty="0" err="1"/>
              <a:t>Mullineaux</a:t>
            </a:r>
            <a:r>
              <a:rPr lang="en-US" altLang="en-US" dirty="0"/>
              <a:t> DJ, </a:t>
            </a:r>
            <a:r>
              <a:rPr lang="en-US" altLang="en-US" dirty="0" err="1"/>
              <a:t>Okoi</a:t>
            </a:r>
            <a:r>
              <a:rPr lang="en-US" altLang="en-US" dirty="0"/>
              <a:t> CTC, Hahn EJ. Economic impact of a smoke-free law in a tobacco-growing community. Tobacco Control. 2007;16:66-68.</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09" indent="-285734" eaLnBrk="0" hangingPunct="0">
              <a:defRPr>
                <a:solidFill>
                  <a:schemeClr val="tx1"/>
                </a:solidFill>
                <a:latin typeface="Arial" panose="020B0604020202020204" pitchFamily="34" charset="0"/>
                <a:cs typeface="Arial" panose="020B0604020202020204" pitchFamily="34" charset="0"/>
              </a:defRPr>
            </a:lvl2pPr>
            <a:lvl3pPr marL="1142937" indent="-228587" eaLnBrk="0" hangingPunct="0">
              <a:defRPr>
                <a:solidFill>
                  <a:schemeClr val="tx1"/>
                </a:solidFill>
                <a:latin typeface="Arial" panose="020B0604020202020204" pitchFamily="34" charset="0"/>
                <a:cs typeface="Arial" panose="020B0604020202020204" pitchFamily="34" charset="0"/>
              </a:defRPr>
            </a:lvl3pPr>
            <a:lvl4pPr marL="1600112" indent="-228587" eaLnBrk="0" hangingPunct="0">
              <a:defRPr>
                <a:solidFill>
                  <a:schemeClr val="tx1"/>
                </a:solidFill>
                <a:latin typeface="Arial" panose="020B0604020202020204" pitchFamily="34" charset="0"/>
                <a:cs typeface="Arial" panose="020B0604020202020204" pitchFamily="34" charset="0"/>
              </a:defRPr>
            </a:lvl4pPr>
            <a:lvl5pPr marL="2057287" indent="-228587" eaLnBrk="0" hangingPunct="0">
              <a:defRPr>
                <a:solidFill>
                  <a:schemeClr val="tx1"/>
                </a:solidFill>
                <a:latin typeface="Arial" panose="020B0604020202020204" pitchFamily="34" charset="0"/>
                <a:cs typeface="Arial" panose="020B0604020202020204" pitchFamily="34" charset="0"/>
              </a:defRPr>
            </a:lvl5pPr>
            <a:lvl6pPr marL="2514461" indent="-2285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635" indent="-2285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8810" indent="-2285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5985" indent="-22858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F163AE6-D303-4D4A-AA00-AAA8F7240C67}" type="slidenum">
              <a:rPr lang="en-US" altLang="en-US">
                <a:latin typeface="Calibri" panose="020F0502020204030204" pitchFamily="34" charset="0"/>
              </a:rPr>
              <a:pPr eaLnBrk="1" hangingPunct="1"/>
              <a:t>10</a:t>
            </a:fld>
            <a:endParaRPr lang="en-US" altLang="en-US">
              <a:latin typeface="Calibri" panose="020F0502020204030204" pitchFamily="34" charset="0"/>
            </a:endParaRPr>
          </a:p>
        </p:txBody>
      </p:sp>
    </p:spTree>
    <p:extLst>
      <p:ext uri="{BB962C8B-B14F-4D97-AF65-F5344CB8AC3E}">
        <p14:creationId xmlns:p14="http://schemas.microsoft.com/office/powerpoint/2010/main" val="3199411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47E373-84C8-417E-804D-F833C60489DF}" type="slidenum">
              <a:rPr lang="en-US" smtClean="0"/>
              <a:t>12</a:t>
            </a:fld>
            <a:endParaRPr lang="en-US"/>
          </a:p>
        </p:txBody>
      </p:sp>
    </p:spTree>
    <p:extLst>
      <p:ext uri="{BB962C8B-B14F-4D97-AF65-F5344CB8AC3E}">
        <p14:creationId xmlns:p14="http://schemas.microsoft.com/office/powerpoint/2010/main" val="1254826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u="none" baseline="0" dirty="0"/>
              <a:t>*Mayfield’s highest dimension on the SF CAT was resources.</a:t>
            </a:r>
          </a:p>
          <a:p>
            <a:endParaRPr lang="en-US" u="sng" baseline="0" dirty="0"/>
          </a:p>
          <a:p>
            <a:r>
              <a:rPr lang="en-US" u="sng" baseline="0" dirty="0"/>
              <a:t>Traditional partners</a:t>
            </a:r>
            <a:r>
              <a:rPr lang="en-US" baseline="0" dirty="0"/>
              <a:t>: network with health partners (health care providers, educators, police and fire department personnel, government officials, media, business/economic leaders, recreation personnel, youth organizations)</a:t>
            </a:r>
          </a:p>
          <a:p>
            <a:r>
              <a:rPr lang="en-US" u="sng" baseline="0" dirty="0"/>
              <a:t>Non-traditional partners</a:t>
            </a:r>
            <a:r>
              <a:rPr lang="en-US" baseline="0" dirty="0"/>
              <a:t>: artistic organizations, church/faith groups, service groups, support groups, sports groups, social cause groups, interest groups, ethnic associations</a:t>
            </a:r>
          </a:p>
          <a:p>
            <a:r>
              <a:rPr lang="en-US" u="sng" baseline="0" dirty="0"/>
              <a:t>Credible Leaders</a:t>
            </a:r>
            <a:r>
              <a:rPr lang="en-US" baseline="0" dirty="0"/>
              <a:t>: business community, educators, medical community, parents, grandparents </a:t>
            </a:r>
          </a:p>
          <a:p>
            <a:endParaRPr lang="en-US" dirty="0"/>
          </a:p>
          <a:p>
            <a:endParaRPr lang="en-US" dirty="0"/>
          </a:p>
        </p:txBody>
      </p:sp>
      <p:sp>
        <p:nvSpPr>
          <p:cNvPr id="4" name="Slide Number Placeholder 3"/>
          <p:cNvSpPr>
            <a:spLocks noGrp="1"/>
          </p:cNvSpPr>
          <p:nvPr>
            <p:ph type="sldNum" sz="quarter" idx="10"/>
          </p:nvPr>
        </p:nvSpPr>
        <p:spPr/>
        <p:txBody>
          <a:bodyPr/>
          <a:lstStyle/>
          <a:p>
            <a:fld id="{D140D497-2CFA-4081-A4FC-CDCDA18A670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016345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a part of any of these groups in a community, you can be involved!</a:t>
            </a:r>
          </a:p>
          <a:p>
            <a:r>
              <a:rPr lang="en-US" dirty="0"/>
              <a:t>Careful of Social Media – we did not have any in 2006, but it has been helpful in 2018 to monitor opposition – not necessarily connect with supporters</a:t>
            </a:r>
          </a:p>
          <a:p>
            <a:endParaRPr lang="en-US" dirty="0"/>
          </a:p>
        </p:txBody>
      </p:sp>
      <p:sp>
        <p:nvSpPr>
          <p:cNvPr id="4" name="Slide Number Placeholder 3"/>
          <p:cNvSpPr>
            <a:spLocks noGrp="1"/>
          </p:cNvSpPr>
          <p:nvPr>
            <p:ph type="sldNum" sz="quarter" idx="10"/>
          </p:nvPr>
        </p:nvSpPr>
        <p:spPr/>
        <p:txBody>
          <a:bodyPr/>
          <a:lstStyle/>
          <a:p>
            <a:fld id="{F4EB1EF7-6022-41F0-97A5-A68DC05D016B}" type="slidenum">
              <a:rPr lang="en-US" smtClean="0"/>
              <a:t>15</a:t>
            </a:fld>
            <a:endParaRPr lang="en-US"/>
          </a:p>
        </p:txBody>
      </p:sp>
    </p:spTree>
    <p:extLst>
      <p:ext uri="{BB962C8B-B14F-4D97-AF65-F5344CB8AC3E}">
        <p14:creationId xmlns:p14="http://schemas.microsoft.com/office/powerpoint/2010/main" val="2997688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43A25-04F9-4B2B-BB20-2D86EE6F25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634EED-E585-40C2-9F20-1092C7D6E4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478B62-E010-499F-A500-851CF468FCAE}"/>
              </a:ext>
            </a:extLst>
          </p:cNvPr>
          <p:cNvSpPr>
            <a:spLocks noGrp="1"/>
          </p:cNvSpPr>
          <p:nvPr>
            <p:ph type="dt" sz="half" idx="10"/>
          </p:nvPr>
        </p:nvSpPr>
        <p:spPr/>
        <p:txBody>
          <a:bodyPr/>
          <a:lstStyle/>
          <a:p>
            <a:fld id="{10A9622B-FEF6-4A41-8CCC-8300BE1CA4DF}" type="datetimeFigureOut">
              <a:rPr lang="en-US" smtClean="0"/>
              <a:t>8/16/2018</a:t>
            </a:fld>
            <a:endParaRPr lang="en-US"/>
          </a:p>
        </p:txBody>
      </p:sp>
      <p:sp>
        <p:nvSpPr>
          <p:cNvPr id="5" name="Footer Placeholder 4">
            <a:extLst>
              <a:ext uri="{FF2B5EF4-FFF2-40B4-BE49-F238E27FC236}">
                <a16:creationId xmlns:a16="http://schemas.microsoft.com/office/drawing/2014/main" id="{9B92068B-0D17-4963-BD5A-3363AAD931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078FD-3409-444F-9DCD-33C7080E423B}"/>
              </a:ext>
            </a:extLst>
          </p:cNvPr>
          <p:cNvSpPr>
            <a:spLocks noGrp="1"/>
          </p:cNvSpPr>
          <p:nvPr>
            <p:ph type="sldNum" sz="quarter" idx="12"/>
          </p:nvPr>
        </p:nvSpPr>
        <p:spPr/>
        <p:txBody>
          <a:bodyPr/>
          <a:lstStyle/>
          <a:p>
            <a:fld id="{6EA50E19-EC78-47D3-9CDB-0E4398DCF984}" type="slidenum">
              <a:rPr lang="en-US" smtClean="0"/>
              <a:t>‹#›</a:t>
            </a:fld>
            <a:endParaRPr lang="en-US"/>
          </a:p>
        </p:txBody>
      </p:sp>
    </p:spTree>
    <p:extLst>
      <p:ext uri="{BB962C8B-B14F-4D97-AF65-F5344CB8AC3E}">
        <p14:creationId xmlns:p14="http://schemas.microsoft.com/office/powerpoint/2010/main" val="2065347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6F912D-7D03-4004-B5AE-7DCE4D3C32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45DD4C-E590-46C4-B1D0-104FFC0571B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27C668-A8FC-496C-9250-DD3B150DEE06}"/>
              </a:ext>
            </a:extLst>
          </p:cNvPr>
          <p:cNvSpPr>
            <a:spLocks noGrp="1"/>
          </p:cNvSpPr>
          <p:nvPr>
            <p:ph type="dt" sz="half" idx="10"/>
          </p:nvPr>
        </p:nvSpPr>
        <p:spPr/>
        <p:txBody>
          <a:bodyPr/>
          <a:lstStyle/>
          <a:p>
            <a:fld id="{10A9622B-FEF6-4A41-8CCC-8300BE1CA4DF}" type="datetimeFigureOut">
              <a:rPr lang="en-US" smtClean="0"/>
              <a:t>8/16/2018</a:t>
            </a:fld>
            <a:endParaRPr lang="en-US"/>
          </a:p>
        </p:txBody>
      </p:sp>
      <p:sp>
        <p:nvSpPr>
          <p:cNvPr id="5" name="Footer Placeholder 4">
            <a:extLst>
              <a:ext uri="{FF2B5EF4-FFF2-40B4-BE49-F238E27FC236}">
                <a16:creationId xmlns:a16="http://schemas.microsoft.com/office/drawing/2014/main" id="{AB729574-3AF0-44AD-98C9-89C3B22914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1F695D-F25F-40C4-863B-3AD75CE371B5}"/>
              </a:ext>
            </a:extLst>
          </p:cNvPr>
          <p:cNvSpPr>
            <a:spLocks noGrp="1"/>
          </p:cNvSpPr>
          <p:nvPr>
            <p:ph type="sldNum" sz="quarter" idx="12"/>
          </p:nvPr>
        </p:nvSpPr>
        <p:spPr/>
        <p:txBody>
          <a:bodyPr/>
          <a:lstStyle/>
          <a:p>
            <a:fld id="{6EA50E19-EC78-47D3-9CDB-0E4398DCF984}" type="slidenum">
              <a:rPr lang="en-US" smtClean="0"/>
              <a:t>‹#›</a:t>
            </a:fld>
            <a:endParaRPr lang="en-US"/>
          </a:p>
        </p:txBody>
      </p:sp>
    </p:spTree>
    <p:extLst>
      <p:ext uri="{BB962C8B-B14F-4D97-AF65-F5344CB8AC3E}">
        <p14:creationId xmlns:p14="http://schemas.microsoft.com/office/powerpoint/2010/main" val="4281459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F32F43-372E-42D4-910E-6C172541DF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4301FA-94E9-47A9-B5F4-E9BFD8E5118A}"/>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EDDD3-7501-438D-B8AE-E617B8D33893}"/>
              </a:ext>
            </a:extLst>
          </p:cNvPr>
          <p:cNvSpPr>
            <a:spLocks noGrp="1"/>
          </p:cNvSpPr>
          <p:nvPr>
            <p:ph type="dt" sz="half" idx="10"/>
          </p:nvPr>
        </p:nvSpPr>
        <p:spPr/>
        <p:txBody>
          <a:bodyPr/>
          <a:lstStyle/>
          <a:p>
            <a:fld id="{10A9622B-FEF6-4A41-8CCC-8300BE1CA4DF}" type="datetimeFigureOut">
              <a:rPr lang="en-US" smtClean="0"/>
              <a:t>8/16/2018</a:t>
            </a:fld>
            <a:endParaRPr lang="en-US"/>
          </a:p>
        </p:txBody>
      </p:sp>
      <p:sp>
        <p:nvSpPr>
          <p:cNvPr id="5" name="Footer Placeholder 4">
            <a:extLst>
              <a:ext uri="{FF2B5EF4-FFF2-40B4-BE49-F238E27FC236}">
                <a16:creationId xmlns:a16="http://schemas.microsoft.com/office/drawing/2014/main" id="{33901B6F-1DB9-4FBE-A46F-3976D825E9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2CA039-6CF3-4C04-9FD1-CB5345E97397}"/>
              </a:ext>
            </a:extLst>
          </p:cNvPr>
          <p:cNvSpPr>
            <a:spLocks noGrp="1"/>
          </p:cNvSpPr>
          <p:nvPr>
            <p:ph type="sldNum" sz="quarter" idx="12"/>
          </p:nvPr>
        </p:nvSpPr>
        <p:spPr/>
        <p:txBody>
          <a:bodyPr/>
          <a:lstStyle/>
          <a:p>
            <a:fld id="{6EA50E19-EC78-47D3-9CDB-0E4398DCF984}" type="slidenum">
              <a:rPr lang="en-US" smtClean="0"/>
              <a:t>‹#›</a:t>
            </a:fld>
            <a:endParaRPr lang="en-US"/>
          </a:p>
        </p:txBody>
      </p:sp>
    </p:spTree>
    <p:extLst>
      <p:ext uri="{BB962C8B-B14F-4D97-AF65-F5344CB8AC3E}">
        <p14:creationId xmlns:p14="http://schemas.microsoft.com/office/powerpoint/2010/main" val="3571368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9A50EFB-3AE3-7D4A-914D-AAC743736B08}" type="datetimeFigureOut">
              <a:rPr lang="en-US" smtClean="0"/>
              <a:t>8/17/2018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71FE2-2996-CE44-BE28-4134715F6E71}" type="slidenum">
              <a:rPr lang="en-US" smtClean="0"/>
              <a:t>‹#›</a:t>
            </a:fld>
            <a:endParaRPr lang="en-US"/>
          </a:p>
        </p:txBody>
      </p:sp>
    </p:spTree>
    <p:extLst>
      <p:ext uri="{BB962C8B-B14F-4D97-AF65-F5344CB8AC3E}">
        <p14:creationId xmlns:p14="http://schemas.microsoft.com/office/powerpoint/2010/main" val="379879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9A50EFB-3AE3-7D4A-914D-AAC743736B08}" type="datetimeFigureOut">
              <a:rPr lang="en-US" smtClean="0"/>
              <a:t>8/17/2018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D71FE2-2996-CE44-BE28-4134715F6E71}" type="slidenum">
              <a:rPr lang="en-US" smtClean="0"/>
              <a:t>‹#›</a:t>
            </a:fld>
            <a:endParaRPr lang="en-US"/>
          </a:p>
        </p:txBody>
      </p:sp>
    </p:spTree>
    <p:extLst>
      <p:ext uri="{BB962C8B-B14F-4D97-AF65-F5344CB8AC3E}">
        <p14:creationId xmlns:p14="http://schemas.microsoft.com/office/powerpoint/2010/main" val="10385073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9A50EFB-3AE3-7D4A-914D-AAC743736B08}" type="datetimeFigureOut">
              <a:rPr lang="en-US" smtClean="0"/>
              <a:t>8/17/2018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D71FE2-2996-CE44-BE28-4134715F6E71}" type="slidenum">
              <a:rPr lang="en-US" smtClean="0"/>
              <a:t>‹#›</a:t>
            </a:fld>
            <a:endParaRPr lang="en-US"/>
          </a:p>
        </p:txBody>
      </p:sp>
    </p:spTree>
    <p:extLst>
      <p:ext uri="{BB962C8B-B14F-4D97-AF65-F5344CB8AC3E}">
        <p14:creationId xmlns:p14="http://schemas.microsoft.com/office/powerpoint/2010/main" val="3441121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A50EFB-3AE3-7D4A-914D-AAC743736B08}" type="datetimeFigureOut">
              <a:rPr lang="en-US" smtClean="0"/>
              <a:t>8/17/2018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D71FE2-2996-CE44-BE28-4134715F6E71}" type="slidenum">
              <a:rPr lang="en-US" smtClean="0"/>
              <a:t>‹#›</a:t>
            </a:fld>
            <a:endParaRPr lang="en-US"/>
          </a:p>
        </p:txBody>
      </p:sp>
    </p:spTree>
    <p:extLst>
      <p:ext uri="{BB962C8B-B14F-4D97-AF65-F5344CB8AC3E}">
        <p14:creationId xmlns:p14="http://schemas.microsoft.com/office/powerpoint/2010/main" val="1433061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nchor="b" anchorCtr="0"/>
          <a:lstStyle>
            <a:lvl1pPr>
              <a:lnSpc>
                <a:spcPts val="2250"/>
              </a:lnSpc>
              <a:defRPr sz="2100" b="1" baseline="0">
                <a:solidFill>
                  <a:schemeClr val="tx1"/>
                </a:solidFill>
                <a:effectLst/>
              </a:defRPr>
            </a:lvl1pPr>
          </a:lstStyle>
          <a:p>
            <a:r>
              <a:rPr lang="en-US"/>
              <a:t>Click to edit Master title style</a:t>
            </a:r>
            <a:endParaRPr lang="en-US" dirty="0"/>
          </a:p>
        </p:txBody>
      </p:sp>
      <p:sp>
        <p:nvSpPr>
          <p:cNvPr id="3" name="Content Placeholder 2"/>
          <p:cNvSpPr>
            <a:spLocks noGrp="1"/>
          </p:cNvSpPr>
          <p:nvPr>
            <p:ph idx="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1800" b="1" baseline="0">
                <a:solidFill>
                  <a:schemeClr val="bg2"/>
                </a:solidFill>
              </a:defRPr>
            </a:lvl1pPr>
            <a:lvl2pPr>
              <a:buClr>
                <a:schemeClr val="tx1"/>
              </a:buClr>
              <a:buSzPct val="100000"/>
              <a:buFont typeface="Wingdings" pitchFamily="2" charset="2"/>
              <a:buChar char="§"/>
              <a:defRPr sz="1500">
                <a:solidFill>
                  <a:schemeClr val="bg2"/>
                </a:solidFill>
              </a:defRPr>
            </a:lvl2pPr>
            <a:lvl3pPr>
              <a:buClr>
                <a:schemeClr val="tx1"/>
              </a:buClr>
              <a:buSzPct val="100000"/>
              <a:buFont typeface="Arial" pitchFamily="34" charset="0"/>
              <a:buChar char="•"/>
              <a:defRPr sz="1350">
                <a:solidFill>
                  <a:schemeClr val="bg2"/>
                </a:solidFill>
              </a:defRPr>
            </a:lvl3pPr>
            <a:lvl4pPr>
              <a:buClr>
                <a:schemeClr val="tx1"/>
              </a:buClr>
              <a:buSzPct val="70000"/>
              <a:buFont typeface="Courier New" pitchFamily="49" charset="0"/>
              <a:buChar char="o"/>
              <a:defRPr sz="1350" baseline="0">
                <a:solidFill>
                  <a:schemeClr val="bg2"/>
                </a:solidFill>
              </a:defRPr>
            </a:lvl4pPr>
            <a:lvl5pPr>
              <a:buClr>
                <a:schemeClr val="tx1"/>
              </a:buClr>
              <a:buSzPct val="70000"/>
              <a:buFont typeface="Arial" pitchFamily="34" charset="0"/>
              <a:buChar char="•"/>
              <a:defRPr sz="135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8"/>
          <p:cNvSpPr>
            <a:spLocks noGrp="1"/>
          </p:cNvSpPr>
          <p:nvPr>
            <p:ph type="body" sz="quarter" idx="10"/>
          </p:nvPr>
        </p:nvSpPr>
        <p:spPr>
          <a:xfrm>
            <a:off x="609600" y="5791200"/>
            <a:ext cx="10972800" cy="6096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a:t>Click to edit Master text styles</a:t>
            </a:r>
          </a:p>
        </p:txBody>
      </p:sp>
    </p:spTree>
    <p:extLst>
      <p:ext uri="{BB962C8B-B14F-4D97-AF65-F5344CB8AC3E}">
        <p14:creationId xmlns:p14="http://schemas.microsoft.com/office/powerpoint/2010/main" val="299957017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6FF536B-D1DE-E94F-9753-97DACF7C1C06}" type="datetimeFigureOut">
              <a:rPr lang="en-US" smtClean="0"/>
              <a:t>8/17/2018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93F2-DEBF-A04E-A295-8AF0FA199953}" type="slidenum">
              <a:rPr lang="en-US" smtClean="0"/>
              <a:t>‹#›</a:t>
            </a:fld>
            <a:endParaRPr lang="en-US"/>
          </a:p>
        </p:txBody>
      </p:sp>
    </p:spTree>
    <p:extLst>
      <p:ext uri="{BB962C8B-B14F-4D97-AF65-F5344CB8AC3E}">
        <p14:creationId xmlns:p14="http://schemas.microsoft.com/office/powerpoint/2010/main" val="3168750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FF536B-D1DE-E94F-9753-97DACF7C1C06}" type="datetimeFigureOut">
              <a:rPr lang="en-US" smtClean="0"/>
              <a:t>8/17/2018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93F2-DEBF-A04E-A295-8AF0FA199953}" type="slidenum">
              <a:rPr lang="en-US" smtClean="0"/>
              <a:t>‹#›</a:t>
            </a:fld>
            <a:endParaRPr lang="en-US"/>
          </a:p>
        </p:txBody>
      </p:sp>
    </p:spTree>
    <p:extLst>
      <p:ext uri="{BB962C8B-B14F-4D97-AF65-F5344CB8AC3E}">
        <p14:creationId xmlns:p14="http://schemas.microsoft.com/office/powerpoint/2010/main" val="160639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FF536B-D1DE-E94F-9753-97DACF7C1C06}" type="datetimeFigureOut">
              <a:rPr lang="en-US" smtClean="0"/>
              <a:t>8/17/2018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93F2-DEBF-A04E-A295-8AF0FA199953}" type="slidenum">
              <a:rPr lang="en-US" smtClean="0"/>
              <a:t>‹#›</a:t>
            </a:fld>
            <a:endParaRPr lang="en-US"/>
          </a:p>
        </p:txBody>
      </p:sp>
    </p:spTree>
    <p:extLst>
      <p:ext uri="{BB962C8B-B14F-4D97-AF65-F5344CB8AC3E}">
        <p14:creationId xmlns:p14="http://schemas.microsoft.com/office/powerpoint/2010/main" val="597680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6BE55-D34C-423E-9ECC-F76D7E6975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62D224-916F-4985-B92E-CB465A294C7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548E9D-A663-4766-9169-0D6907E86F00}"/>
              </a:ext>
            </a:extLst>
          </p:cNvPr>
          <p:cNvSpPr>
            <a:spLocks noGrp="1"/>
          </p:cNvSpPr>
          <p:nvPr>
            <p:ph type="dt" sz="half" idx="10"/>
          </p:nvPr>
        </p:nvSpPr>
        <p:spPr/>
        <p:txBody>
          <a:bodyPr/>
          <a:lstStyle/>
          <a:p>
            <a:fld id="{10A9622B-FEF6-4A41-8CCC-8300BE1CA4DF}" type="datetimeFigureOut">
              <a:rPr lang="en-US" smtClean="0"/>
              <a:t>8/16/2018</a:t>
            </a:fld>
            <a:endParaRPr lang="en-US"/>
          </a:p>
        </p:txBody>
      </p:sp>
      <p:sp>
        <p:nvSpPr>
          <p:cNvPr id="5" name="Footer Placeholder 4">
            <a:extLst>
              <a:ext uri="{FF2B5EF4-FFF2-40B4-BE49-F238E27FC236}">
                <a16:creationId xmlns:a16="http://schemas.microsoft.com/office/drawing/2014/main" id="{B20664E5-FCA2-4444-8491-AE508DE712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770AF-150D-42C6-BBC9-AD21DF5B782C}"/>
              </a:ext>
            </a:extLst>
          </p:cNvPr>
          <p:cNvSpPr>
            <a:spLocks noGrp="1"/>
          </p:cNvSpPr>
          <p:nvPr>
            <p:ph type="sldNum" sz="quarter" idx="12"/>
          </p:nvPr>
        </p:nvSpPr>
        <p:spPr/>
        <p:txBody>
          <a:bodyPr/>
          <a:lstStyle/>
          <a:p>
            <a:fld id="{6EA50E19-EC78-47D3-9CDB-0E4398DCF984}" type="slidenum">
              <a:rPr lang="en-US" smtClean="0"/>
              <a:t>‹#›</a:t>
            </a:fld>
            <a:endParaRPr lang="en-US"/>
          </a:p>
        </p:txBody>
      </p:sp>
    </p:spTree>
    <p:extLst>
      <p:ext uri="{BB962C8B-B14F-4D97-AF65-F5344CB8AC3E}">
        <p14:creationId xmlns:p14="http://schemas.microsoft.com/office/powerpoint/2010/main" val="42113828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6FF536B-D1DE-E94F-9753-97DACF7C1C06}" type="datetimeFigureOut">
              <a:rPr lang="en-US" smtClean="0"/>
              <a:t>8/17/2018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C93F2-DEBF-A04E-A295-8AF0FA199953}" type="slidenum">
              <a:rPr lang="en-US" smtClean="0"/>
              <a:t>‹#›</a:t>
            </a:fld>
            <a:endParaRPr lang="en-US"/>
          </a:p>
        </p:txBody>
      </p:sp>
    </p:spTree>
    <p:extLst>
      <p:ext uri="{BB962C8B-B14F-4D97-AF65-F5344CB8AC3E}">
        <p14:creationId xmlns:p14="http://schemas.microsoft.com/office/powerpoint/2010/main" val="13003119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FF536B-D1DE-E94F-9753-97DACF7C1C06}" type="datetimeFigureOut">
              <a:rPr lang="en-US" smtClean="0"/>
              <a:t>8/17/2018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1C93F2-DEBF-A04E-A295-8AF0FA199953}" type="slidenum">
              <a:rPr lang="en-US" smtClean="0"/>
              <a:t>‹#›</a:t>
            </a:fld>
            <a:endParaRPr lang="en-US"/>
          </a:p>
        </p:txBody>
      </p:sp>
    </p:spTree>
    <p:extLst>
      <p:ext uri="{BB962C8B-B14F-4D97-AF65-F5344CB8AC3E}">
        <p14:creationId xmlns:p14="http://schemas.microsoft.com/office/powerpoint/2010/main" val="8468551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6FF536B-D1DE-E94F-9753-97DACF7C1C06}" type="datetimeFigureOut">
              <a:rPr lang="en-US" smtClean="0"/>
              <a:t>8/17/2018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1C93F2-DEBF-A04E-A295-8AF0FA199953}" type="slidenum">
              <a:rPr lang="en-US" smtClean="0"/>
              <a:t>‹#›</a:t>
            </a:fld>
            <a:endParaRPr lang="en-US"/>
          </a:p>
        </p:txBody>
      </p:sp>
    </p:spTree>
    <p:extLst>
      <p:ext uri="{BB962C8B-B14F-4D97-AF65-F5344CB8AC3E}">
        <p14:creationId xmlns:p14="http://schemas.microsoft.com/office/powerpoint/2010/main" val="2088207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F536B-D1DE-E94F-9753-97DACF7C1C06}" type="datetimeFigureOut">
              <a:rPr lang="en-US" smtClean="0"/>
              <a:t>8/17/2018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1C93F2-DEBF-A04E-A295-8AF0FA199953}" type="slidenum">
              <a:rPr lang="en-US" smtClean="0"/>
              <a:t>‹#›</a:t>
            </a:fld>
            <a:endParaRPr lang="en-US"/>
          </a:p>
        </p:txBody>
      </p:sp>
    </p:spTree>
    <p:extLst>
      <p:ext uri="{BB962C8B-B14F-4D97-AF65-F5344CB8AC3E}">
        <p14:creationId xmlns:p14="http://schemas.microsoft.com/office/powerpoint/2010/main" val="18467623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FF536B-D1DE-E94F-9753-97DACF7C1C06}" type="datetimeFigureOut">
              <a:rPr lang="en-US" smtClean="0"/>
              <a:t>8/17/2018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C93F2-DEBF-A04E-A295-8AF0FA199953}" type="slidenum">
              <a:rPr lang="en-US" smtClean="0"/>
              <a:t>‹#›</a:t>
            </a:fld>
            <a:endParaRPr lang="en-US"/>
          </a:p>
        </p:txBody>
      </p:sp>
    </p:spTree>
    <p:extLst>
      <p:ext uri="{BB962C8B-B14F-4D97-AF65-F5344CB8AC3E}">
        <p14:creationId xmlns:p14="http://schemas.microsoft.com/office/powerpoint/2010/main" val="25897011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6FF536B-D1DE-E94F-9753-97DACF7C1C06}" type="datetimeFigureOut">
              <a:rPr lang="en-US" smtClean="0"/>
              <a:t>8/17/2018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1C93F2-DEBF-A04E-A295-8AF0FA199953}" type="slidenum">
              <a:rPr lang="en-US" smtClean="0"/>
              <a:t>‹#›</a:t>
            </a:fld>
            <a:endParaRPr lang="en-US"/>
          </a:p>
        </p:txBody>
      </p:sp>
    </p:spTree>
    <p:extLst>
      <p:ext uri="{BB962C8B-B14F-4D97-AF65-F5344CB8AC3E}">
        <p14:creationId xmlns:p14="http://schemas.microsoft.com/office/powerpoint/2010/main" val="21380445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FF536B-D1DE-E94F-9753-97DACF7C1C06}" type="datetimeFigureOut">
              <a:rPr lang="en-US" smtClean="0"/>
              <a:t>8/17/2018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93F2-DEBF-A04E-A295-8AF0FA199953}" type="slidenum">
              <a:rPr lang="en-US" smtClean="0"/>
              <a:t>‹#›</a:t>
            </a:fld>
            <a:endParaRPr lang="en-US"/>
          </a:p>
        </p:txBody>
      </p:sp>
    </p:spTree>
    <p:extLst>
      <p:ext uri="{BB962C8B-B14F-4D97-AF65-F5344CB8AC3E}">
        <p14:creationId xmlns:p14="http://schemas.microsoft.com/office/powerpoint/2010/main" val="21154820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6FF536B-D1DE-E94F-9753-97DACF7C1C06}" type="datetimeFigureOut">
              <a:rPr lang="en-US" smtClean="0"/>
              <a:t>8/17/2018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1C93F2-DEBF-A04E-A295-8AF0FA199953}" type="slidenum">
              <a:rPr lang="en-US" smtClean="0"/>
              <a:t>‹#›</a:t>
            </a:fld>
            <a:endParaRPr lang="en-US"/>
          </a:p>
        </p:txBody>
      </p:sp>
    </p:spTree>
    <p:extLst>
      <p:ext uri="{BB962C8B-B14F-4D97-AF65-F5344CB8AC3E}">
        <p14:creationId xmlns:p14="http://schemas.microsoft.com/office/powerpoint/2010/main" val="416222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51C84-4652-478B-9D70-7D28B549628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54E390B-CF1F-4F84-8ACB-593023179A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A73AB4-A714-4A54-AC75-4BF49E7C2EFD}"/>
              </a:ext>
            </a:extLst>
          </p:cNvPr>
          <p:cNvSpPr>
            <a:spLocks noGrp="1"/>
          </p:cNvSpPr>
          <p:nvPr>
            <p:ph type="dt" sz="half" idx="10"/>
          </p:nvPr>
        </p:nvSpPr>
        <p:spPr/>
        <p:txBody>
          <a:bodyPr/>
          <a:lstStyle/>
          <a:p>
            <a:fld id="{10A9622B-FEF6-4A41-8CCC-8300BE1CA4DF}" type="datetimeFigureOut">
              <a:rPr lang="en-US" smtClean="0"/>
              <a:t>8/16/2018</a:t>
            </a:fld>
            <a:endParaRPr lang="en-US"/>
          </a:p>
        </p:txBody>
      </p:sp>
      <p:sp>
        <p:nvSpPr>
          <p:cNvPr id="5" name="Footer Placeholder 4">
            <a:extLst>
              <a:ext uri="{FF2B5EF4-FFF2-40B4-BE49-F238E27FC236}">
                <a16:creationId xmlns:a16="http://schemas.microsoft.com/office/drawing/2014/main" id="{BF8C5DD6-9D4F-464B-BF52-3E8717A193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DDF8A9-3477-4461-857E-6337BE6D781C}"/>
              </a:ext>
            </a:extLst>
          </p:cNvPr>
          <p:cNvSpPr>
            <a:spLocks noGrp="1"/>
          </p:cNvSpPr>
          <p:nvPr>
            <p:ph type="sldNum" sz="quarter" idx="12"/>
          </p:nvPr>
        </p:nvSpPr>
        <p:spPr/>
        <p:txBody>
          <a:bodyPr/>
          <a:lstStyle/>
          <a:p>
            <a:fld id="{6EA50E19-EC78-47D3-9CDB-0E4398DCF984}" type="slidenum">
              <a:rPr lang="en-US" smtClean="0"/>
              <a:t>‹#›</a:t>
            </a:fld>
            <a:endParaRPr lang="en-US"/>
          </a:p>
        </p:txBody>
      </p:sp>
    </p:spTree>
    <p:extLst>
      <p:ext uri="{BB962C8B-B14F-4D97-AF65-F5344CB8AC3E}">
        <p14:creationId xmlns:p14="http://schemas.microsoft.com/office/powerpoint/2010/main" val="4085752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64B13-941F-46F9-870C-093493CD43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199BF5-179B-4F2E-B5DD-5343EE4D6DD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6B8CD9-530C-4528-A4CD-39D2FC9C99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CCDE91-4D53-40E5-953B-F584FDA50CE2}"/>
              </a:ext>
            </a:extLst>
          </p:cNvPr>
          <p:cNvSpPr>
            <a:spLocks noGrp="1"/>
          </p:cNvSpPr>
          <p:nvPr>
            <p:ph type="dt" sz="half" idx="10"/>
          </p:nvPr>
        </p:nvSpPr>
        <p:spPr/>
        <p:txBody>
          <a:bodyPr/>
          <a:lstStyle/>
          <a:p>
            <a:fld id="{10A9622B-FEF6-4A41-8CCC-8300BE1CA4DF}" type="datetimeFigureOut">
              <a:rPr lang="en-US" smtClean="0"/>
              <a:t>8/16/2018</a:t>
            </a:fld>
            <a:endParaRPr lang="en-US"/>
          </a:p>
        </p:txBody>
      </p:sp>
      <p:sp>
        <p:nvSpPr>
          <p:cNvPr id="6" name="Footer Placeholder 5">
            <a:extLst>
              <a:ext uri="{FF2B5EF4-FFF2-40B4-BE49-F238E27FC236}">
                <a16:creationId xmlns:a16="http://schemas.microsoft.com/office/drawing/2014/main" id="{CFE78D64-6F47-4BB7-B4B6-A6B3657CC6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9A5D0-9123-4774-89E9-2172D967E7E6}"/>
              </a:ext>
            </a:extLst>
          </p:cNvPr>
          <p:cNvSpPr>
            <a:spLocks noGrp="1"/>
          </p:cNvSpPr>
          <p:nvPr>
            <p:ph type="sldNum" sz="quarter" idx="12"/>
          </p:nvPr>
        </p:nvSpPr>
        <p:spPr/>
        <p:txBody>
          <a:bodyPr/>
          <a:lstStyle/>
          <a:p>
            <a:fld id="{6EA50E19-EC78-47D3-9CDB-0E4398DCF984}" type="slidenum">
              <a:rPr lang="en-US" smtClean="0"/>
              <a:t>‹#›</a:t>
            </a:fld>
            <a:endParaRPr lang="en-US"/>
          </a:p>
        </p:txBody>
      </p:sp>
    </p:spTree>
    <p:extLst>
      <p:ext uri="{BB962C8B-B14F-4D97-AF65-F5344CB8AC3E}">
        <p14:creationId xmlns:p14="http://schemas.microsoft.com/office/powerpoint/2010/main" val="2385410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F7B11B-44A7-4DC4-89C7-EEFAA199D2D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9A7571-48A1-4C42-8250-8A686CB556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D80AA97-2393-4CA9-8F64-AB4C4829357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77695B-04DD-45C0-8D4C-143FA516FC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2E1A35-082C-4628-9BD0-DE3149EA19C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9DDAD5-F97A-4C42-B073-EF78B0FAD0BB}"/>
              </a:ext>
            </a:extLst>
          </p:cNvPr>
          <p:cNvSpPr>
            <a:spLocks noGrp="1"/>
          </p:cNvSpPr>
          <p:nvPr>
            <p:ph type="dt" sz="half" idx="10"/>
          </p:nvPr>
        </p:nvSpPr>
        <p:spPr/>
        <p:txBody>
          <a:bodyPr/>
          <a:lstStyle/>
          <a:p>
            <a:fld id="{10A9622B-FEF6-4A41-8CCC-8300BE1CA4DF}" type="datetimeFigureOut">
              <a:rPr lang="en-US" smtClean="0"/>
              <a:t>8/16/2018</a:t>
            </a:fld>
            <a:endParaRPr lang="en-US"/>
          </a:p>
        </p:txBody>
      </p:sp>
      <p:sp>
        <p:nvSpPr>
          <p:cNvPr id="8" name="Footer Placeholder 7">
            <a:extLst>
              <a:ext uri="{FF2B5EF4-FFF2-40B4-BE49-F238E27FC236}">
                <a16:creationId xmlns:a16="http://schemas.microsoft.com/office/drawing/2014/main" id="{9AB067DD-E723-4F55-AA01-AEA5660A99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C860A5-2082-470C-8DC1-314B7F006F63}"/>
              </a:ext>
            </a:extLst>
          </p:cNvPr>
          <p:cNvSpPr>
            <a:spLocks noGrp="1"/>
          </p:cNvSpPr>
          <p:nvPr>
            <p:ph type="sldNum" sz="quarter" idx="12"/>
          </p:nvPr>
        </p:nvSpPr>
        <p:spPr/>
        <p:txBody>
          <a:bodyPr/>
          <a:lstStyle/>
          <a:p>
            <a:fld id="{6EA50E19-EC78-47D3-9CDB-0E4398DCF984}" type="slidenum">
              <a:rPr lang="en-US" smtClean="0"/>
              <a:t>‹#›</a:t>
            </a:fld>
            <a:endParaRPr lang="en-US"/>
          </a:p>
        </p:txBody>
      </p:sp>
    </p:spTree>
    <p:extLst>
      <p:ext uri="{BB962C8B-B14F-4D97-AF65-F5344CB8AC3E}">
        <p14:creationId xmlns:p14="http://schemas.microsoft.com/office/powerpoint/2010/main" val="2495625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EBD75-D8A7-4D67-95BD-059DBCEA3D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4D969E-AECB-44E4-8E3E-D6D84B59BBA6}"/>
              </a:ext>
            </a:extLst>
          </p:cNvPr>
          <p:cNvSpPr>
            <a:spLocks noGrp="1"/>
          </p:cNvSpPr>
          <p:nvPr>
            <p:ph type="dt" sz="half" idx="10"/>
          </p:nvPr>
        </p:nvSpPr>
        <p:spPr/>
        <p:txBody>
          <a:bodyPr/>
          <a:lstStyle/>
          <a:p>
            <a:fld id="{10A9622B-FEF6-4A41-8CCC-8300BE1CA4DF}" type="datetimeFigureOut">
              <a:rPr lang="en-US" smtClean="0"/>
              <a:t>8/16/2018</a:t>
            </a:fld>
            <a:endParaRPr lang="en-US"/>
          </a:p>
        </p:txBody>
      </p:sp>
      <p:sp>
        <p:nvSpPr>
          <p:cNvPr id="4" name="Footer Placeholder 3">
            <a:extLst>
              <a:ext uri="{FF2B5EF4-FFF2-40B4-BE49-F238E27FC236}">
                <a16:creationId xmlns:a16="http://schemas.microsoft.com/office/drawing/2014/main" id="{3B774FBA-3B45-4A92-B8F1-DEB1597BE0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0985B7E-01C2-43C5-8ED4-25F7CA4A6381}"/>
              </a:ext>
            </a:extLst>
          </p:cNvPr>
          <p:cNvSpPr>
            <a:spLocks noGrp="1"/>
          </p:cNvSpPr>
          <p:nvPr>
            <p:ph type="sldNum" sz="quarter" idx="12"/>
          </p:nvPr>
        </p:nvSpPr>
        <p:spPr/>
        <p:txBody>
          <a:bodyPr/>
          <a:lstStyle/>
          <a:p>
            <a:fld id="{6EA50E19-EC78-47D3-9CDB-0E4398DCF984}" type="slidenum">
              <a:rPr lang="en-US" smtClean="0"/>
              <a:t>‹#›</a:t>
            </a:fld>
            <a:endParaRPr lang="en-US"/>
          </a:p>
        </p:txBody>
      </p:sp>
    </p:spTree>
    <p:extLst>
      <p:ext uri="{BB962C8B-B14F-4D97-AF65-F5344CB8AC3E}">
        <p14:creationId xmlns:p14="http://schemas.microsoft.com/office/powerpoint/2010/main" val="332467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15A193-CC01-465E-81A5-A18B82886C80}"/>
              </a:ext>
            </a:extLst>
          </p:cNvPr>
          <p:cNvSpPr>
            <a:spLocks noGrp="1"/>
          </p:cNvSpPr>
          <p:nvPr>
            <p:ph type="dt" sz="half" idx="10"/>
          </p:nvPr>
        </p:nvSpPr>
        <p:spPr/>
        <p:txBody>
          <a:bodyPr/>
          <a:lstStyle/>
          <a:p>
            <a:fld id="{10A9622B-FEF6-4A41-8CCC-8300BE1CA4DF}" type="datetimeFigureOut">
              <a:rPr lang="en-US" smtClean="0"/>
              <a:t>8/16/2018</a:t>
            </a:fld>
            <a:endParaRPr lang="en-US"/>
          </a:p>
        </p:txBody>
      </p:sp>
      <p:sp>
        <p:nvSpPr>
          <p:cNvPr id="3" name="Footer Placeholder 2">
            <a:extLst>
              <a:ext uri="{FF2B5EF4-FFF2-40B4-BE49-F238E27FC236}">
                <a16:creationId xmlns:a16="http://schemas.microsoft.com/office/drawing/2014/main" id="{22E31577-6433-4181-8FD4-D66902013F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FB032A9-7BDF-44FF-A739-EB33D8D2FF7F}"/>
              </a:ext>
            </a:extLst>
          </p:cNvPr>
          <p:cNvSpPr>
            <a:spLocks noGrp="1"/>
          </p:cNvSpPr>
          <p:nvPr>
            <p:ph type="sldNum" sz="quarter" idx="12"/>
          </p:nvPr>
        </p:nvSpPr>
        <p:spPr/>
        <p:txBody>
          <a:bodyPr/>
          <a:lstStyle/>
          <a:p>
            <a:fld id="{6EA50E19-EC78-47D3-9CDB-0E4398DCF984}" type="slidenum">
              <a:rPr lang="en-US" smtClean="0"/>
              <a:t>‹#›</a:t>
            </a:fld>
            <a:endParaRPr lang="en-US"/>
          </a:p>
        </p:txBody>
      </p:sp>
    </p:spTree>
    <p:extLst>
      <p:ext uri="{BB962C8B-B14F-4D97-AF65-F5344CB8AC3E}">
        <p14:creationId xmlns:p14="http://schemas.microsoft.com/office/powerpoint/2010/main" val="705276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FD345-562F-4548-9464-F3B79BC434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B9E8AD-95FB-4F57-A343-A24E7AC91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74E3BA-B30C-4834-9241-CDD74C91BF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7B0E10-1643-44ED-B112-8975A2D03786}"/>
              </a:ext>
            </a:extLst>
          </p:cNvPr>
          <p:cNvSpPr>
            <a:spLocks noGrp="1"/>
          </p:cNvSpPr>
          <p:nvPr>
            <p:ph type="dt" sz="half" idx="10"/>
          </p:nvPr>
        </p:nvSpPr>
        <p:spPr/>
        <p:txBody>
          <a:bodyPr/>
          <a:lstStyle/>
          <a:p>
            <a:fld id="{10A9622B-FEF6-4A41-8CCC-8300BE1CA4DF}" type="datetimeFigureOut">
              <a:rPr lang="en-US" smtClean="0"/>
              <a:t>8/16/2018</a:t>
            </a:fld>
            <a:endParaRPr lang="en-US"/>
          </a:p>
        </p:txBody>
      </p:sp>
      <p:sp>
        <p:nvSpPr>
          <p:cNvPr id="6" name="Footer Placeholder 5">
            <a:extLst>
              <a:ext uri="{FF2B5EF4-FFF2-40B4-BE49-F238E27FC236}">
                <a16:creationId xmlns:a16="http://schemas.microsoft.com/office/drawing/2014/main" id="{BE3A0ADC-B8E6-483A-84F8-B0E3DBC9E3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B0AC1A-EBE2-47B3-AB9B-1DC7F6C95E45}"/>
              </a:ext>
            </a:extLst>
          </p:cNvPr>
          <p:cNvSpPr>
            <a:spLocks noGrp="1"/>
          </p:cNvSpPr>
          <p:nvPr>
            <p:ph type="sldNum" sz="quarter" idx="12"/>
          </p:nvPr>
        </p:nvSpPr>
        <p:spPr/>
        <p:txBody>
          <a:bodyPr/>
          <a:lstStyle/>
          <a:p>
            <a:fld id="{6EA50E19-EC78-47D3-9CDB-0E4398DCF984}" type="slidenum">
              <a:rPr lang="en-US" smtClean="0"/>
              <a:t>‹#›</a:t>
            </a:fld>
            <a:endParaRPr lang="en-US"/>
          </a:p>
        </p:txBody>
      </p:sp>
    </p:spTree>
    <p:extLst>
      <p:ext uri="{BB962C8B-B14F-4D97-AF65-F5344CB8AC3E}">
        <p14:creationId xmlns:p14="http://schemas.microsoft.com/office/powerpoint/2010/main" val="4136588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1EC72-4D81-430E-BFDA-170DFCE28B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16354A-EE53-4222-9E3F-3C03403F26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55E2E88-BC8E-46A8-A8CF-85D6F6A0E5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B675FA-EA6F-464C-8F71-8C4B97AF3D55}"/>
              </a:ext>
            </a:extLst>
          </p:cNvPr>
          <p:cNvSpPr>
            <a:spLocks noGrp="1"/>
          </p:cNvSpPr>
          <p:nvPr>
            <p:ph type="dt" sz="half" idx="10"/>
          </p:nvPr>
        </p:nvSpPr>
        <p:spPr/>
        <p:txBody>
          <a:bodyPr/>
          <a:lstStyle/>
          <a:p>
            <a:fld id="{10A9622B-FEF6-4A41-8CCC-8300BE1CA4DF}" type="datetimeFigureOut">
              <a:rPr lang="en-US" smtClean="0"/>
              <a:t>8/16/2018</a:t>
            </a:fld>
            <a:endParaRPr lang="en-US"/>
          </a:p>
        </p:txBody>
      </p:sp>
      <p:sp>
        <p:nvSpPr>
          <p:cNvPr id="6" name="Footer Placeholder 5">
            <a:extLst>
              <a:ext uri="{FF2B5EF4-FFF2-40B4-BE49-F238E27FC236}">
                <a16:creationId xmlns:a16="http://schemas.microsoft.com/office/drawing/2014/main" id="{D278A341-CCD3-48FD-AA8C-A2DBAD6FD3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8D0509-2D50-4718-8827-2CAC7A6804D7}"/>
              </a:ext>
            </a:extLst>
          </p:cNvPr>
          <p:cNvSpPr>
            <a:spLocks noGrp="1"/>
          </p:cNvSpPr>
          <p:nvPr>
            <p:ph type="sldNum" sz="quarter" idx="12"/>
          </p:nvPr>
        </p:nvSpPr>
        <p:spPr/>
        <p:txBody>
          <a:bodyPr/>
          <a:lstStyle/>
          <a:p>
            <a:fld id="{6EA50E19-EC78-47D3-9CDB-0E4398DCF984}" type="slidenum">
              <a:rPr lang="en-US" smtClean="0"/>
              <a:t>‹#›</a:t>
            </a:fld>
            <a:endParaRPr lang="en-US"/>
          </a:p>
        </p:txBody>
      </p:sp>
    </p:spTree>
    <p:extLst>
      <p:ext uri="{BB962C8B-B14F-4D97-AF65-F5344CB8AC3E}">
        <p14:creationId xmlns:p14="http://schemas.microsoft.com/office/powerpoint/2010/main" val="1401901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image" Target="../media/image2.jp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D9672A3-36AA-4F89-B9B4-2F55BD60FE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1087D9-7A09-49E5-8A7A-0EFD85DF1D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6CFF85-F25A-458D-A44A-42D9ACB824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A9622B-FEF6-4A41-8CCC-8300BE1CA4DF}" type="datetimeFigureOut">
              <a:rPr lang="en-US" smtClean="0"/>
              <a:t>8/16/2018</a:t>
            </a:fld>
            <a:endParaRPr lang="en-US"/>
          </a:p>
        </p:txBody>
      </p:sp>
      <p:sp>
        <p:nvSpPr>
          <p:cNvPr id="5" name="Footer Placeholder 4">
            <a:extLst>
              <a:ext uri="{FF2B5EF4-FFF2-40B4-BE49-F238E27FC236}">
                <a16:creationId xmlns:a16="http://schemas.microsoft.com/office/drawing/2014/main" id="{CBB49B65-C64D-4877-A045-ABD15BD4ED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487E4E-056C-4B2D-9F92-7F50FDD94E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A50E19-EC78-47D3-9CDB-0E4398DCF984}" type="slidenum">
              <a:rPr lang="en-US" smtClean="0"/>
              <a:t>‹#›</a:t>
            </a:fld>
            <a:endParaRPr lang="en-US"/>
          </a:p>
        </p:txBody>
      </p:sp>
    </p:spTree>
    <p:extLst>
      <p:ext uri="{BB962C8B-B14F-4D97-AF65-F5344CB8AC3E}">
        <p14:creationId xmlns:p14="http://schemas.microsoft.com/office/powerpoint/2010/main" val="2696901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4000" b="-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A50EFB-3AE3-7D4A-914D-AAC743736B08}" type="datetimeFigureOut">
              <a:rPr lang="en-US" smtClean="0"/>
              <a:t>8/17/2018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D71FE2-2996-CE44-BE28-4134715F6E71}" type="slidenum">
              <a:rPr lang="en-US" smtClean="0"/>
              <a:t>‹#›</a:t>
            </a:fld>
            <a:endParaRPr lang="en-US"/>
          </a:p>
        </p:txBody>
      </p:sp>
    </p:spTree>
    <p:extLst>
      <p:ext uri="{BB962C8B-B14F-4D97-AF65-F5344CB8AC3E}">
        <p14:creationId xmlns:p14="http://schemas.microsoft.com/office/powerpoint/2010/main" val="26151752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4000" b="-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F536B-D1DE-E94F-9753-97DACF7C1C06}" type="datetimeFigureOut">
              <a:rPr lang="en-US" smtClean="0"/>
              <a:t>8/17/2018</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1C93F2-DEBF-A04E-A295-8AF0FA199953}" type="slidenum">
              <a:rPr lang="en-US" smtClean="0"/>
              <a:t>‹#›</a:t>
            </a:fld>
            <a:endParaRPr lang="en-US"/>
          </a:p>
        </p:txBody>
      </p:sp>
    </p:spTree>
    <p:extLst>
      <p:ext uri="{BB962C8B-B14F-4D97-AF65-F5344CB8AC3E}">
        <p14:creationId xmlns:p14="http://schemas.microsoft.com/office/powerpoint/2010/main" val="157244266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15.emf"/><Relationship Id="rId13" Type="http://schemas.openxmlformats.org/officeDocument/2006/relationships/customXml" Target="../ink/ink6.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image" Target="../media/image17.emf"/><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40.emf"/><Relationship Id="rId11" Type="http://schemas.openxmlformats.org/officeDocument/2006/relationships/customXml" Target="../ink/ink5.xml"/><Relationship Id="rId5" Type="http://schemas.openxmlformats.org/officeDocument/2006/relationships/customXml" Target="../ink/ink2.xml"/><Relationship Id="rId10" Type="http://schemas.openxmlformats.org/officeDocument/2006/relationships/image" Target="../media/image16.emf"/><Relationship Id="rId4" Type="http://schemas.openxmlformats.org/officeDocument/2006/relationships/image" Target="../media/image13.emf"/><Relationship Id="rId9" Type="http://schemas.openxmlformats.org/officeDocument/2006/relationships/customXml" Target="../ink/ink4.xml"/><Relationship Id="rId14" Type="http://schemas.openxmlformats.org/officeDocument/2006/relationships/image" Target="../media/image18.emf"/></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hyperlink" Target="http://www.oldhamcountyhealthdepartment.org/" TargetMode="External"/><Relationship Id="rId3" Type="http://schemas.openxmlformats.org/officeDocument/2006/relationships/hyperlink" Target="http://www.breathe.uky.edu/" TargetMode="External"/><Relationship Id="rId7"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hyperlink" Target="mailto:amanda.bucher@uky.edu" TargetMode="External"/><Relationship Id="rId10" Type="http://schemas.openxmlformats.org/officeDocument/2006/relationships/image" Target="../media/image4.png"/><Relationship Id="rId4" Type="http://schemas.openxmlformats.org/officeDocument/2006/relationships/hyperlink" Target="mailto:kcsp00@lsv.uky.edu" TargetMode="External"/><Relationship Id="rId9" Type="http://schemas.openxmlformats.org/officeDocument/2006/relationships/hyperlink" Target="mailto:ElizabethF.Burrows@ky.gov"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831233"/>
            <a:ext cx="7772400" cy="2387600"/>
          </a:xfrm>
        </p:spPr>
        <p:txBody>
          <a:bodyPr>
            <a:normAutofit/>
          </a:bodyPr>
          <a:lstStyle/>
          <a:p>
            <a:r>
              <a:rPr lang="en-US" b="1" dirty="0"/>
              <a:t>Local Smoke-free</a:t>
            </a:r>
            <a:br>
              <a:rPr lang="en-US" b="1" dirty="0"/>
            </a:br>
            <a:r>
              <a:rPr lang="en-US" b="1" dirty="0"/>
              <a:t>Ready or Not</a:t>
            </a:r>
          </a:p>
        </p:txBody>
      </p:sp>
      <p:sp>
        <p:nvSpPr>
          <p:cNvPr id="3" name="Subtitle 2"/>
          <p:cNvSpPr>
            <a:spLocks noGrp="1"/>
          </p:cNvSpPr>
          <p:nvPr>
            <p:ph type="subTitle" idx="1"/>
          </p:nvPr>
        </p:nvSpPr>
        <p:spPr>
          <a:xfrm>
            <a:off x="662151" y="3630903"/>
            <a:ext cx="10610193" cy="1655762"/>
          </a:xfrm>
        </p:spPr>
        <p:txBody>
          <a:bodyPr numCol="2"/>
          <a:lstStyle/>
          <a:p>
            <a:r>
              <a:rPr lang="en-US" dirty="0"/>
              <a:t>Amanda Bucher</a:t>
            </a:r>
          </a:p>
          <a:p>
            <a:r>
              <a:rPr lang="en-US" dirty="0"/>
              <a:t>Program Coordinator</a:t>
            </a:r>
          </a:p>
          <a:p>
            <a:r>
              <a:rPr lang="en-US" dirty="0"/>
              <a:t>Kentucky Center for Smoke-free Policy</a:t>
            </a:r>
          </a:p>
          <a:p>
            <a:r>
              <a:rPr lang="en-US" dirty="0"/>
              <a:t>Elizabeth Burrows</a:t>
            </a:r>
          </a:p>
          <a:p>
            <a:r>
              <a:rPr lang="en-US" dirty="0"/>
              <a:t>Health Educator</a:t>
            </a:r>
          </a:p>
          <a:p>
            <a:r>
              <a:rPr lang="en-US" dirty="0"/>
              <a:t>Oldham County Health Department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9193" y="5557696"/>
            <a:ext cx="1313614" cy="1108603"/>
          </a:xfrm>
          <a:prstGeom prst="rect">
            <a:avLst/>
          </a:prstGeom>
        </p:spPr>
      </p:pic>
      <p:pic>
        <p:nvPicPr>
          <p:cNvPr id="5" name="Picture 4">
            <a:extLst>
              <a:ext uri="{FF2B5EF4-FFF2-40B4-BE49-F238E27FC236}">
                <a16:creationId xmlns:a16="http://schemas.microsoft.com/office/drawing/2014/main" id="{C55D68A6-3242-4C23-B0D1-F88AB1E301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840" y="5472464"/>
            <a:ext cx="3294993" cy="1279069"/>
          </a:xfrm>
          <a:prstGeom prst="rect">
            <a:avLst/>
          </a:prstGeom>
        </p:spPr>
      </p:pic>
    </p:spTree>
    <p:extLst>
      <p:ext uri="{BB962C8B-B14F-4D97-AF65-F5344CB8AC3E}">
        <p14:creationId xmlns:p14="http://schemas.microsoft.com/office/powerpoint/2010/main" val="1821692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2697" y="432619"/>
            <a:ext cx="6400800" cy="1171001"/>
          </a:xfrm>
        </p:spPr>
        <p:txBody>
          <a:bodyPr>
            <a:noAutofit/>
          </a:bodyPr>
          <a:lstStyle/>
          <a:p>
            <a:pPr algn="ctr">
              <a:defRPr/>
            </a:pPr>
            <a:r>
              <a:rPr lang="en-US" sz="2800" b="1" dirty="0">
                <a:solidFill>
                  <a:srgbClr val="0070C0"/>
                </a:solidFill>
                <a:latin typeface="Arial" panose="020B0604020202020204" pitchFamily="34" charset="0"/>
                <a:cs typeface="Arial" panose="020B0604020202020204" pitchFamily="34" charset="0"/>
              </a:rPr>
              <a:t>Businesses thrive in </a:t>
            </a:r>
            <a:br>
              <a:rPr lang="en-US" sz="2800" b="1" dirty="0">
                <a:solidFill>
                  <a:srgbClr val="0070C0"/>
                </a:solidFill>
                <a:latin typeface="Arial" panose="020B0604020202020204" pitchFamily="34" charset="0"/>
                <a:cs typeface="Arial" panose="020B0604020202020204" pitchFamily="34" charset="0"/>
              </a:rPr>
            </a:br>
            <a:r>
              <a:rPr lang="en-US" sz="2800" b="1" dirty="0">
                <a:solidFill>
                  <a:srgbClr val="0070C0"/>
                </a:solidFill>
                <a:latin typeface="Arial" panose="020B0604020202020204" pitchFamily="34" charset="0"/>
                <a:cs typeface="Arial" panose="020B0604020202020204" pitchFamily="34" charset="0"/>
              </a:rPr>
              <a:t>Smoke-Free Communities!	</a:t>
            </a:r>
          </a:p>
        </p:txBody>
      </p:sp>
      <p:sp>
        <p:nvSpPr>
          <p:cNvPr id="59395" name="Content Placeholder 2"/>
          <p:cNvSpPr>
            <a:spLocks noGrp="1"/>
          </p:cNvSpPr>
          <p:nvPr>
            <p:ph idx="1"/>
          </p:nvPr>
        </p:nvSpPr>
        <p:spPr>
          <a:xfrm>
            <a:off x="2566219" y="1760936"/>
            <a:ext cx="6980904" cy="3047039"/>
          </a:xfrm>
        </p:spPr>
        <p:txBody>
          <a:bodyPr>
            <a:normAutofit/>
          </a:bodyPr>
          <a:lstStyle/>
          <a:p>
            <a:pPr>
              <a:spcAft>
                <a:spcPts val="254"/>
              </a:spcAft>
            </a:pPr>
            <a:r>
              <a:rPr lang="en-US" altLang="en-US" sz="2200" dirty="0">
                <a:ea typeface="Verdana" panose="020B0604030504040204" pitchFamily="34" charset="0"/>
                <a:cs typeface="Verdana" panose="020B0604030504040204" pitchFamily="34" charset="0"/>
              </a:rPr>
              <a:t>Studies in Kentucky and worldwide show no economic harm in smoke-free communities (even in our rural communities).</a:t>
            </a:r>
          </a:p>
          <a:p>
            <a:pPr>
              <a:spcAft>
                <a:spcPts val="254"/>
              </a:spcAft>
            </a:pPr>
            <a:r>
              <a:rPr lang="en-US" altLang="en-US" sz="2200" dirty="0">
                <a:ea typeface="Verdana" panose="020B0604030504040204" pitchFamily="34" charset="0"/>
                <a:cs typeface="Verdana" panose="020B0604030504040204" pitchFamily="34" charset="0"/>
              </a:rPr>
              <a:t>Lexington restaurant employment increased 3% after the smoke-free law took effect, while bar employment remained stable. Downtown is thriving! </a:t>
            </a:r>
          </a:p>
          <a:p>
            <a:pPr>
              <a:spcAft>
                <a:spcPts val="254"/>
              </a:spcAft>
            </a:pPr>
            <a:r>
              <a:rPr lang="en-US" sz="2200" dirty="0"/>
              <a:t>87% of tourists prefer a smoke-free hospitality environment</a:t>
            </a:r>
          </a:p>
          <a:p>
            <a:pPr>
              <a:spcAft>
                <a:spcPts val="254"/>
              </a:spcAft>
            </a:pPr>
            <a:endParaRPr lang="en-US" altLang="en-US" sz="1800" dirty="0">
              <a:ea typeface="Verdana" panose="020B0604030504040204" pitchFamily="34" charset="0"/>
              <a:cs typeface="Verdana" panose="020B0604030504040204" pitchFamily="34" charset="0"/>
            </a:endParaRPr>
          </a:p>
        </p:txBody>
      </p:sp>
      <p:sp>
        <p:nvSpPr>
          <p:cNvPr id="3" name="TextBox 2"/>
          <p:cNvSpPr txBox="1"/>
          <p:nvPr/>
        </p:nvSpPr>
        <p:spPr>
          <a:xfrm>
            <a:off x="1887795" y="5360812"/>
            <a:ext cx="8514735" cy="1200329"/>
          </a:xfrm>
          <a:prstGeom prst="rect">
            <a:avLst/>
          </a:prstGeom>
          <a:noFill/>
        </p:spPr>
        <p:txBody>
          <a:bodyPr wrap="square" rtlCol="0">
            <a:spAutoFit/>
          </a:bodyPr>
          <a:lstStyle/>
          <a:p>
            <a:pPr algn="ctr"/>
            <a:r>
              <a:rPr lang="en-US" sz="1350" b="1" dirty="0"/>
              <a:t>“</a:t>
            </a:r>
            <a:r>
              <a:rPr lang="en-US" b="1" i="1" dirty="0"/>
              <a:t>Smoking is not only killing us, it is bankrupting us – both in terms of costs to business and costs to government.” </a:t>
            </a:r>
          </a:p>
          <a:p>
            <a:pPr algn="ctr"/>
            <a:r>
              <a:rPr lang="en-US" b="1" dirty="0"/>
              <a:t>Dave </a:t>
            </a:r>
            <a:r>
              <a:rPr lang="en-US" b="1" dirty="0" err="1"/>
              <a:t>Adkisson</a:t>
            </a:r>
            <a:r>
              <a:rPr lang="en-US" b="1" dirty="0"/>
              <a:t>, President and CEO </a:t>
            </a:r>
          </a:p>
          <a:p>
            <a:pPr algn="ctr"/>
            <a:r>
              <a:rPr lang="en-US" b="1" dirty="0"/>
              <a:t>Kentucky Chamber of Commerce, 2013.</a:t>
            </a:r>
            <a:endParaRPr lang="en-US" dirty="0"/>
          </a:p>
        </p:txBody>
      </p:sp>
    </p:spTree>
    <p:extLst>
      <p:ext uri="{BB962C8B-B14F-4D97-AF65-F5344CB8AC3E}">
        <p14:creationId xmlns:p14="http://schemas.microsoft.com/office/powerpoint/2010/main" val="698600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advocate for a local smoke-free policy</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740774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7923" y="657167"/>
            <a:ext cx="6885383"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01925" y="365125"/>
            <a:ext cx="11576649" cy="1325563"/>
          </a:xfrm>
        </p:spPr>
        <p:txBody>
          <a:bodyPr>
            <a:normAutofit/>
          </a:bodyPr>
          <a:lstStyle/>
          <a:p>
            <a:pPr algn="ctr"/>
            <a:r>
              <a:rPr lang="en-US" sz="3200" b="1" dirty="0">
                <a:solidFill>
                  <a:srgbClr val="0070C0"/>
                </a:solidFill>
                <a:latin typeface="Arial" panose="020B0604020202020204" pitchFamily="34" charset="0"/>
                <a:cs typeface="Arial" panose="020B0604020202020204" pitchFamily="34" charset="0"/>
              </a:rPr>
              <a:t>How to Advocate for a Smoke-free Workplace Ordinance</a:t>
            </a:r>
            <a:endParaRPr lang="en-US" sz="3200" b="1" i="1" dirty="0">
              <a:solidFill>
                <a:srgbClr val="0070C0"/>
              </a:solidFill>
              <a:latin typeface="Arial" panose="020B0604020202020204" pitchFamily="34" charset="0"/>
              <a:cs typeface="Arial" panose="020B0604020202020204" pitchFamily="34" charset="0"/>
            </a:endParaRPr>
          </a:p>
        </p:txBody>
      </p:sp>
      <p:sp>
        <p:nvSpPr>
          <p:cNvPr id="3" name="TextBox 2"/>
          <p:cNvSpPr txBox="1"/>
          <p:nvPr/>
        </p:nvSpPr>
        <p:spPr>
          <a:xfrm>
            <a:off x="1017917" y="5104560"/>
            <a:ext cx="10058400" cy="923330"/>
          </a:xfrm>
          <a:prstGeom prst="rect">
            <a:avLst/>
          </a:prstGeom>
          <a:noFill/>
        </p:spPr>
        <p:txBody>
          <a:bodyPr wrap="square" rtlCol="0">
            <a:spAutoFit/>
          </a:bodyPr>
          <a:lstStyle/>
          <a:p>
            <a:r>
              <a:rPr lang="en-US" b="1" dirty="0"/>
              <a:t>Our model works! </a:t>
            </a:r>
            <a:r>
              <a:rPr lang="en-US" dirty="0"/>
              <a:t>Nearly one-third of the 22 rural counties that received outreach and technical assistance adopted smoke-free laws covering restaurants, bars, and all workplaces compared to 0 comparison counties.</a:t>
            </a:r>
          </a:p>
        </p:txBody>
      </p:sp>
      <p:sp>
        <p:nvSpPr>
          <p:cNvPr id="4" name="Rectangle 3"/>
          <p:cNvSpPr/>
          <p:nvPr/>
        </p:nvSpPr>
        <p:spPr>
          <a:xfrm>
            <a:off x="3191773" y="5642965"/>
            <a:ext cx="237566" cy="369332"/>
          </a:xfrm>
          <a:prstGeom prst="rect">
            <a:avLst/>
          </a:prstGeom>
        </p:spPr>
        <p:txBody>
          <a:bodyPr wrap="none">
            <a:spAutoFit/>
          </a:bodyPr>
          <a:lstStyle/>
          <a:p>
            <a:r>
              <a:rPr lang="en-US" dirty="0"/>
              <a:t> </a:t>
            </a:r>
          </a:p>
        </p:txBody>
      </p:sp>
      <p:sp>
        <p:nvSpPr>
          <p:cNvPr id="5" name="Rectangle 4"/>
          <p:cNvSpPr/>
          <p:nvPr/>
        </p:nvSpPr>
        <p:spPr>
          <a:xfrm>
            <a:off x="1017917" y="6412202"/>
            <a:ext cx="8643668" cy="276999"/>
          </a:xfrm>
          <a:prstGeom prst="rect">
            <a:avLst/>
          </a:prstGeom>
        </p:spPr>
        <p:txBody>
          <a:bodyPr wrap="square">
            <a:spAutoFit/>
          </a:bodyPr>
          <a:lstStyle/>
          <a:p>
            <a:r>
              <a:rPr lang="en-US" sz="1200" dirty="0"/>
              <a:t>Hahn EJ, et al. </a:t>
            </a:r>
            <a:r>
              <a:rPr lang="en-US" sz="1200" i="1" dirty="0"/>
              <a:t>J Rural Health</a:t>
            </a:r>
            <a:r>
              <a:rPr lang="en-US" sz="1200" dirty="0"/>
              <a:t>. 2014</a:t>
            </a:r>
          </a:p>
        </p:txBody>
      </p:sp>
    </p:spTree>
    <p:extLst>
      <p:ext uri="{BB962C8B-B14F-4D97-AF65-F5344CB8AC3E}">
        <p14:creationId xmlns:p14="http://schemas.microsoft.com/office/powerpoint/2010/main" val="2796364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9ABF9-5DD3-4889-8686-542950834455}"/>
              </a:ext>
            </a:extLst>
          </p:cNvPr>
          <p:cNvSpPr>
            <a:spLocks noGrp="1"/>
          </p:cNvSpPr>
          <p:nvPr>
            <p:ph type="title"/>
          </p:nvPr>
        </p:nvSpPr>
        <p:spPr/>
        <p:txBody>
          <a:bodyPr>
            <a:normAutofit/>
          </a:bodyPr>
          <a:lstStyle/>
          <a:p>
            <a:pPr algn="ctr"/>
            <a:r>
              <a:rPr lang="en-US" sz="3200" b="1" dirty="0">
                <a:solidFill>
                  <a:srgbClr val="0070C0"/>
                </a:solidFill>
                <a:latin typeface="Arial" panose="020B0604020202020204" pitchFamily="34" charset="0"/>
                <a:cs typeface="Arial" panose="020B0604020202020204" pitchFamily="34" charset="0"/>
              </a:rPr>
              <a:t>Oldham County Smoke Free Timeline</a:t>
            </a:r>
          </a:p>
        </p:txBody>
      </p:sp>
      <p:cxnSp>
        <p:nvCxnSpPr>
          <p:cNvPr id="5" name="Straight Arrow Connector 4">
            <a:extLst>
              <a:ext uri="{FF2B5EF4-FFF2-40B4-BE49-F238E27FC236}">
                <a16:creationId xmlns:a16="http://schemas.microsoft.com/office/drawing/2014/main" id="{3C5861C7-A0BF-445D-9F84-467484690547}"/>
              </a:ext>
            </a:extLst>
          </p:cNvPr>
          <p:cNvCxnSpPr>
            <a:cxnSpLocks/>
          </p:cNvCxnSpPr>
          <p:nvPr/>
        </p:nvCxnSpPr>
        <p:spPr>
          <a:xfrm>
            <a:off x="405442" y="4245212"/>
            <a:ext cx="11197086" cy="60385"/>
          </a:xfrm>
          <a:prstGeom prst="straightConnector1">
            <a:avLst/>
          </a:prstGeom>
          <a:ln w="76200">
            <a:solidFill>
              <a:schemeClr val="accent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3443C91-CEE8-42A2-8333-CB66FAB46316}"/>
              </a:ext>
            </a:extLst>
          </p:cNvPr>
          <p:cNvSpPr/>
          <p:nvPr/>
        </p:nvSpPr>
        <p:spPr>
          <a:xfrm>
            <a:off x="405442" y="2397986"/>
            <a:ext cx="1673524" cy="1477328"/>
          </a:xfrm>
          <a:prstGeom prst="rect">
            <a:avLst/>
          </a:prstGeom>
        </p:spPr>
        <p:txBody>
          <a:bodyPr wrap="square">
            <a:spAutoFit/>
          </a:bodyPr>
          <a:lstStyle/>
          <a:p>
            <a:pPr algn="ctr"/>
            <a:r>
              <a:rPr lang="en-US" dirty="0"/>
              <a:t>Oldham County Tobacco Awareness Coalition  founded</a:t>
            </a:r>
          </a:p>
        </p:txBody>
      </p:sp>
      <p:sp>
        <p:nvSpPr>
          <p:cNvPr id="12" name="TextBox 11">
            <a:extLst>
              <a:ext uri="{FF2B5EF4-FFF2-40B4-BE49-F238E27FC236}">
                <a16:creationId xmlns:a16="http://schemas.microsoft.com/office/drawing/2014/main" id="{5DD5C59C-5941-4B38-99E0-C74FAF04D340}"/>
              </a:ext>
            </a:extLst>
          </p:cNvPr>
          <p:cNvSpPr txBox="1"/>
          <p:nvPr/>
        </p:nvSpPr>
        <p:spPr>
          <a:xfrm>
            <a:off x="1089088" y="4675495"/>
            <a:ext cx="2234241" cy="646331"/>
          </a:xfrm>
          <a:prstGeom prst="rect">
            <a:avLst/>
          </a:prstGeom>
          <a:noFill/>
        </p:spPr>
        <p:txBody>
          <a:bodyPr wrap="square" rtlCol="0">
            <a:spAutoFit/>
          </a:bodyPr>
          <a:lstStyle/>
          <a:p>
            <a:pPr algn="ctr"/>
            <a:r>
              <a:rPr lang="en-US" dirty="0"/>
              <a:t>Smoke Free Oldham Coalition started</a:t>
            </a:r>
          </a:p>
        </p:txBody>
      </p:sp>
      <p:sp>
        <p:nvSpPr>
          <p:cNvPr id="15" name="TextBox 14">
            <a:extLst>
              <a:ext uri="{FF2B5EF4-FFF2-40B4-BE49-F238E27FC236}">
                <a16:creationId xmlns:a16="http://schemas.microsoft.com/office/drawing/2014/main" id="{EE5448DD-1650-4366-8917-427C06D2DC3F}"/>
              </a:ext>
            </a:extLst>
          </p:cNvPr>
          <p:cNvSpPr txBox="1"/>
          <p:nvPr/>
        </p:nvSpPr>
        <p:spPr>
          <a:xfrm>
            <a:off x="2533294" y="2857067"/>
            <a:ext cx="1673523" cy="923330"/>
          </a:xfrm>
          <a:prstGeom prst="rect">
            <a:avLst/>
          </a:prstGeom>
          <a:noFill/>
        </p:spPr>
        <p:txBody>
          <a:bodyPr wrap="square" rtlCol="0">
            <a:spAutoFit/>
          </a:bodyPr>
          <a:lstStyle/>
          <a:p>
            <a:pPr algn="ctr"/>
            <a:r>
              <a:rPr lang="en-US" dirty="0">
                <a:solidFill>
                  <a:srgbClr val="FF0000"/>
                </a:solidFill>
              </a:rPr>
              <a:t>Oldham Passes Comprehensive Ordinance* </a:t>
            </a:r>
          </a:p>
        </p:txBody>
      </p:sp>
      <p:sp>
        <p:nvSpPr>
          <p:cNvPr id="16" name="TextBox 15">
            <a:extLst>
              <a:ext uri="{FF2B5EF4-FFF2-40B4-BE49-F238E27FC236}">
                <a16:creationId xmlns:a16="http://schemas.microsoft.com/office/drawing/2014/main" id="{7410D98A-2F5E-46B3-A92A-D5E6095828F4}"/>
              </a:ext>
            </a:extLst>
          </p:cNvPr>
          <p:cNvSpPr txBox="1"/>
          <p:nvPr/>
        </p:nvSpPr>
        <p:spPr>
          <a:xfrm>
            <a:off x="3464230" y="4582596"/>
            <a:ext cx="2234242" cy="1477328"/>
          </a:xfrm>
          <a:prstGeom prst="rect">
            <a:avLst/>
          </a:prstGeom>
          <a:noFill/>
        </p:spPr>
        <p:txBody>
          <a:bodyPr wrap="square" rtlCol="0">
            <a:spAutoFit/>
          </a:bodyPr>
          <a:lstStyle/>
          <a:p>
            <a:pPr algn="ctr"/>
            <a:r>
              <a:rPr lang="en-US" dirty="0"/>
              <a:t>Oldham passes amendment weakening comprehensive ordinance</a:t>
            </a:r>
          </a:p>
        </p:txBody>
      </p:sp>
      <p:sp>
        <p:nvSpPr>
          <p:cNvPr id="17" name="TextBox 16">
            <a:extLst>
              <a:ext uri="{FF2B5EF4-FFF2-40B4-BE49-F238E27FC236}">
                <a16:creationId xmlns:a16="http://schemas.microsoft.com/office/drawing/2014/main" id="{71FE1BC2-7387-422B-BC8B-F7BE4989EDD8}"/>
              </a:ext>
            </a:extLst>
          </p:cNvPr>
          <p:cNvSpPr txBox="1"/>
          <p:nvPr/>
        </p:nvSpPr>
        <p:spPr>
          <a:xfrm>
            <a:off x="6599203" y="2951984"/>
            <a:ext cx="2165231" cy="923330"/>
          </a:xfrm>
          <a:prstGeom prst="rect">
            <a:avLst/>
          </a:prstGeom>
          <a:noFill/>
        </p:spPr>
        <p:txBody>
          <a:bodyPr wrap="square" rtlCol="0">
            <a:spAutoFit/>
          </a:bodyPr>
          <a:lstStyle/>
          <a:p>
            <a:pPr algn="ctr"/>
            <a:r>
              <a:rPr lang="en-US" dirty="0"/>
              <a:t>Process to strengthen ordinance begins</a:t>
            </a:r>
          </a:p>
        </p:txBody>
      </p:sp>
      <p:sp>
        <p:nvSpPr>
          <p:cNvPr id="18" name="TextBox 17">
            <a:extLst>
              <a:ext uri="{FF2B5EF4-FFF2-40B4-BE49-F238E27FC236}">
                <a16:creationId xmlns:a16="http://schemas.microsoft.com/office/drawing/2014/main" id="{BEF2D9E9-5B5B-4479-80C3-0AD7D2FBDB6D}"/>
              </a:ext>
            </a:extLst>
          </p:cNvPr>
          <p:cNvSpPr txBox="1"/>
          <p:nvPr/>
        </p:nvSpPr>
        <p:spPr>
          <a:xfrm>
            <a:off x="8350370" y="4660144"/>
            <a:ext cx="1897811" cy="923330"/>
          </a:xfrm>
          <a:prstGeom prst="rect">
            <a:avLst/>
          </a:prstGeom>
          <a:noFill/>
        </p:spPr>
        <p:txBody>
          <a:bodyPr wrap="square" rtlCol="0">
            <a:spAutoFit/>
          </a:bodyPr>
          <a:lstStyle/>
          <a:p>
            <a:pPr algn="ctr"/>
            <a:r>
              <a:rPr lang="en-US" dirty="0">
                <a:solidFill>
                  <a:srgbClr val="FF0000"/>
                </a:solidFill>
              </a:rPr>
              <a:t>Comprehensive ordinance passed and enacted!</a:t>
            </a:r>
          </a:p>
        </p:txBody>
      </p:sp>
      <p:sp>
        <p:nvSpPr>
          <p:cNvPr id="19" name="TextBox 18">
            <a:extLst>
              <a:ext uri="{FF2B5EF4-FFF2-40B4-BE49-F238E27FC236}">
                <a16:creationId xmlns:a16="http://schemas.microsoft.com/office/drawing/2014/main" id="{21502A77-C657-4FE3-96D7-BF7EA24E98F2}"/>
              </a:ext>
            </a:extLst>
          </p:cNvPr>
          <p:cNvSpPr txBox="1"/>
          <p:nvPr/>
        </p:nvSpPr>
        <p:spPr>
          <a:xfrm>
            <a:off x="10041147" y="3136650"/>
            <a:ext cx="2090468" cy="646331"/>
          </a:xfrm>
          <a:prstGeom prst="rect">
            <a:avLst/>
          </a:prstGeom>
          <a:noFill/>
        </p:spPr>
        <p:txBody>
          <a:bodyPr wrap="square" rtlCol="0">
            <a:spAutoFit/>
          </a:bodyPr>
          <a:lstStyle/>
          <a:p>
            <a:pPr algn="ctr"/>
            <a:r>
              <a:rPr lang="en-US" dirty="0"/>
              <a:t>Opposition requests amendments . . . </a:t>
            </a:r>
          </a:p>
        </p:txBody>
      </p:sp>
      <p:sp>
        <p:nvSpPr>
          <p:cNvPr id="20" name="TextBox 19">
            <a:extLst>
              <a:ext uri="{FF2B5EF4-FFF2-40B4-BE49-F238E27FC236}">
                <a16:creationId xmlns:a16="http://schemas.microsoft.com/office/drawing/2014/main" id="{78521C07-0EC0-4704-950B-0C781F149088}"/>
              </a:ext>
            </a:extLst>
          </p:cNvPr>
          <p:cNvSpPr txBox="1"/>
          <p:nvPr/>
        </p:nvSpPr>
        <p:spPr>
          <a:xfrm>
            <a:off x="838201" y="3890665"/>
            <a:ext cx="654170" cy="369332"/>
          </a:xfrm>
          <a:prstGeom prst="rect">
            <a:avLst/>
          </a:prstGeom>
          <a:noFill/>
        </p:spPr>
        <p:txBody>
          <a:bodyPr wrap="square" rtlCol="0">
            <a:spAutoFit/>
          </a:bodyPr>
          <a:lstStyle/>
          <a:p>
            <a:r>
              <a:rPr lang="en-US" dirty="0"/>
              <a:t>2003</a:t>
            </a:r>
          </a:p>
        </p:txBody>
      </p:sp>
      <p:sp>
        <p:nvSpPr>
          <p:cNvPr id="21" name="TextBox 20">
            <a:extLst>
              <a:ext uri="{FF2B5EF4-FFF2-40B4-BE49-F238E27FC236}">
                <a16:creationId xmlns:a16="http://schemas.microsoft.com/office/drawing/2014/main" id="{770F6DFB-6158-48CF-BFB6-D1B16C93156D}"/>
              </a:ext>
            </a:extLst>
          </p:cNvPr>
          <p:cNvSpPr txBox="1"/>
          <p:nvPr/>
        </p:nvSpPr>
        <p:spPr>
          <a:xfrm>
            <a:off x="1879124" y="4245212"/>
            <a:ext cx="654170" cy="369332"/>
          </a:xfrm>
          <a:prstGeom prst="rect">
            <a:avLst/>
          </a:prstGeom>
          <a:noFill/>
        </p:spPr>
        <p:txBody>
          <a:bodyPr wrap="square" rtlCol="0">
            <a:spAutoFit/>
          </a:bodyPr>
          <a:lstStyle/>
          <a:p>
            <a:r>
              <a:rPr lang="en-US" dirty="0"/>
              <a:t>2005</a:t>
            </a:r>
          </a:p>
        </p:txBody>
      </p:sp>
      <p:sp>
        <p:nvSpPr>
          <p:cNvPr id="23" name="TextBox 22">
            <a:extLst>
              <a:ext uri="{FF2B5EF4-FFF2-40B4-BE49-F238E27FC236}">
                <a16:creationId xmlns:a16="http://schemas.microsoft.com/office/drawing/2014/main" id="{27F1E28F-2E38-462A-9A12-536C0F2B985E}"/>
              </a:ext>
            </a:extLst>
          </p:cNvPr>
          <p:cNvSpPr txBox="1"/>
          <p:nvPr/>
        </p:nvSpPr>
        <p:spPr>
          <a:xfrm>
            <a:off x="2996244" y="3936265"/>
            <a:ext cx="654170" cy="369332"/>
          </a:xfrm>
          <a:prstGeom prst="rect">
            <a:avLst/>
          </a:prstGeom>
          <a:noFill/>
        </p:spPr>
        <p:txBody>
          <a:bodyPr wrap="square" rtlCol="0">
            <a:spAutoFit/>
          </a:bodyPr>
          <a:lstStyle/>
          <a:p>
            <a:r>
              <a:rPr lang="en-US" dirty="0"/>
              <a:t>2006</a:t>
            </a:r>
          </a:p>
        </p:txBody>
      </p:sp>
      <p:sp>
        <p:nvSpPr>
          <p:cNvPr id="24" name="TextBox 23">
            <a:extLst>
              <a:ext uri="{FF2B5EF4-FFF2-40B4-BE49-F238E27FC236}">
                <a16:creationId xmlns:a16="http://schemas.microsoft.com/office/drawing/2014/main" id="{1788BC48-D7C1-4964-B607-63B5D184AFC9}"/>
              </a:ext>
            </a:extLst>
          </p:cNvPr>
          <p:cNvSpPr txBox="1"/>
          <p:nvPr/>
        </p:nvSpPr>
        <p:spPr>
          <a:xfrm>
            <a:off x="4366406" y="3936265"/>
            <a:ext cx="654170" cy="369332"/>
          </a:xfrm>
          <a:prstGeom prst="rect">
            <a:avLst/>
          </a:prstGeom>
          <a:noFill/>
        </p:spPr>
        <p:txBody>
          <a:bodyPr wrap="square" rtlCol="0">
            <a:spAutoFit/>
          </a:bodyPr>
          <a:lstStyle/>
          <a:p>
            <a:r>
              <a:rPr lang="en-US" dirty="0"/>
              <a:t>2007</a:t>
            </a:r>
          </a:p>
        </p:txBody>
      </p:sp>
      <p:sp>
        <p:nvSpPr>
          <p:cNvPr id="25" name="TextBox 24">
            <a:extLst>
              <a:ext uri="{FF2B5EF4-FFF2-40B4-BE49-F238E27FC236}">
                <a16:creationId xmlns:a16="http://schemas.microsoft.com/office/drawing/2014/main" id="{954F090E-193E-474F-8622-AD001D7B2096}"/>
              </a:ext>
            </a:extLst>
          </p:cNvPr>
          <p:cNvSpPr txBox="1"/>
          <p:nvPr/>
        </p:nvSpPr>
        <p:spPr>
          <a:xfrm>
            <a:off x="7354733" y="3957181"/>
            <a:ext cx="654170" cy="369332"/>
          </a:xfrm>
          <a:prstGeom prst="rect">
            <a:avLst/>
          </a:prstGeom>
          <a:noFill/>
        </p:spPr>
        <p:txBody>
          <a:bodyPr wrap="square" rtlCol="0">
            <a:spAutoFit/>
          </a:bodyPr>
          <a:lstStyle/>
          <a:p>
            <a:r>
              <a:rPr lang="en-US" dirty="0"/>
              <a:t>2017</a:t>
            </a:r>
          </a:p>
        </p:txBody>
      </p:sp>
      <p:sp>
        <p:nvSpPr>
          <p:cNvPr id="26" name="TextBox 25">
            <a:extLst>
              <a:ext uri="{FF2B5EF4-FFF2-40B4-BE49-F238E27FC236}">
                <a16:creationId xmlns:a16="http://schemas.microsoft.com/office/drawing/2014/main" id="{CE7E3334-6922-457E-B847-E74D8D8F5F7C}"/>
              </a:ext>
            </a:extLst>
          </p:cNvPr>
          <p:cNvSpPr txBox="1"/>
          <p:nvPr/>
        </p:nvSpPr>
        <p:spPr>
          <a:xfrm>
            <a:off x="8972190" y="4306163"/>
            <a:ext cx="654170" cy="369332"/>
          </a:xfrm>
          <a:prstGeom prst="rect">
            <a:avLst/>
          </a:prstGeom>
          <a:noFill/>
        </p:spPr>
        <p:txBody>
          <a:bodyPr wrap="square" rtlCol="0">
            <a:spAutoFit/>
          </a:bodyPr>
          <a:lstStyle/>
          <a:p>
            <a:r>
              <a:rPr lang="en-US" dirty="0"/>
              <a:t>2018</a:t>
            </a:r>
          </a:p>
        </p:txBody>
      </p:sp>
      <p:sp>
        <p:nvSpPr>
          <p:cNvPr id="27" name="TextBox 26">
            <a:extLst>
              <a:ext uri="{FF2B5EF4-FFF2-40B4-BE49-F238E27FC236}">
                <a16:creationId xmlns:a16="http://schemas.microsoft.com/office/drawing/2014/main" id="{8A4357A1-7573-469B-B8DE-0A38F4830005}"/>
              </a:ext>
            </a:extLst>
          </p:cNvPr>
          <p:cNvSpPr txBox="1"/>
          <p:nvPr/>
        </p:nvSpPr>
        <p:spPr>
          <a:xfrm>
            <a:off x="10759296" y="3957181"/>
            <a:ext cx="654170" cy="369332"/>
          </a:xfrm>
          <a:prstGeom prst="rect">
            <a:avLst/>
          </a:prstGeom>
          <a:noFill/>
        </p:spPr>
        <p:txBody>
          <a:bodyPr wrap="square" rtlCol="0">
            <a:spAutoFit/>
          </a:bodyPr>
          <a:lstStyle/>
          <a:p>
            <a:r>
              <a:rPr lang="en-US" dirty="0"/>
              <a:t>2018</a:t>
            </a:r>
          </a:p>
        </p:txBody>
      </p:sp>
    </p:spTree>
    <p:extLst>
      <p:ext uri="{BB962C8B-B14F-4D97-AF65-F5344CB8AC3E}">
        <p14:creationId xmlns:p14="http://schemas.microsoft.com/office/powerpoint/2010/main" val="3944482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9680" y="650949"/>
            <a:ext cx="5915025" cy="994172"/>
          </a:xfrm>
        </p:spPr>
        <p:txBody>
          <a:bodyPr>
            <a:normAutofit/>
          </a:bodyPr>
          <a:lstStyle/>
          <a:p>
            <a:pPr algn="ctr"/>
            <a:r>
              <a:rPr lang="en-US" sz="2800" b="1" dirty="0">
                <a:solidFill>
                  <a:srgbClr val="0070C0"/>
                </a:solidFill>
                <a:latin typeface="Arial" panose="020B0604020202020204" pitchFamily="34" charset="0"/>
                <a:cs typeface="Arial" panose="020B0604020202020204" pitchFamily="34" charset="0"/>
              </a:rPr>
              <a:t>Building Capacity</a:t>
            </a:r>
          </a:p>
        </p:txBody>
      </p:sp>
      <p:sp>
        <p:nvSpPr>
          <p:cNvPr id="3" name="Content Placeholder 2"/>
          <p:cNvSpPr>
            <a:spLocks noGrp="1"/>
          </p:cNvSpPr>
          <p:nvPr>
            <p:ph idx="1"/>
          </p:nvPr>
        </p:nvSpPr>
        <p:spPr>
          <a:xfrm>
            <a:off x="3057833" y="2123769"/>
            <a:ext cx="5995681" cy="3366205"/>
          </a:xfrm>
        </p:spPr>
        <p:txBody>
          <a:bodyPr/>
          <a:lstStyle/>
          <a:p>
            <a:r>
              <a:rPr lang="en-US" sz="1800" dirty="0">
                <a:latin typeface="Arial" panose="020B0604020202020204" pitchFamily="34" charset="0"/>
                <a:cs typeface="Arial" panose="020B0604020202020204" pitchFamily="34" charset="0"/>
              </a:rPr>
              <a:t>Recruit non-traditional partners and credible local leaders to your coalition.</a:t>
            </a:r>
          </a:p>
          <a:p>
            <a:r>
              <a:rPr lang="en-US" sz="1800" dirty="0">
                <a:latin typeface="Arial" panose="020B0604020202020204" pitchFamily="34" charset="0"/>
                <a:cs typeface="Arial" panose="020B0604020202020204" pitchFamily="34" charset="0"/>
              </a:rPr>
              <a:t>Brand your campaign</a:t>
            </a:r>
          </a:p>
          <a:p>
            <a:r>
              <a:rPr lang="en-US" sz="1800" dirty="0">
                <a:latin typeface="Arial" panose="020B0604020202020204" pitchFamily="34" charset="0"/>
                <a:cs typeface="Arial" panose="020B0604020202020204" pitchFamily="34" charset="0"/>
              </a:rPr>
              <a:t>Leverage funds</a:t>
            </a:r>
          </a:p>
          <a:p>
            <a:pPr marL="0" indent="0">
              <a:buNone/>
            </a:pPr>
            <a:endParaRPr lang="en-US" dirty="0"/>
          </a:p>
        </p:txBody>
      </p:sp>
      <p:pic>
        <p:nvPicPr>
          <p:cNvPr id="4" name="Picture 3" descr="C:\Users\ajbuch3\AppData\Local\Microsoft\Windows\Temporary Internet Files\Content.Outlook\T9G7ZAZ2\boyle co logo 4Pref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5051" y="336264"/>
            <a:ext cx="1787505" cy="17875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MC-CleanIndoorAi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4543" y="3760776"/>
            <a:ext cx="2908161" cy="221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Yard Sign MCB1AA.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72934" y="3760776"/>
            <a:ext cx="3284232" cy="2207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068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7510B-1AFF-434A-8EFE-B79394D69E1F}"/>
              </a:ext>
            </a:extLst>
          </p:cNvPr>
          <p:cNvSpPr>
            <a:spLocks noGrp="1"/>
          </p:cNvSpPr>
          <p:nvPr>
            <p:ph type="title"/>
          </p:nvPr>
        </p:nvSpPr>
        <p:spPr/>
        <p:txBody>
          <a:bodyPr>
            <a:normAutofit/>
          </a:bodyPr>
          <a:lstStyle/>
          <a:p>
            <a:pPr algn="ctr"/>
            <a:r>
              <a:rPr lang="en-US" sz="3200" b="1" dirty="0">
                <a:solidFill>
                  <a:srgbClr val="0070C0"/>
                </a:solidFill>
                <a:latin typeface="Arial" panose="020B0604020202020204" pitchFamily="34" charset="0"/>
                <a:cs typeface="Arial" panose="020B0604020202020204" pitchFamily="34" charset="0"/>
              </a:rPr>
              <a:t>Building Capacity</a:t>
            </a:r>
          </a:p>
        </p:txBody>
      </p:sp>
      <p:sp>
        <p:nvSpPr>
          <p:cNvPr id="3" name="Content Placeholder 2">
            <a:extLst>
              <a:ext uri="{FF2B5EF4-FFF2-40B4-BE49-F238E27FC236}">
                <a16:creationId xmlns:a16="http://schemas.microsoft.com/office/drawing/2014/main" id="{462CFDE8-B99A-4E3F-93AC-6BA31D9B5419}"/>
              </a:ext>
            </a:extLst>
          </p:cNvPr>
          <p:cNvSpPr>
            <a:spLocks noGrp="1"/>
          </p:cNvSpPr>
          <p:nvPr>
            <p:ph idx="1"/>
          </p:nvPr>
        </p:nvSpPr>
        <p:spPr/>
        <p:txBody>
          <a:bodyPr/>
          <a:lstStyle/>
          <a:p>
            <a:r>
              <a:rPr lang="en-US" dirty="0"/>
              <a:t>The </a:t>
            </a:r>
            <a:r>
              <a:rPr lang="en-US"/>
              <a:t>right people – 2006 OCTAC</a:t>
            </a:r>
            <a:endParaRPr lang="en-US" dirty="0"/>
          </a:p>
          <a:p>
            <a:pPr lvl="1"/>
            <a:r>
              <a:rPr lang="en-US" dirty="0"/>
              <a:t>Local hospital, physicians, grassroots advocates, ACS, Breathe, local government champions, Campaign for Tobacco Free Kids, youth, business owners, health departments, local drug free community groups, ASAP groups, local university faculty, faith community</a:t>
            </a:r>
          </a:p>
          <a:p>
            <a:r>
              <a:rPr lang="en-US" dirty="0"/>
              <a:t>Engagement					Funding</a:t>
            </a:r>
          </a:p>
          <a:p>
            <a:pPr lvl="1"/>
            <a:r>
              <a:rPr lang="en-US" dirty="0"/>
              <a:t>Regular emails and texts			Local ASAP groups</a:t>
            </a:r>
          </a:p>
          <a:p>
            <a:pPr lvl="1"/>
            <a:r>
              <a:rPr lang="en-US" dirty="0"/>
              <a:t>Media ads					Drug Free Communities</a:t>
            </a:r>
          </a:p>
          <a:p>
            <a:pPr lvl="1"/>
            <a:r>
              <a:rPr lang="en-US" dirty="0"/>
              <a:t>In person meetings				</a:t>
            </a:r>
          </a:p>
          <a:p>
            <a:pPr lvl="1"/>
            <a:r>
              <a:rPr lang="en-US" dirty="0"/>
              <a:t>Volunteer appreciation</a:t>
            </a:r>
          </a:p>
          <a:p>
            <a:pPr lvl="1"/>
            <a:r>
              <a:rPr lang="en-US" dirty="0"/>
              <a:t>Community events</a:t>
            </a:r>
          </a:p>
          <a:p>
            <a:endParaRPr lang="en-US" dirty="0"/>
          </a:p>
          <a:p>
            <a:pPr lvl="1"/>
            <a:endParaRPr lang="en-US" dirty="0"/>
          </a:p>
          <a:p>
            <a:pPr marL="233363" lvl="1"/>
            <a:endParaRPr lang="en-US" dirty="0"/>
          </a:p>
          <a:p>
            <a:pPr marL="233363" lvl="1"/>
            <a:endParaRPr lang="en-US" dirty="0"/>
          </a:p>
        </p:txBody>
      </p:sp>
    </p:spTree>
    <p:extLst>
      <p:ext uri="{BB962C8B-B14F-4D97-AF65-F5344CB8AC3E}">
        <p14:creationId xmlns:p14="http://schemas.microsoft.com/office/powerpoint/2010/main" val="138937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solidFill>
                  <a:srgbClr val="0070C0"/>
                </a:solidFill>
                <a:latin typeface="Arial" panose="020B0604020202020204" pitchFamily="34" charset="0"/>
                <a:cs typeface="Arial" panose="020B0604020202020204" pitchFamily="34" charset="0"/>
              </a:rPr>
              <a:t>Translating &amp; Disseminating Science about Secondhand Smoke and Smoke-free Laws</a:t>
            </a:r>
          </a:p>
        </p:txBody>
      </p:sp>
      <p:sp>
        <p:nvSpPr>
          <p:cNvPr id="3" name="Content Placeholder 2"/>
          <p:cNvSpPr>
            <a:spLocks noGrp="1"/>
          </p:cNvSpPr>
          <p:nvPr>
            <p:ph idx="1"/>
          </p:nvPr>
        </p:nvSpPr>
        <p:spPr>
          <a:xfrm>
            <a:off x="1182414" y="1690688"/>
            <a:ext cx="9317420" cy="4505160"/>
          </a:xfrm>
        </p:spPr>
        <p:txBody>
          <a:bodyPr>
            <a:normAutofit/>
          </a:bodyPr>
          <a:lstStyle/>
          <a:p>
            <a:r>
              <a:rPr lang="en-US" sz="2000" dirty="0">
                <a:latin typeface="Arial" panose="020B0604020202020204" pitchFamily="34" charset="0"/>
                <a:cs typeface="Arial" panose="020B0604020202020204" pitchFamily="34" charset="0"/>
              </a:rPr>
              <a:t>There is no safe level of secondhand smoke.</a:t>
            </a:r>
          </a:p>
          <a:p>
            <a:pPr lvl="1"/>
            <a:r>
              <a:rPr lang="en-US" sz="1600" dirty="0">
                <a:latin typeface="Arial" panose="020B0604020202020204" pitchFamily="34" charset="0"/>
                <a:cs typeface="Arial" panose="020B0604020202020204" pitchFamily="34" charset="0"/>
              </a:rPr>
              <a:t>Most people know smoking is harmful, but do they know that secondhand smoke is more than just a nuisance?</a:t>
            </a:r>
          </a:p>
          <a:p>
            <a:r>
              <a:rPr lang="en-US" sz="2000" dirty="0">
                <a:latin typeface="Arial" panose="020B0604020202020204" pitchFamily="34" charset="0"/>
                <a:cs typeface="Arial" panose="020B0604020202020204" pitchFamily="34" charset="0"/>
              </a:rPr>
              <a:t>Use data to show that there is a problem in the community.</a:t>
            </a:r>
          </a:p>
          <a:p>
            <a:pPr lvl="1"/>
            <a:r>
              <a:rPr lang="en-US" sz="1600" dirty="0">
                <a:latin typeface="Arial" panose="020B0604020202020204" pitchFamily="34" charset="0"/>
                <a:cs typeface="Arial" panose="020B0604020202020204" pitchFamily="34" charset="0"/>
              </a:rPr>
              <a:t>Indoor air quality results</a:t>
            </a:r>
          </a:p>
          <a:p>
            <a:pPr lvl="1"/>
            <a:r>
              <a:rPr lang="en-US" sz="1600" dirty="0">
                <a:latin typeface="Arial" panose="020B0604020202020204" pitchFamily="34" charset="0"/>
                <a:cs typeface="Arial" panose="020B0604020202020204" pitchFamily="34" charset="0"/>
              </a:rPr>
              <a:t>Adult smoking rates, leading causes of death</a:t>
            </a:r>
          </a:p>
          <a:p>
            <a:pPr lvl="1"/>
            <a:r>
              <a:rPr lang="en-US" sz="1600" dirty="0">
                <a:latin typeface="Arial" panose="020B0604020202020204" pitchFamily="34" charset="0"/>
                <a:cs typeface="Arial" panose="020B0604020202020204" pitchFamily="34" charset="0"/>
              </a:rPr>
              <a:t>Economic toll of tobacco use for the state of Kentucky and individual businesses.</a:t>
            </a:r>
          </a:p>
          <a:p>
            <a:r>
              <a:rPr lang="en-US" sz="2000" dirty="0">
                <a:latin typeface="Arial" panose="020B0604020202020204" pitchFamily="34" charset="0"/>
                <a:cs typeface="Arial" panose="020B0604020202020204" pitchFamily="34" charset="0"/>
              </a:rPr>
              <a:t>Use data to show that a comprehensive smoke-free ordinance is the solution.</a:t>
            </a:r>
          </a:p>
          <a:p>
            <a:pPr lvl="1"/>
            <a:r>
              <a:rPr lang="en-US" sz="1600" dirty="0">
                <a:latin typeface="Arial" panose="020B0604020202020204" pitchFamily="34" charset="0"/>
                <a:cs typeface="Arial" panose="020B0604020202020204" pitchFamily="34" charset="0"/>
              </a:rPr>
              <a:t>Reduced hospitalizations</a:t>
            </a:r>
          </a:p>
          <a:p>
            <a:pPr lvl="1"/>
            <a:r>
              <a:rPr lang="en-US" sz="1600" dirty="0">
                <a:latin typeface="Arial" panose="020B0604020202020204" pitchFamily="34" charset="0"/>
                <a:cs typeface="Arial" panose="020B0604020202020204" pitchFamily="34" charset="0"/>
              </a:rPr>
              <a:t>Reduced smoking rate</a:t>
            </a:r>
          </a:p>
          <a:p>
            <a:pPr lvl="1"/>
            <a:r>
              <a:rPr lang="en-US" sz="1600" dirty="0">
                <a:latin typeface="Arial" panose="020B0604020202020204" pitchFamily="34" charset="0"/>
                <a:cs typeface="Arial" panose="020B0604020202020204" pitchFamily="34" charset="0"/>
              </a:rPr>
              <a:t>Reduced healthcare costs</a:t>
            </a:r>
          </a:p>
          <a:p>
            <a:endParaRPr lang="en-US" sz="1800" dirty="0">
              <a:latin typeface="Arial" panose="020B0604020202020204" pitchFamily="34" charset="0"/>
              <a:cs typeface="Arial" panose="020B0604020202020204" pitchFamily="34" charset="0"/>
            </a:endParaRPr>
          </a:p>
          <a:p>
            <a:pPr lvl="1"/>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3699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B298-1944-4FFB-A7D2-0C575F497281}"/>
              </a:ext>
            </a:extLst>
          </p:cNvPr>
          <p:cNvSpPr>
            <a:spLocks noGrp="1"/>
          </p:cNvSpPr>
          <p:nvPr>
            <p:ph type="title"/>
          </p:nvPr>
        </p:nvSpPr>
        <p:spPr/>
        <p:txBody>
          <a:bodyPr>
            <a:normAutofit/>
          </a:bodyPr>
          <a:lstStyle/>
          <a:p>
            <a:pPr algn="ctr"/>
            <a:r>
              <a:rPr lang="en-US" sz="3200" b="1" dirty="0">
                <a:solidFill>
                  <a:srgbClr val="0070C0"/>
                </a:solidFill>
                <a:latin typeface="Arial" panose="020B0604020202020204" pitchFamily="34" charset="0"/>
                <a:cs typeface="Arial" panose="020B0604020202020204" pitchFamily="34" charset="0"/>
              </a:rPr>
              <a:t>Translating and Disseminating Science</a:t>
            </a:r>
            <a:br>
              <a:rPr lang="en-US" sz="3200" b="1" dirty="0">
                <a:solidFill>
                  <a:srgbClr val="0070C0"/>
                </a:solidFill>
                <a:latin typeface="Arial" panose="020B0604020202020204" pitchFamily="34" charset="0"/>
                <a:cs typeface="Arial" panose="020B0604020202020204" pitchFamily="34" charset="0"/>
              </a:rPr>
            </a:br>
            <a:r>
              <a:rPr lang="en-US" sz="3200" b="1" dirty="0">
                <a:solidFill>
                  <a:srgbClr val="0070C0"/>
                </a:solidFill>
                <a:latin typeface="Arial" panose="020B0604020202020204" pitchFamily="34" charset="0"/>
                <a:cs typeface="Arial" panose="020B0604020202020204" pitchFamily="34" charset="0"/>
              </a:rPr>
              <a:t>in Oldham County</a:t>
            </a:r>
          </a:p>
        </p:txBody>
      </p:sp>
      <p:sp>
        <p:nvSpPr>
          <p:cNvPr id="3" name="Content Placeholder 2">
            <a:extLst>
              <a:ext uri="{FF2B5EF4-FFF2-40B4-BE49-F238E27FC236}">
                <a16:creationId xmlns:a16="http://schemas.microsoft.com/office/drawing/2014/main" id="{FC468892-550A-400A-BCF4-BFAF08AA9528}"/>
              </a:ext>
            </a:extLst>
          </p:cNvPr>
          <p:cNvSpPr>
            <a:spLocks noGrp="1"/>
          </p:cNvSpPr>
          <p:nvPr>
            <p:ph idx="1"/>
          </p:nvPr>
        </p:nvSpPr>
        <p:spPr>
          <a:xfrm>
            <a:off x="310895" y="1690688"/>
            <a:ext cx="10515600" cy="4351338"/>
          </a:xfrm>
        </p:spPr>
        <p:txBody>
          <a:bodyPr>
            <a:normAutofit lnSpcReduction="10000"/>
          </a:bodyPr>
          <a:lstStyle/>
          <a:p>
            <a:pPr marL="0" indent="0">
              <a:buNone/>
            </a:pPr>
            <a:r>
              <a:rPr lang="en-US" dirty="0"/>
              <a:t>Oldham 2006</a:t>
            </a:r>
          </a:p>
          <a:p>
            <a:pPr marL="685800"/>
            <a:r>
              <a:rPr lang="en-US" dirty="0"/>
              <a:t>Air Quality Studies</a:t>
            </a:r>
          </a:p>
          <a:p>
            <a:pPr marL="685800"/>
            <a:r>
              <a:rPr lang="en-US" dirty="0"/>
              <a:t>Community telephone survey</a:t>
            </a:r>
          </a:p>
          <a:p>
            <a:pPr marL="685800"/>
            <a:r>
              <a:rPr lang="en-US" dirty="0"/>
              <a:t>Data on secondhand smoke</a:t>
            </a:r>
          </a:p>
          <a:p>
            <a:pPr marL="685800"/>
            <a:endParaRPr lang="en-US" dirty="0"/>
          </a:p>
          <a:p>
            <a:pPr marL="0" indent="0">
              <a:buNone/>
            </a:pPr>
            <a:r>
              <a:rPr lang="en-US" dirty="0"/>
              <a:t>Oldham 2017</a:t>
            </a:r>
          </a:p>
          <a:p>
            <a:pPr marL="685800"/>
            <a:r>
              <a:rPr lang="en-US" dirty="0"/>
              <a:t>Information on electronic cigarettes</a:t>
            </a:r>
          </a:p>
          <a:p>
            <a:pPr marL="685800"/>
            <a:r>
              <a:rPr lang="en-US" dirty="0"/>
              <a:t>Data on secondhand smoke</a:t>
            </a:r>
          </a:p>
          <a:p>
            <a:pPr marL="685800"/>
            <a:r>
              <a:rPr lang="en-US" dirty="0"/>
              <a:t>New secondhand smoke data from other communities</a:t>
            </a:r>
          </a:p>
        </p:txBody>
      </p:sp>
    </p:spTree>
    <p:extLst>
      <p:ext uri="{BB962C8B-B14F-4D97-AF65-F5344CB8AC3E}">
        <p14:creationId xmlns:p14="http://schemas.microsoft.com/office/powerpoint/2010/main" val="1788049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0D90D-13B7-4E68-9BF5-D9AD10140763}"/>
              </a:ext>
            </a:extLst>
          </p:cNvPr>
          <p:cNvSpPr>
            <a:spLocks noGrp="1"/>
          </p:cNvSpPr>
          <p:nvPr>
            <p:ph type="title"/>
          </p:nvPr>
        </p:nvSpPr>
        <p:spPr/>
        <p:txBody>
          <a:bodyPr>
            <a:normAutofit/>
          </a:bodyPr>
          <a:lstStyle/>
          <a:p>
            <a:pPr algn="ctr"/>
            <a:r>
              <a:rPr lang="en-US" sz="3200" b="1" dirty="0">
                <a:solidFill>
                  <a:srgbClr val="0070C0"/>
                </a:solidFill>
                <a:latin typeface="Arial" panose="020B0604020202020204" pitchFamily="34" charset="0"/>
                <a:cs typeface="Arial" panose="020B0604020202020204" pitchFamily="34" charset="0"/>
              </a:rPr>
              <a:t>Community Telephone Survey</a:t>
            </a:r>
          </a:p>
        </p:txBody>
      </p:sp>
      <p:pic>
        <p:nvPicPr>
          <p:cNvPr id="4" name="Content Placeholder 3">
            <a:extLst>
              <a:ext uri="{FF2B5EF4-FFF2-40B4-BE49-F238E27FC236}">
                <a16:creationId xmlns:a16="http://schemas.microsoft.com/office/drawing/2014/main" id="{877B0825-8E1D-4FEC-B2F4-286687FF9C64}"/>
              </a:ext>
            </a:extLst>
          </p:cNvPr>
          <p:cNvPicPr>
            <a:picLocks noGrp="1" noChangeAspect="1"/>
          </p:cNvPicPr>
          <p:nvPr>
            <p:ph idx="1"/>
          </p:nvPr>
        </p:nvPicPr>
        <p:blipFill>
          <a:blip r:embed="rId2"/>
          <a:stretch>
            <a:fillRect/>
          </a:stretch>
        </p:blipFill>
        <p:spPr>
          <a:xfrm>
            <a:off x="151976" y="2029968"/>
            <a:ext cx="11888048" cy="2977773"/>
          </a:xfrm>
          <a:prstGeom prst="rect">
            <a:avLst/>
          </a:prstGeom>
        </p:spPr>
      </p:pic>
    </p:spTree>
    <p:extLst>
      <p:ext uri="{BB962C8B-B14F-4D97-AF65-F5344CB8AC3E}">
        <p14:creationId xmlns:p14="http://schemas.microsoft.com/office/powerpoint/2010/main" val="1925173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6C3821-DF50-4A2B-A8B7-F2E3340662F7}"/>
              </a:ext>
            </a:extLst>
          </p:cNvPr>
          <p:cNvPicPr>
            <a:picLocks noChangeAspect="1"/>
          </p:cNvPicPr>
          <p:nvPr/>
        </p:nvPicPr>
        <p:blipFill>
          <a:blip r:embed="rId2"/>
          <a:stretch>
            <a:fillRect/>
          </a:stretch>
        </p:blipFill>
        <p:spPr>
          <a:xfrm>
            <a:off x="1418897" y="211154"/>
            <a:ext cx="9396248" cy="6464618"/>
          </a:xfrm>
          <a:prstGeom prst="rect">
            <a:avLst/>
          </a:prstGeom>
        </p:spPr>
      </p:pic>
    </p:spTree>
    <p:extLst>
      <p:ext uri="{BB962C8B-B14F-4D97-AF65-F5344CB8AC3E}">
        <p14:creationId xmlns:p14="http://schemas.microsoft.com/office/powerpoint/2010/main" val="31322696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3646170" y="0"/>
            <a:ext cx="4899660" cy="6858000"/>
          </a:xfrm>
          <a:prstGeom prst="rect">
            <a:avLst/>
          </a:prstGeom>
        </p:spPr>
      </p:pic>
    </p:spTree>
    <p:extLst>
      <p:ext uri="{BB962C8B-B14F-4D97-AF65-F5344CB8AC3E}">
        <p14:creationId xmlns:p14="http://schemas.microsoft.com/office/powerpoint/2010/main" val="3310116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C4D7F-3CA0-4C14-B8BE-B8D3E508F033}"/>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3D1B244D-261A-4CAE-8E6E-117142CCB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3159438" y="877600"/>
            <a:ext cx="6603622" cy="5102799"/>
          </a:xfrm>
        </p:spPr>
      </p:pic>
    </p:spTree>
    <p:extLst>
      <p:ext uri="{BB962C8B-B14F-4D97-AF65-F5344CB8AC3E}">
        <p14:creationId xmlns:p14="http://schemas.microsoft.com/office/powerpoint/2010/main" val="20614408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4269" y="286981"/>
            <a:ext cx="7886700" cy="796413"/>
          </a:xfrm>
        </p:spPr>
        <p:txBody>
          <a:bodyPr>
            <a:normAutofit/>
          </a:bodyPr>
          <a:lstStyle/>
          <a:p>
            <a:pPr algn="ctr"/>
            <a:r>
              <a:rPr lang="en-US" sz="2800" b="1" dirty="0">
                <a:solidFill>
                  <a:srgbClr val="0070C0"/>
                </a:solidFill>
                <a:latin typeface="Arial" panose="020B0604020202020204" pitchFamily="34" charset="0"/>
                <a:cs typeface="Arial" panose="020B0604020202020204" pitchFamily="34" charset="0"/>
              </a:rPr>
              <a:t>Building Demand: Media Resources</a:t>
            </a:r>
          </a:p>
        </p:txBody>
      </p:sp>
      <p:sp>
        <p:nvSpPr>
          <p:cNvPr id="3" name="Content Placeholder 2"/>
          <p:cNvSpPr>
            <a:spLocks noGrp="1"/>
          </p:cNvSpPr>
          <p:nvPr>
            <p:ph idx="1"/>
          </p:nvPr>
        </p:nvSpPr>
        <p:spPr>
          <a:xfrm>
            <a:off x="2077066" y="1266515"/>
            <a:ext cx="8141109" cy="2656556"/>
          </a:xfrm>
        </p:spPr>
        <p:txBody>
          <a:bodyPr>
            <a:normAutofit lnSpcReduction="10000"/>
          </a:bodyPr>
          <a:lstStyle/>
          <a:p>
            <a:pPr marL="0" indent="0">
              <a:buNone/>
            </a:pPr>
            <a:r>
              <a:rPr lang="en-US" sz="1800" u="sng" dirty="0">
                <a:latin typeface="Arial" panose="020B0604020202020204" pitchFamily="34" charset="0"/>
                <a:cs typeface="Arial" panose="020B0604020202020204" pitchFamily="34" charset="0"/>
              </a:rPr>
              <a:t>Paid Media</a:t>
            </a:r>
          </a:p>
          <a:p>
            <a:r>
              <a:rPr lang="en-US" sz="1800" dirty="0">
                <a:latin typeface="Arial" panose="020B0604020202020204" pitchFamily="34" charset="0"/>
                <a:cs typeface="Arial" panose="020B0604020202020204" pitchFamily="34" charset="0"/>
              </a:rPr>
              <a:t>Evidence based messages available in various media formats (billboards, postcards, newspaper ads)</a:t>
            </a:r>
          </a:p>
          <a:p>
            <a:r>
              <a:rPr lang="en-US" sz="1800" dirty="0">
                <a:latin typeface="Arial" panose="020B0604020202020204" pitchFamily="34" charset="0"/>
                <a:cs typeface="Arial" panose="020B0604020202020204" pitchFamily="34" charset="0"/>
              </a:rPr>
              <a:t>Examples from other communities of radio, video, and print PSA’s</a:t>
            </a:r>
          </a:p>
          <a:p>
            <a:r>
              <a:rPr lang="en-US" sz="1800" dirty="0">
                <a:latin typeface="Arial" panose="020B0604020202020204" pitchFamily="34" charset="0"/>
                <a:cs typeface="Arial" panose="020B0604020202020204" pitchFamily="34" charset="0"/>
              </a:rPr>
              <a:t>Messaging strategies</a:t>
            </a:r>
          </a:p>
          <a:p>
            <a:pPr marL="0" indent="0">
              <a:buNone/>
            </a:pPr>
            <a:r>
              <a:rPr lang="en-US" sz="1800" u="sng" dirty="0">
                <a:latin typeface="Arial" panose="020B0604020202020204" pitchFamily="34" charset="0"/>
                <a:cs typeface="Arial" panose="020B0604020202020204" pitchFamily="34" charset="0"/>
              </a:rPr>
              <a:t>Earned Media</a:t>
            </a:r>
          </a:p>
          <a:p>
            <a:r>
              <a:rPr lang="en-US" sz="1800" dirty="0">
                <a:latin typeface="Arial" panose="020B0604020202020204" pitchFamily="34" charset="0"/>
                <a:cs typeface="Arial" panose="020B0604020202020204" pitchFamily="34" charset="0"/>
              </a:rPr>
              <a:t>Templates and guidance on letters to the editor, editorials, periodic health columns in the paper</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367733"/>
            <a:ext cx="9144000" cy="2051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824101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1FD79-DE46-4020-BEAA-C5B8F52F2413}"/>
              </a:ext>
            </a:extLst>
          </p:cNvPr>
          <p:cNvSpPr>
            <a:spLocks noGrp="1"/>
          </p:cNvSpPr>
          <p:nvPr>
            <p:ph type="title"/>
          </p:nvPr>
        </p:nvSpPr>
        <p:spPr>
          <a:xfrm>
            <a:off x="345027" y="365125"/>
            <a:ext cx="10515600" cy="1325563"/>
          </a:xfrm>
        </p:spPr>
        <p:txBody>
          <a:bodyPr>
            <a:normAutofit/>
          </a:bodyPr>
          <a:lstStyle/>
          <a:p>
            <a:pPr algn="ctr"/>
            <a:r>
              <a:rPr lang="en-US" sz="3200" b="1" dirty="0">
                <a:solidFill>
                  <a:srgbClr val="0070C0"/>
                </a:solidFill>
                <a:latin typeface="Arial" panose="020B0604020202020204" pitchFamily="34" charset="0"/>
                <a:cs typeface="Arial" panose="020B0604020202020204" pitchFamily="34" charset="0"/>
              </a:rPr>
              <a:t>Building Demand</a:t>
            </a:r>
          </a:p>
        </p:txBody>
      </p:sp>
      <p:sp>
        <p:nvSpPr>
          <p:cNvPr id="3" name="Content Placeholder 2">
            <a:extLst>
              <a:ext uri="{FF2B5EF4-FFF2-40B4-BE49-F238E27FC236}">
                <a16:creationId xmlns:a16="http://schemas.microsoft.com/office/drawing/2014/main" id="{8D5B6620-A627-4545-B4B7-F35CC901B141}"/>
              </a:ext>
            </a:extLst>
          </p:cNvPr>
          <p:cNvSpPr>
            <a:spLocks noGrp="1"/>
          </p:cNvSpPr>
          <p:nvPr>
            <p:ph idx="1"/>
          </p:nvPr>
        </p:nvSpPr>
        <p:spPr>
          <a:xfrm>
            <a:off x="207579" y="1690688"/>
            <a:ext cx="10515600" cy="4486275"/>
          </a:xfrm>
        </p:spPr>
        <p:txBody>
          <a:bodyPr/>
          <a:lstStyle/>
          <a:p>
            <a:r>
              <a:rPr lang="en-US" dirty="0"/>
              <a:t>Smoke Free Dining Guide</a:t>
            </a:r>
          </a:p>
          <a:p>
            <a:r>
              <a:rPr lang="en-US" dirty="0"/>
              <a:t>Letters to the Editor</a:t>
            </a:r>
          </a:p>
          <a:p>
            <a:r>
              <a:rPr lang="en-US" dirty="0"/>
              <a:t>Paid Ads</a:t>
            </a:r>
          </a:p>
          <a:p>
            <a:r>
              <a:rPr lang="en-US" dirty="0"/>
              <a:t>Email lists</a:t>
            </a:r>
          </a:p>
          <a:p>
            <a:r>
              <a:rPr lang="en-US" dirty="0"/>
              <a:t>Signatures/</a:t>
            </a:r>
          </a:p>
          <a:p>
            <a:r>
              <a:rPr lang="en-US" dirty="0"/>
              <a:t>postcards</a:t>
            </a:r>
          </a:p>
          <a:p>
            <a:pPr marL="0" indent="0">
              <a:buNone/>
            </a:pPr>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46667B59-667B-45D6-AC97-CFA0A2685AA2}"/>
              </a:ext>
            </a:extLst>
          </p:cNvPr>
          <p:cNvPicPr>
            <a:picLocks noChangeAspect="1"/>
          </p:cNvPicPr>
          <p:nvPr/>
        </p:nvPicPr>
        <p:blipFill rotWithShape="1">
          <a:blip r:embed="rId2"/>
          <a:srcRect l="25500" t="12401" r="38875" b="5323"/>
          <a:stretch/>
        </p:blipFill>
        <p:spPr>
          <a:xfrm rot="5400000">
            <a:off x="4068820" y="1679985"/>
            <a:ext cx="3290333" cy="4274451"/>
          </a:xfrm>
          <a:prstGeom prst="rect">
            <a:avLst/>
          </a:prstGeom>
        </p:spPr>
      </p:pic>
      <p:pic>
        <p:nvPicPr>
          <p:cNvPr id="5" name="Picture 4">
            <a:extLst>
              <a:ext uri="{FF2B5EF4-FFF2-40B4-BE49-F238E27FC236}">
                <a16:creationId xmlns:a16="http://schemas.microsoft.com/office/drawing/2014/main" id="{5EB71C9D-D514-4058-9CEE-A91D709E4F6D}"/>
              </a:ext>
            </a:extLst>
          </p:cNvPr>
          <p:cNvPicPr>
            <a:picLocks noChangeAspect="1"/>
          </p:cNvPicPr>
          <p:nvPr/>
        </p:nvPicPr>
        <p:blipFill rotWithShape="1">
          <a:blip r:embed="rId3"/>
          <a:srcRect l="19725" t="13333" r="33250" b="9929"/>
          <a:stretch/>
        </p:blipFill>
        <p:spPr>
          <a:xfrm>
            <a:off x="7851213" y="1668522"/>
            <a:ext cx="4133208" cy="3793855"/>
          </a:xfrm>
          <a:prstGeom prst="rect">
            <a:avLst/>
          </a:prstGeom>
        </p:spPr>
      </p:pic>
    </p:spTree>
    <p:extLst>
      <p:ext uri="{BB962C8B-B14F-4D97-AF65-F5344CB8AC3E}">
        <p14:creationId xmlns:p14="http://schemas.microsoft.com/office/powerpoint/2010/main" val="3361712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solidFill>
                  <a:srgbClr val="0070C0"/>
                </a:solidFill>
                <a:latin typeface="Arial" panose="020B0604020202020204" pitchFamily="34" charset="0"/>
                <a:cs typeface="Arial" panose="020B0604020202020204" pitchFamily="34" charset="0"/>
              </a:rPr>
              <a:t>Building a Case for Legislative Action</a:t>
            </a:r>
          </a:p>
        </p:txBody>
      </p:sp>
      <p:sp>
        <p:nvSpPr>
          <p:cNvPr id="3" name="Content Placeholder 2"/>
          <p:cNvSpPr>
            <a:spLocks noGrp="1"/>
          </p:cNvSpPr>
          <p:nvPr>
            <p:ph idx="1"/>
          </p:nvPr>
        </p:nvSpPr>
        <p:spPr>
          <a:xfrm>
            <a:off x="2340077" y="1690690"/>
            <a:ext cx="7393858" cy="4493801"/>
          </a:xfrm>
        </p:spPr>
        <p:txBody>
          <a:bodyPr>
            <a:normAutofit/>
          </a:bodyPr>
          <a:lstStyle/>
          <a:p>
            <a:r>
              <a:rPr lang="en-US" sz="2000" dirty="0">
                <a:latin typeface="Arial" panose="020B0604020202020204" pitchFamily="34" charset="0"/>
                <a:cs typeface="Arial" panose="020B0604020202020204" pitchFamily="34" charset="0"/>
              </a:rPr>
              <a:t>Create a tipping point </a:t>
            </a:r>
          </a:p>
          <a:p>
            <a:r>
              <a:rPr lang="en-US" sz="2000" dirty="0">
                <a:latin typeface="Arial" panose="020B0604020202020204" pitchFamily="34" charset="0"/>
                <a:cs typeface="Arial" panose="020B0604020202020204" pitchFamily="34" charset="0"/>
              </a:rPr>
              <a:t>Assess policymaker support and educate</a:t>
            </a:r>
          </a:p>
          <a:p>
            <a:r>
              <a:rPr lang="en-US" sz="2000" dirty="0">
                <a:latin typeface="Arial" panose="020B0604020202020204" pitchFamily="34" charset="0"/>
                <a:cs typeface="Arial" panose="020B0604020202020204" pitchFamily="34" charset="0"/>
              </a:rPr>
              <a:t>Identifying legislative champions</a:t>
            </a:r>
          </a:p>
          <a:p>
            <a:r>
              <a:rPr lang="en-US" sz="2000" dirty="0">
                <a:latin typeface="Arial" panose="020B0604020202020204" pitchFamily="34" charset="0"/>
                <a:cs typeface="Arial" panose="020B0604020202020204" pitchFamily="34" charset="0"/>
              </a:rPr>
              <a:t>Demonstrate community support with resolutions, petitions, and public opinion polls</a:t>
            </a:r>
          </a:p>
          <a:p>
            <a:r>
              <a:rPr lang="en-US" sz="2000" dirty="0">
                <a:latin typeface="Arial" panose="020B0604020202020204" pitchFamily="34" charset="0"/>
                <a:cs typeface="Arial" panose="020B0604020202020204" pitchFamily="34" charset="0"/>
              </a:rPr>
              <a:t>Draft an ordinance</a:t>
            </a:r>
          </a:p>
          <a:p>
            <a:pPr lvl="1" algn="ct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9440" y="3734846"/>
            <a:ext cx="2674990" cy="2569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322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0C50C-2E3C-4005-9A06-F295A899881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77D6D75F-6006-47AE-B0EB-EA92D93DE7F8}"/>
              </a:ext>
            </a:extLst>
          </p:cNvPr>
          <p:cNvPicPr>
            <a:picLocks noGrp="1" noChangeAspect="1"/>
          </p:cNvPicPr>
          <p:nvPr>
            <p:ph idx="1"/>
          </p:nvPr>
        </p:nvPicPr>
        <p:blipFill rotWithShape="1">
          <a:blip r:embed="rId2"/>
          <a:srcRect t="11000" r="15326" b="7254"/>
          <a:stretch/>
        </p:blipFill>
        <p:spPr>
          <a:xfrm>
            <a:off x="838200" y="598889"/>
            <a:ext cx="10226040" cy="5553232"/>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Ink 5">
                <a:extLst>
                  <a:ext uri="{FF2B5EF4-FFF2-40B4-BE49-F238E27FC236}">
                    <a16:creationId xmlns:a16="http://schemas.microsoft.com/office/drawing/2014/main" id="{16DCF76D-628C-467B-A4D6-0A6F9F0E34CE}"/>
                  </a:ext>
                </a:extLst>
              </p14:cNvPr>
              <p14:cNvContentPartPr/>
              <p14:nvPr/>
            </p14:nvContentPartPr>
            <p14:xfrm>
              <a:off x="7653672" y="3409056"/>
              <a:ext cx="1655280" cy="47880"/>
            </p14:xfrm>
          </p:contentPart>
        </mc:Choice>
        <mc:Fallback xmlns="">
          <p:pic>
            <p:nvPicPr>
              <p:cNvPr id="6" name="Ink 5">
                <a:extLst>
                  <a:ext uri="{FF2B5EF4-FFF2-40B4-BE49-F238E27FC236}">
                    <a16:creationId xmlns:a16="http://schemas.microsoft.com/office/drawing/2014/main" id="{16DCF76D-628C-467B-A4D6-0A6F9F0E34CE}"/>
                  </a:ext>
                </a:extLst>
              </p:cNvPr>
              <p:cNvPicPr/>
              <p:nvPr/>
            </p:nvPicPr>
            <p:blipFill>
              <a:blip r:embed="rId4"/>
              <a:stretch>
                <a:fillRect/>
              </a:stretch>
            </p:blipFill>
            <p:spPr>
              <a:xfrm>
                <a:off x="7617672" y="3337056"/>
                <a:ext cx="172692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764937A9-B2A4-4050-B857-17090BBAB38E}"/>
                  </a:ext>
                </a:extLst>
              </p14:cNvPr>
              <p14:cNvContentPartPr/>
              <p14:nvPr/>
            </p14:nvContentPartPr>
            <p14:xfrm>
              <a:off x="7461432" y="3535056"/>
              <a:ext cx="1884240" cy="77040"/>
            </p14:xfrm>
          </p:contentPart>
        </mc:Choice>
        <mc:Fallback xmlns="">
          <p:pic>
            <p:nvPicPr>
              <p:cNvPr id="7" name="Ink 6">
                <a:extLst>
                  <a:ext uri="{FF2B5EF4-FFF2-40B4-BE49-F238E27FC236}">
                    <a16:creationId xmlns:a16="http://schemas.microsoft.com/office/drawing/2014/main" id="{764937A9-B2A4-4050-B857-17090BBAB38E}"/>
                  </a:ext>
                </a:extLst>
              </p:cNvPr>
              <p:cNvPicPr/>
              <p:nvPr/>
            </p:nvPicPr>
            <p:blipFill>
              <a:blip r:embed="rId6"/>
              <a:stretch>
                <a:fillRect/>
              </a:stretch>
            </p:blipFill>
            <p:spPr>
              <a:xfrm>
                <a:off x="7425432" y="3463056"/>
                <a:ext cx="1955880" cy="2206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AD14436E-E6CA-4FEC-9056-ED6C97442AFE}"/>
                  </a:ext>
                </a:extLst>
              </p14:cNvPr>
              <p14:cNvContentPartPr/>
              <p14:nvPr/>
            </p14:nvContentPartPr>
            <p14:xfrm>
              <a:off x="7470792" y="3674376"/>
              <a:ext cx="1928520" cy="72360"/>
            </p14:xfrm>
          </p:contentPart>
        </mc:Choice>
        <mc:Fallback xmlns="">
          <p:pic>
            <p:nvPicPr>
              <p:cNvPr id="8" name="Ink 7">
                <a:extLst>
                  <a:ext uri="{FF2B5EF4-FFF2-40B4-BE49-F238E27FC236}">
                    <a16:creationId xmlns:a16="http://schemas.microsoft.com/office/drawing/2014/main" id="{AD14436E-E6CA-4FEC-9056-ED6C97442AFE}"/>
                  </a:ext>
                </a:extLst>
              </p:cNvPr>
              <p:cNvPicPr/>
              <p:nvPr/>
            </p:nvPicPr>
            <p:blipFill>
              <a:blip r:embed="rId8"/>
              <a:stretch>
                <a:fillRect/>
              </a:stretch>
            </p:blipFill>
            <p:spPr>
              <a:xfrm>
                <a:off x="7434792" y="3602376"/>
                <a:ext cx="20001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C1110CE4-3FD0-42A2-87AA-28024D4F704E}"/>
                  </a:ext>
                </a:extLst>
              </p14:cNvPr>
              <p14:cNvContentPartPr/>
              <p14:nvPr/>
            </p14:nvContentPartPr>
            <p14:xfrm>
              <a:off x="7470792" y="3874896"/>
              <a:ext cx="1856520" cy="40320"/>
            </p14:xfrm>
          </p:contentPart>
        </mc:Choice>
        <mc:Fallback xmlns="">
          <p:pic>
            <p:nvPicPr>
              <p:cNvPr id="9" name="Ink 8">
                <a:extLst>
                  <a:ext uri="{FF2B5EF4-FFF2-40B4-BE49-F238E27FC236}">
                    <a16:creationId xmlns:a16="http://schemas.microsoft.com/office/drawing/2014/main" id="{C1110CE4-3FD0-42A2-87AA-28024D4F704E}"/>
                  </a:ext>
                </a:extLst>
              </p:cNvPr>
              <p:cNvPicPr/>
              <p:nvPr/>
            </p:nvPicPr>
            <p:blipFill>
              <a:blip r:embed="rId10"/>
              <a:stretch>
                <a:fillRect/>
              </a:stretch>
            </p:blipFill>
            <p:spPr>
              <a:xfrm>
                <a:off x="7434792" y="3802896"/>
                <a:ext cx="1928160" cy="1839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Ink 9">
                <a:extLst>
                  <a:ext uri="{FF2B5EF4-FFF2-40B4-BE49-F238E27FC236}">
                    <a16:creationId xmlns:a16="http://schemas.microsoft.com/office/drawing/2014/main" id="{BAB0DAA9-E8A0-4E06-9F40-D9856178EFA5}"/>
                  </a:ext>
                </a:extLst>
              </p14:cNvPr>
              <p14:cNvContentPartPr/>
              <p14:nvPr/>
            </p14:nvContentPartPr>
            <p14:xfrm>
              <a:off x="7461432" y="4010976"/>
              <a:ext cx="1884240" cy="78480"/>
            </p14:xfrm>
          </p:contentPart>
        </mc:Choice>
        <mc:Fallback xmlns="">
          <p:pic>
            <p:nvPicPr>
              <p:cNvPr id="10" name="Ink 9">
                <a:extLst>
                  <a:ext uri="{FF2B5EF4-FFF2-40B4-BE49-F238E27FC236}">
                    <a16:creationId xmlns:a16="http://schemas.microsoft.com/office/drawing/2014/main" id="{BAB0DAA9-E8A0-4E06-9F40-D9856178EFA5}"/>
                  </a:ext>
                </a:extLst>
              </p:cNvPr>
              <p:cNvPicPr/>
              <p:nvPr/>
            </p:nvPicPr>
            <p:blipFill>
              <a:blip r:embed="rId12"/>
              <a:stretch>
                <a:fillRect/>
              </a:stretch>
            </p:blipFill>
            <p:spPr>
              <a:xfrm>
                <a:off x="7425432" y="3938976"/>
                <a:ext cx="195588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1" name="Ink 10">
                <a:extLst>
                  <a:ext uri="{FF2B5EF4-FFF2-40B4-BE49-F238E27FC236}">
                    <a16:creationId xmlns:a16="http://schemas.microsoft.com/office/drawing/2014/main" id="{9C070BC5-F789-421A-A558-43992DD29B50}"/>
                  </a:ext>
                </a:extLst>
              </p14:cNvPr>
              <p14:cNvContentPartPr/>
              <p14:nvPr/>
            </p14:nvContentPartPr>
            <p14:xfrm>
              <a:off x="7434072" y="4212936"/>
              <a:ext cx="759240" cy="25920"/>
            </p14:xfrm>
          </p:contentPart>
        </mc:Choice>
        <mc:Fallback xmlns="">
          <p:pic>
            <p:nvPicPr>
              <p:cNvPr id="11" name="Ink 10">
                <a:extLst>
                  <a:ext uri="{FF2B5EF4-FFF2-40B4-BE49-F238E27FC236}">
                    <a16:creationId xmlns:a16="http://schemas.microsoft.com/office/drawing/2014/main" id="{9C070BC5-F789-421A-A558-43992DD29B50}"/>
                  </a:ext>
                </a:extLst>
              </p:cNvPr>
              <p:cNvPicPr/>
              <p:nvPr/>
            </p:nvPicPr>
            <p:blipFill>
              <a:blip r:embed="rId14"/>
              <a:stretch>
                <a:fillRect/>
              </a:stretch>
            </p:blipFill>
            <p:spPr>
              <a:xfrm>
                <a:off x="7398072" y="4140936"/>
                <a:ext cx="830880" cy="169560"/>
              </a:xfrm>
              <a:prstGeom prst="rect">
                <a:avLst/>
              </a:prstGeom>
            </p:spPr>
          </p:pic>
        </mc:Fallback>
      </mc:AlternateContent>
    </p:spTree>
    <p:extLst>
      <p:ext uri="{BB962C8B-B14F-4D97-AF65-F5344CB8AC3E}">
        <p14:creationId xmlns:p14="http://schemas.microsoft.com/office/powerpoint/2010/main" val="22352780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1DA47-8894-45BF-8922-2B6868C2D875}"/>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D8AE108A-0955-45DF-ACD2-984B4EA091A4}"/>
              </a:ext>
            </a:extLst>
          </p:cNvPr>
          <p:cNvPicPr>
            <a:picLocks noGrp="1" noChangeAspect="1"/>
          </p:cNvPicPr>
          <p:nvPr>
            <p:ph idx="1"/>
          </p:nvPr>
        </p:nvPicPr>
        <p:blipFill rotWithShape="1">
          <a:blip r:embed="rId2"/>
          <a:srcRect l="7603" t="33485" r="14735" b="12508"/>
          <a:stretch/>
        </p:blipFill>
        <p:spPr>
          <a:xfrm>
            <a:off x="189960" y="881610"/>
            <a:ext cx="11812080" cy="4620556"/>
          </a:xfrm>
          <a:prstGeom prst="rect">
            <a:avLst/>
          </a:prstGeom>
        </p:spPr>
      </p:pic>
    </p:spTree>
    <p:extLst>
      <p:ext uri="{BB962C8B-B14F-4D97-AF65-F5344CB8AC3E}">
        <p14:creationId xmlns:p14="http://schemas.microsoft.com/office/powerpoint/2010/main" val="2978975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BC303-CE48-44B9-9694-D00A76B95DC8}"/>
              </a:ext>
            </a:extLst>
          </p:cNvPr>
          <p:cNvSpPr>
            <a:spLocks noGrp="1"/>
          </p:cNvSpPr>
          <p:nvPr>
            <p:ph type="title"/>
          </p:nvPr>
        </p:nvSpPr>
        <p:spPr>
          <a:xfrm>
            <a:off x="829003" y="151314"/>
            <a:ext cx="10533993" cy="1325563"/>
          </a:xfrm>
        </p:spPr>
        <p:txBody>
          <a:bodyPr>
            <a:normAutofit/>
          </a:bodyPr>
          <a:lstStyle/>
          <a:p>
            <a:pPr algn="ctr"/>
            <a:r>
              <a:rPr lang="en-US" sz="3200" b="1" dirty="0">
                <a:solidFill>
                  <a:srgbClr val="0070C0"/>
                </a:solidFill>
                <a:latin typeface="Arial" panose="020B0604020202020204" pitchFamily="34" charset="0"/>
                <a:cs typeface="Arial" panose="020B0604020202020204" pitchFamily="34" charset="0"/>
              </a:rPr>
              <a:t>Celebrate Success!</a:t>
            </a:r>
          </a:p>
        </p:txBody>
      </p:sp>
      <p:pic>
        <p:nvPicPr>
          <p:cNvPr id="5" name="Content Placeholder 3">
            <a:extLst>
              <a:ext uri="{FF2B5EF4-FFF2-40B4-BE49-F238E27FC236}">
                <a16:creationId xmlns:a16="http://schemas.microsoft.com/office/drawing/2014/main" id="{08923C3E-82D0-4A48-8971-54C7EA81ACE1}"/>
              </a:ext>
            </a:extLst>
          </p:cNvPr>
          <p:cNvPicPr>
            <a:picLocks noChangeAspect="1"/>
          </p:cNvPicPr>
          <p:nvPr/>
        </p:nvPicPr>
        <p:blipFill rotWithShape="1">
          <a:blip r:embed="rId2"/>
          <a:srcRect l="7249" t="13733" r="43577" b="12087"/>
          <a:stretch/>
        </p:blipFill>
        <p:spPr>
          <a:xfrm>
            <a:off x="4242761" y="1357062"/>
            <a:ext cx="6304370" cy="5349624"/>
          </a:xfrm>
          <a:prstGeom prst="rect">
            <a:avLst/>
          </a:prstGeom>
        </p:spPr>
      </p:pic>
      <p:pic>
        <p:nvPicPr>
          <p:cNvPr id="6" name="Content Placeholder 5">
            <a:extLst>
              <a:ext uri="{FF2B5EF4-FFF2-40B4-BE49-F238E27FC236}">
                <a16:creationId xmlns:a16="http://schemas.microsoft.com/office/drawing/2014/main" id="{9B7C78EB-9349-4C28-BDEA-25EA3A293910}"/>
              </a:ext>
            </a:extLst>
          </p:cNvPr>
          <p:cNvPicPr>
            <a:picLocks noGrp="1" noChangeAspect="1"/>
          </p:cNvPicPr>
          <p:nvPr>
            <p:ph idx="1"/>
          </p:nvPr>
        </p:nvPicPr>
        <p:blipFill rotWithShape="1">
          <a:blip r:embed="rId3"/>
          <a:srcRect l="29354" t="13522" r="51143" b="6414"/>
          <a:stretch/>
        </p:blipFill>
        <p:spPr>
          <a:xfrm>
            <a:off x="521208" y="124606"/>
            <a:ext cx="2862072" cy="6608787"/>
          </a:xfrm>
          <a:prstGeom prst="rect">
            <a:avLst/>
          </a:prstGeom>
        </p:spPr>
      </p:pic>
    </p:spTree>
    <p:extLst>
      <p:ext uri="{BB962C8B-B14F-4D97-AF65-F5344CB8AC3E}">
        <p14:creationId xmlns:p14="http://schemas.microsoft.com/office/powerpoint/2010/main" val="4048342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05D9B-466D-48A3-BCFF-1B5CB8915E80}"/>
              </a:ext>
            </a:extLst>
          </p:cNvPr>
          <p:cNvSpPr>
            <a:spLocks noGrp="1"/>
          </p:cNvSpPr>
          <p:nvPr>
            <p:ph type="title"/>
          </p:nvPr>
        </p:nvSpPr>
        <p:spPr/>
        <p:txBody>
          <a:bodyPr>
            <a:normAutofit/>
          </a:bodyPr>
          <a:lstStyle/>
          <a:p>
            <a:pPr algn="ctr"/>
            <a:r>
              <a:rPr lang="en-US" sz="3200" b="1" dirty="0">
                <a:solidFill>
                  <a:srgbClr val="0070C0"/>
                </a:solidFill>
                <a:latin typeface="Arial" panose="020B0604020202020204" pitchFamily="34" charset="0"/>
                <a:cs typeface="Arial" panose="020B0604020202020204" pitchFamily="34" charset="0"/>
              </a:rPr>
              <a:t>Air Pollution in Oldham County by Workplace, Post Law 2008</a:t>
            </a:r>
          </a:p>
        </p:txBody>
      </p:sp>
      <p:pic>
        <p:nvPicPr>
          <p:cNvPr id="6" name="Content Placeholder 5">
            <a:extLst>
              <a:ext uri="{FF2B5EF4-FFF2-40B4-BE49-F238E27FC236}">
                <a16:creationId xmlns:a16="http://schemas.microsoft.com/office/drawing/2014/main" id="{3ECA3ADC-3365-4C53-A01E-71CDA1DC186A}"/>
              </a:ext>
            </a:extLst>
          </p:cNvPr>
          <p:cNvPicPr>
            <a:picLocks noGrp="1" noChangeAspect="1"/>
          </p:cNvPicPr>
          <p:nvPr>
            <p:ph idx="1"/>
          </p:nvPr>
        </p:nvPicPr>
        <p:blipFill>
          <a:blip r:embed="rId3"/>
          <a:stretch>
            <a:fillRect/>
          </a:stretch>
        </p:blipFill>
        <p:spPr>
          <a:xfrm>
            <a:off x="1639614" y="1701943"/>
            <a:ext cx="8923283" cy="4880372"/>
          </a:xfrm>
          <a:prstGeom prst="rect">
            <a:avLst/>
          </a:prstGeom>
        </p:spPr>
      </p:pic>
    </p:spTree>
    <p:extLst>
      <p:ext uri="{BB962C8B-B14F-4D97-AF65-F5344CB8AC3E}">
        <p14:creationId xmlns:p14="http://schemas.microsoft.com/office/powerpoint/2010/main" val="2729655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54C524-FF20-4AD8-9752-C4B52732BA20}"/>
              </a:ext>
            </a:extLst>
          </p:cNvPr>
          <p:cNvPicPr>
            <a:picLocks noChangeAspect="1"/>
          </p:cNvPicPr>
          <p:nvPr/>
        </p:nvPicPr>
        <p:blipFill rotWithShape="1">
          <a:blip r:embed="rId2"/>
          <a:srcRect l="19425" t="11600" r="32275" b="5333"/>
          <a:stretch/>
        </p:blipFill>
        <p:spPr>
          <a:xfrm>
            <a:off x="274569" y="102174"/>
            <a:ext cx="5764213" cy="5576250"/>
          </a:xfrm>
          <a:prstGeom prst="rect">
            <a:avLst/>
          </a:prstGeom>
        </p:spPr>
      </p:pic>
      <p:pic>
        <p:nvPicPr>
          <p:cNvPr id="4" name="Content Placeholder 3">
            <a:extLst>
              <a:ext uri="{FF2B5EF4-FFF2-40B4-BE49-F238E27FC236}">
                <a16:creationId xmlns:a16="http://schemas.microsoft.com/office/drawing/2014/main" id="{E5370180-6484-42E1-A1E5-8204CF65D7D7}"/>
              </a:ext>
            </a:extLst>
          </p:cNvPr>
          <p:cNvPicPr>
            <a:picLocks noGrp="1" noChangeAspect="1"/>
          </p:cNvPicPr>
          <p:nvPr>
            <p:ph idx="1"/>
          </p:nvPr>
        </p:nvPicPr>
        <p:blipFill rotWithShape="1">
          <a:blip r:embed="rId3"/>
          <a:srcRect l="10204" t="16464" r="14263" b="17972"/>
          <a:stretch/>
        </p:blipFill>
        <p:spPr>
          <a:xfrm>
            <a:off x="4460765" y="1005840"/>
            <a:ext cx="7584682" cy="3703320"/>
          </a:xfrm>
          <a:prstGeom prst="rect">
            <a:avLst/>
          </a:prstGeom>
        </p:spPr>
      </p:pic>
    </p:spTree>
    <p:extLst>
      <p:ext uri="{BB962C8B-B14F-4D97-AF65-F5344CB8AC3E}">
        <p14:creationId xmlns:p14="http://schemas.microsoft.com/office/powerpoint/2010/main" val="17513672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7E14E6-E880-4808-B564-F205F0B45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70" y="0"/>
            <a:ext cx="8875060" cy="6858000"/>
          </a:xfrm>
          <a:prstGeom prst="rect">
            <a:avLst/>
          </a:prstGeom>
        </p:spPr>
      </p:pic>
    </p:spTree>
    <p:extLst>
      <p:ext uri="{BB962C8B-B14F-4D97-AF65-F5344CB8AC3E}">
        <p14:creationId xmlns:p14="http://schemas.microsoft.com/office/powerpoint/2010/main" val="2609218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Why focus on a smoke-free workplace law?</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6571684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solidFill>
                  <a:srgbClr val="0070C0"/>
                </a:solidFill>
                <a:latin typeface="Arial" panose="020B0604020202020204" pitchFamily="34" charset="0"/>
                <a:cs typeface="Arial" panose="020B0604020202020204" pitchFamily="34" charset="0"/>
              </a:rPr>
              <a:t>Local Smoke- and Tobacco-free Policy Targets</a:t>
            </a:r>
          </a:p>
        </p:txBody>
      </p:sp>
      <p:sp>
        <p:nvSpPr>
          <p:cNvPr id="3" name="Content Placeholder 2"/>
          <p:cNvSpPr>
            <a:spLocks noGrp="1"/>
          </p:cNvSpPr>
          <p:nvPr>
            <p:ph idx="1"/>
          </p:nvPr>
        </p:nvSpPr>
        <p:spPr/>
        <p:txBody>
          <a:bodyPr>
            <a:normAutofit/>
          </a:bodyPr>
          <a:lstStyle/>
          <a:p>
            <a:r>
              <a:rPr lang="en-US" sz="3200" b="1" u="sng" dirty="0"/>
              <a:t>Comprehensive smoke-free workplace laws</a:t>
            </a:r>
            <a:r>
              <a:rPr lang="en-US" sz="3200" dirty="0"/>
              <a:t> that cover all workplaces and indoor public places </a:t>
            </a:r>
          </a:p>
          <a:p>
            <a:pPr lvl="1"/>
            <a:r>
              <a:rPr lang="en-US" sz="3200" dirty="0"/>
              <a:t>Biggest gains in health and economics</a:t>
            </a:r>
          </a:p>
          <a:p>
            <a:pPr lvl="1"/>
            <a:r>
              <a:rPr lang="en-US" sz="3200" dirty="0"/>
              <a:t>We recommend workplaces policies as the best starting point for public policy to restrict smoking</a:t>
            </a:r>
          </a:p>
          <a:p>
            <a:pPr lvl="1"/>
            <a:r>
              <a:rPr lang="en-US" sz="3200" dirty="0"/>
              <a:t>Strengthen your community’s partial policy or add e-cigs</a:t>
            </a:r>
          </a:p>
          <a:p>
            <a:r>
              <a:rPr lang="en-US" sz="3600" dirty="0"/>
              <a:t>100% tobacco-free campus K-12 and university policies</a:t>
            </a:r>
          </a:p>
          <a:p>
            <a:pPr marL="0" indent="0">
              <a:buNone/>
            </a:pPr>
            <a:endParaRPr lang="en-US" dirty="0"/>
          </a:p>
        </p:txBody>
      </p:sp>
    </p:spTree>
    <p:extLst>
      <p:ext uri="{BB962C8B-B14F-4D97-AF65-F5344CB8AC3E}">
        <p14:creationId xmlns:p14="http://schemas.microsoft.com/office/powerpoint/2010/main" val="6760727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190" y="968080"/>
            <a:ext cx="5298569" cy="3977546"/>
          </a:xfrm>
        </p:spPr>
        <p:txBody>
          <a:bodyPr>
            <a:normAutofit/>
          </a:bodyPr>
          <a:lstStyle/>
          <a:p>
            <a:pPr algn="ctr"/>
            <a:r>
              <a:rPr lang="en-US" sz="2800" b="1" dirty="0">
                <a:latin typeface="Arial" panose="020B0604020202020204" pitchFamily="34" charset="0"/>
                <a:cs typeface="Arial" panose="020B0604020202020204" pitchFamily="34" charset="0"/>
              </a:rPr>
              <a:t>Kentucky Center for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Smoke-free Policy</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hlinkClick r:id="rId3"/>
              </a:rPr>
              <a:t>www.breathe.uky.edu</a:t>
            </a:r>
            <a:r>
              <a:rPr lang="en-US" sz="1800" dirty="0">
                <a:latin typeface="Arial" panose="020B0604020202020204" pitchFamily="34" charset="0"/>
                <a:cs typeface="Arial" panose="020B0604020202020204" pitchFamily="34" charset="0"/>
              </a:rPr>
              <a:t> </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Get our Partner e-Newsletter: </a:t>
            </a:r>
            <a:r>
              <a:rPr lang="en-US" sz="1800" u="sng" dirty="0">
                <a:latin typeface="Arial" panose="020B0604020202020204" pitchFamily="34" charset="0"/>
                <a:cs typeface="Arial" panose="020B0604020202020204" pitchFamily="34" charset="0"/>
                <a:hlinkClick r:id="rId4"/>
              </a:rPr>
              <a:t>kcsp00@lsv.uky.edu</a:t>
            </a:r>
            <a:r>
              <a:rPr lang="en-US" sz="1800" u="sng" dirty="0">
                <a:latin typeface="Arial" panose="020B0604020202020204" pitchFamily="34" charset="0"/>
                <a:cs typeface="Arial" panose="020B0604020202020204" pitchFamily="34" charset="0"/>
              </a:rPr>
              <a:t> </a:t>
            </a:r>
            <a:br>
              <a:rPr lang="en-US" sz="1800" u="sng" dirty="0">
                <a:latin typeface="Arial" panose="020B0604020202020204" pitchFamily="34" charset="0"/>
                <a:cs typeface="Arial" panose="020B0604020202020204" pitchFamily="34" charset="0"/>
              </a:rPr>
            </a:br>
            <a:br>
              <a:rPr lang="en-US" sz="1800" u="sng" dirty="0">
                <a:latin typeface="Arial" panose="020B0604020202020204" pitchFamily="34" charset="0"/>
                <a:cs typeface="Arial" panose="020B0604020202020204" pitchFamily="34" charset="0"/>
              </a:rPr>
            </a:br>
            <a:r>
              <a:rPr lang="en-US" sz="1800" u="sng" dirty="0">
                <a:latin typeface="Arial" panose="020B0604020202020204" pitchFamily="34" charset="0"/>
                <a:cs typeface="Arial" panose="020B0604020202020204" pitchFamily="34" charset="0"/>
                <a:hlinkClick r:id="rId5"/>
              </a:rPr>
              <a:t>amanda.bucher@uky.edu</a:t>
            </a:r>
            <a:r>
              <a:rPr lang="en-US" sz="1800" u="sng" dirty="0">
                <a:latin typeface="Arial" panose="020B0604020202020204" pitchFamily="34" charset="0"/>
                <a:cs typeface="Arial" panose="020B0604020202020204" pitchFamily="34" charset="0"/>
              </a:rPr>
              <a:t> </a:t>
            </a:r>
            <a:br>
              <a:rPr lang="en-US" sz="1800" u="sng"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(859) 323-9958</a:t>
            </a:r>
            <a:br>
              <a:rPr lang="en-US" sz="1800" dirty="0">
                <a:latin typeface="Arial" panose="020B0604020202020204" pitchFamily="34" charset="0"/>
                <a:cs typeface="Arial" panose="020B0604020202020204" pitchFamily="34" charset="0"/>
              </a:rPr>
            </a:b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a:t>
            </a:r>
            <a:r>
              <a:rPr lang="en-US" sz="1800" dirty="0" err="1">
                <a:latin typeface="Arial" panose="020B0604020202020204" pitchFamily="34" charset="0"/>
                <a:cs typeface="Arial" panose="020B0604020202020204" pitchFamily="34" charset="0"/>
              </a:rPr>
              <a:t>kysmokefree</a:t>
            </a:r>
            <a:br>
              <a:rPr lang="en-US" sz="1800" dirty="0">
                <a:latin typeface="Arial" panose="020B0604020202020204" pitchFamily="34" charset="0"/>
                <a:cs typeface="Arial" panose="020B0604020202020204" pitchFamily="34" charset="0"/>
              </a:rPr>
            </a:br>
            <a:endParaRPr lang="en-US" sz="1688"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314420" y="3016610"/>
            <a:ext cx="3514725" cy="1709201"/>
          </a:xfrm>
        </p:spPr>
        <p:txBody>
          <a:bodyPr>
            <a:normAutofit/>
          </a:bodyPr>
          <a:lstStyle/>
          <a:p>
            <a:pPr marL="0" indent="0">
              <a:buNone/>
            </a:pPr>
            <a:endParaRPr lang="en-US" dirty="0"/>
          </a:p>
          <a:p>
            <a:pPr marL="0" indent="0">
              <a:buNone/>
            </a:pPr>
            <a:endParaRPr lang="en-US" dirty="0"/>
          </a:p>
          <a:p>
            <a:pPr marL="0" indent="0">
              <a:buNone/>
            </a:pPr>
            <a:endParaRPr lang="en-US" sz="675" dirty="0"/>
          </a:p>
        </p:txBody>
      </p:sp>
      <p:pic>
        <p:nvPicPr>
          <p:cNvPr id="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3197" y="4981155"/>
            <a:ext cx="1521208" cy="1310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464" y="5008223"/>
            <a:ext cx="3681041" cy="1256128"/>
          </a:xfrm>
          <a:prstGeom prst="rect">
            <a:avLst/>
          </a:prstGeom>
        </p:spPr>
      </p:pic>
      <p:sp>
        <p:nvSpPr>
          <p:cNvPr id="5" name="TextBox 4">
            <a:extLst>
              <a:ext uri="{FF2B5EF4-FFF2-40B4-BE49-F238E27FC236}">
                <a16:creationId xmlns:a16="http://schemas.microsoft.com/office/drawing/2014/main" id="{8A4CD7A9-4E4A-48F2-BFB5-7B0FAD701DA7}"/>
              </a:ext>
            </a:extLst>
          </p:cNvPr>
          <p:cNvSpPr txBox="1"/>
          <p:nvPr/>
        </p:nvSpPr>
        <p:spPr>
          <a:xfrm>
            <a:off x="6731876" y="1222192"/>
            <a:ext cx="4903076" cy="3724096"/>
          </a:xfrm>
          <a:prstGeom prst="rect">
            <a:avLst/>
          </a:prstGeom>
          <a:noFill/>
        </p:spPr>
        <p:txBody>
          <a:bodyPr wrap="square" rtlCol="0">
            <a:spAutoFit/>
          </a:bodyPr>
          <a:lstStyle/>
          <a:p>
            <a:pPr algn="ctr"/>
            <a:r>
              <a:rPr lang="en-US" sz="2800" b="1" dirty="0">
                <a:latin typeface="Arial" panose="020B0604020202020204" pitchFamily="34" charset="0"/>
                <a:cs typeface="Arial" panose="020B0604020202020204" pitchFamily="34" charset="0"/>
              </a:rPr>
              <a:t>Oldham County Health Department</a:t>
            </a: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8"/>
              </a:rPr>
              <a:t>www.oldhamcountyhealthdepartment.org/</a:t>
            </a:r>
            <a:r>
              <a:rPr lang="en-US" dirty="0">
                <a:latin typeface="Arial" panose="020B0604020202020204" pitchFamily="34" charset="0"/>
                <a:cs typeface="Arial" panose="020B0604020202020204" pitchFamily="34" charset="0"/>
              </a:rPr>
              <a:t> </a:t>
            </a: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hlinkClick r:id="rId9"/>
              </a:rPr>
              <a:t>ElizabethF.Burrows@ky.gov</a:t>
            </a:r>
            <a:endParaRPr lang="en-US" dirty="0">
              <a:latin typeface="Arial" panose="020B0604020202020204" pitchFamily="34" charset="0"/>
              <a:cs typeface="Arial" panose="020B0604020202020204" pitchFamily="34" charset="0"/>
            </a:endParaRPr>
          </a:p>
          <a:p>
            <a:pPr algn="ctr"/>
            <a:r>
              <a:rPr lang="en-US" dirty="0">
                <a:latin typeface="Arial" panose="020B0604020202020204" pitchFamily="34" charset="0"/>
                <a:cs typeface="Arial" panose="020B0604020202020204" pitchFamily="34" charset="0"/>
              </a:rPr>
              <a:t>(502) 222-3516</a:t>
            </a: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a:p>
            <a:pPr algn="ct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F2FEF2FB-C409-478A-8295-BEC42DAB12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50895" y="4945626"/>
            <a:ext cx="3809998" cy="1478986"/>
          </a:xfrm>
          <a:prstGeom prst="rect">
            <a:avLst/>
          </a:prstGeom>
        </p:spPr>
      </p:pic>
    </p:spTree>
    <p:extLst>
      <p:ext uri="{BB962C8B-B14F-4D97-AF65-F5344CB8AC3E}">
        <p14:creationId xmlns:p14="http://schemas.microsoft.com/office/powerpoint/2010/main" val="860719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Title 3"/>
          <p:cNvSpPr>
            <a:spLocks noGrp="1"/>
          </p:cNvSpPr>
          <p:nvPr>
            <p:ph type="title" idx="4294967295"/>
          </p:nvPr>
        </p:nvSpPr>
        <p:spPr bwMode="auto">
          <a:xfrm>
            <a:off x="3512197" y="975874"/>
            <a:ext cx="4886325" cy="569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1435" tIns="25718" rIns="51435" bIns="25718" numCol="1" rtlCol="0" anchor="ctr" compatLnSpc="1">
            <a:prstTxWarp prst="textNoShape">
              <a:avLst/>
            </a:prstTxWarp>
            <a:noAutofit/>
          </a:bodyPr>
          <a:lstStyle/>
          <a:p>
            <a:pPr algn="ctr" eaLnBrk="1" hangingPunct="1"/>
            <a:r>
              <a:rPr lang="en-US" altLang="en-US" sz="2800" b="1" dirty="0">
                <a:solidFill>
                  <a:srgbClr val="0070C0"/>
                </a:solidFill>
                <a:latin typeface="Arial" panose="020B0604020202020204" pitchFamily="34" charset="0"/>
                <a:cs typeface="Arial" panose="020B0604020202020204" pitchFamily="34" charset="0"/>
              </a:rPr>
              <a:t>“Tobacco Control Vaccine”</a:t>
            </a:r>
          </a:p>
        </p:txBody>
      </p:sp>
      <p:sp>
        <p:nvSpPr>
          <p:cNvPr id="8201" name="Freeform 12"/>
          <p:cNvSpPr>
            <a:spLocks/>
          </p:cNvSpPr>
          <p:nvPr/>
        </p:nvSpPr>
        <p:spPr bwMode="auto">
          <a:xfrm rot="7410421">
            <a:off x="4055127" y="2565062"/>
            <a:ext cx="762596" cy="392014"/>
          </a:xfrm>
          <a:custGeom>
            <a:avLst/>
            <a:gdLst>
              <a:gd name="T0" fmla="*/ 2147483647 w 401"/>
              <a:gd name="T1" fmla="*/ 2147483647 h 203"/>
              <a:gd name="T2" fmla="*/ 2147483647 w 401"/>
              <a:gd name="T3" fmla="*/ 2147483647 h 203"/>
              <a:gd name="T4" fmla="*/ 2147483647 w 401"/>
              <a:gd name="T5" fmla="*/ 2147483647 h 203"/>
              <a:gd name="T6" fmla="*/ 2147483647 w 401"/>
              <a:gd name="T7" fmla="*/ 2147483647 h 203"/>
              <a:gd name="T8" fmla="*/ 2147483647 w 401"/>
              <a:gd name="T9" fmla="*/ 2147483647 h 203"/>
              <a:gd name="T10" fmla="*/ 2147483647 w 401"/>
              <a:gd name="T11" fmla="*/ 2147483647 h 203"/>
              <a:gd name="T12" fmla="*/ 2147483647 w 401"/>
              <a:gd name="T13" fmla="*/ 2147483647 h 203"/>
              <a:gd name="T14" fmla="*/ 2147483647 w 401"/>
              <a:gd name="T15" fmla="*/ 2147483647 h 203"/>
              <a:gd name="T16" fmla="*/ 2147483647 w 401"/>
              <a:gd name="T17" fmla="*/ 2147483647 h 203"/>
              <a:gd name="T18" fmla="*/ 2147483647 w 401"/>
              <a:gd name="T19" fmla="*/ 2147483647 h 203"/>
              <a:gd name="T20" fmla="*/ 2147483647 w 401"/>
              <a:gd name="T21" fmla="*/ 2147483647 h 203"/>
              <a:gd name="T22" fmla="*/ 2147483647 w 401"/>
              <a:gd name="T23" fmla="*/ 2147483647 h 203"/>
              <a:gd name="T24" fmla="*/ 2147483647 w 401"/>
              <a:gd name="T25" fmla="*/ 2147483647 h 203"/>
              <a:gd name="T26" fmla="*/ 2147483647 w 401"/>
              <a:gd name="T27" fmla="*/ 2147483647 h 203"/>
              <a:gd name="T28" fmla="*/ 2147483647 w 401"/>
              <a:gd name="T29" fmla="*/ 2147483647 h 203"/>
              <a:gd name="T30" fmla="*/ 2147483647 w 401"/>
              <a:gd name="T31" fmla="*/ 2147483647 h 203"/>
              <a:gd name="T32" fmla="*/ 2147483647 w 401"/>
              <a:gd name="T33" fmla="*/ 2147483647 h 203"/>
              <a:gd name="T34" fmla="*/ 2147483647 w 401"/>
              <a:gd name="T35" fmla="*/ 2147483647 h 203"/>
              <a:gd name="T36" fmla="*/ 2147483647 w 401"/>
              <a:gd name="T37" fmla="*/ 2147483647 h 203"/>
              <a:gd name="T38" fmla="*/ 2147483647 w 401"/>
              <a:gd name="T39" fmla="*/ 2147483647 h 203"/>
              <a:gd name="T40" fmla="*/ 2147483647 w 401"/>
              <a:gd name="T41" fmla="*/ 2147483647 h 203"/>
              <a:gd name="T42" fmla="*/ 2147483647 w 401"/>
              <a:gd name="T43" fmla="*/ 2147483647 h 203"/>
              <a:gd name="T44" fmla="*/ 2147483647 w 401"/>
              <a:gd name="T45" fmla="*/ 2147483647 h 203"/>
              <a:gd name="T46" fmla="*/ 2147483647 w 401"/>
              <a:gd name="T47" fmla="*/ 2147483647 h 203"/>
              <a:gd name="T48" fmla="*/ 2147483647 w 401"/>
              <a:gd name="T49" fmla="*/ 2147483647 h 203"/>
              <a:gd name="T50" fmla="*/ 2147483647 w 401"/>
              <a:gd name="T51" fmla="*/ 2147483647 h 203"/>
              <a:gd name="T52" fmla="*/ 2147483647 w 401"/>
              <a:gd name="T53" fmla="*/ 2147483647 h 203"/>
              <a:gd name="T54" fmla="*/ 2147483647 w 401"/>
              <a:gd name="T55" fmla="*/ 2147483647 h 203"/>
              <a:gd name="T56" fmla="*/ 2147483647 w 401"/>
              <a:gd name="T57" fmla="*/ 2147483647 h 203"/>
              <a:gd name="T58" fmla="*/ 2147483647 w 401"/>
              <a:gd name="T59" fmla="*/ 2147483647 h 203"/>
              <a:gd name="T60" fmla="*/ 2147483647 w 401"/>
              <a:gd name="T61" fmla="*/ 0 h 203"/>
              <a:gd name="T62" fmla="*/ 2147483647 w 401"/>
              <a:gd name="T63" fmla="*/ 2147483647 h 203"/>
              <a:gd name="T64" fmla="*/ 2147483647 w 401"/>
              <a:gd name="T65" fmla="*/ 2147483647 h 203"/>
              <a:gd name="T66" fmla="*/ 2147483647 w 401"/>
              <a:gd name="T67" fmla="*/ 2147483647 h 203"/>
              <a:gd name="T68" fmla="*/ 2147483647 w 401"/>
              <a:gd name="T69" fmla="*/ 2147483647 h 203"/>
              <a:gd name="T70" fmla="*/ 2147483647 w 401"/>
              <a:gd name="T71" fmla="*/ 2147483647 h 203"/>
              <a:gd name="T72" fmla="*/ 2147483647 w 401"/>
              <a:gd name="T73" fmla="*/ 2147483647 h 203"/>
              <a:gd name="T74" fmla="*/ 2147483647 w 401"/>
              <a:gd name="T75" fmla="*/ 2147483647 h 203"/>
              <a:gd name="T76" fmla="*/ 2147483647 w 401"/>
              <a:gd name="T77" fmla="*/ 2147483647 h 203"/>
              <a:gd name="T78" fmla="*/ 2147483647 w 401"/>
              <a:gd name="T79" fmla="*/ 2147483647 h 203"/>
              <a:gd name="T80" fmla="*/ 2147483647 w 401"/>
              <a:gd name="T81" fmla="*/ 2147483647 h 203"/>
              <a:gd name="T82" fmla="*/ 2147483647 w 401"/>
              <a:gd name="T83" fmla="*/ 2147483647 h 203"/>
              <a:gd name="T84" fmla="*/ 2147483647 w 401"/>
              <a:gd name="T85" fmla="*/ 2147483647 h 203"/>
              <a:gd name="T86" fmla="*/ 2147483647 w 401"/>
              <a:gd name="T87" fmla="*/ 2147483647 h 203"/>
              <a:gd name="T88" fmla="*/ 2147483647 w 401"/>
              <a:gd name="T89" fmla="*/ 2147483647 h 203"/>
              <a:gd name="T90" fmla="*/ 2147483647 w 401"/>
              <a:gd name="T91" fmla="*/ 2147483647 h 203"/>
              <a:gd name="T92" fmla="*/ 2147483647 w 401"/>
              <a:gd name="T93" fmla="*/ 2147483647 h 203"/>
              <a:gd name="T94" fmla="*/ 2147483647 w 401"/>
              <a:gd name="T95" fmla="*/ 2147483647 h 203"/>
              <a:gd name="T96" fmla="*/ 2147483647 w 401"/>
              <a:gd name="T97" fmla="*/ 2147483647 h 203"/>
              <a:gd name="T98" fmla="*/ 2147483647 w 401"/>
              <a:gd name="T99" fmla="*/ 2147483647 h 203"/>
              <a:gd name="T100" fmla="*/ 2147483647 w 401"/>
              <a:gd name="T101" fmla="*/ 2147483647 h 203"/>
              <a:gd name="T102" fmla="*/ 2147483647 w 401"/>
              <a:gd name="T103" fmla="*/ 2147483647 h 203"/>
              <a:gd name="T104" fmla="*/ 2147483647 w 401"/>
              <a:gd name="T105" fmla="*/ 2147483647 h 203"/>
              <a:gd name="T106" fmla="*/ 0 w 401"/>
              <a:gd name="T107" fmla="*/ 2147483647 h 203"/>
              <a:gd name="T108" fmla="*/ 2147483647 w 401"/>
              <a:gd name="T109" fmla="*/ 2147483647 h 203"/>
              <a:gd name="T110" fmla="*/ 2147483647 w 401"/>
              <a:gd name="T111" fmla="*/ 2147483647 h 203"/>
              <a:gd name="T112" fmla="*/ 2147483647 w 401"/>
              <a:gd name="T113" fmla="*/ 2147483647 h 203"/>
              <a:gd name="T114" fmla="*/ 2147483647 w 401"/>
              <a:gd name="T115" fmla="*/ 2147483647 h 203"/>
              <a:gd name="T116" fmla="*/ 2147483647 w 401"/>
              <a:gd name="T117" fmla="*/ 2147483647 h 203"/>
              <a:gd name="T118" fmla="*/ 2147483647 w 401"/>
              <a:gd name="T119" fmla="*/ 2147483647 h 203"/>
              <a:gd name="T120" fmla="*/ 2147483647 w 401"/>
              <a:gd name="T121" fmla="*/ 0 h 203"/>
              <a:gd name="T122" fmla="*/ 2147483647 w 401"/>
              <a:gd name="T123" fmla="*/ 0 h 20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01"/>
              <a:gd name="T187" fmla="*/ 0 h 203"/>
              <a:gd name="T188" fmla="*/ 401 w 401"/>
              <a:gd name="T189" fmla="*/ 203 h 20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01" h="203">
                <a:moveTo>
                  <a:pt x="173" y="47"/>
                </a:moveTo>
                <a:lnTo>
                  <a:pt x="171" y="47"/>
                </a:lnTo>
                <a:lnTo>
                  <a:pt x="169" y="47"/>
                </a:lnTo>
                <a:lnTo>
                  <a:pt x="167" y="47"/>
                </a:lnTo>
                <a:lnTo>
                  <a:pt x="165" y="47"/>
                </a:lnTo>
                <a:lnTo>
                  <a:pt x="164" y="47"/>
                </a:lnTo>
                <a:lnTo>
                  <a:pt x="162" y="47"/>
                </a:lnTo>
                <a:lnTo>
                  <a:pt x="160" y="47"/>
                </a:lnTo>
                <a:lnTo>
                  <a:pt x="158" y="47"/>
                </a:lnTo>
                <a:lnTo>
                  <a:pt x="156" y="47"/>
                </a:lnTo>
                <a:lnTo>
                  <a:pt x="154" y="47"/>
                </a:lnTo>
                <a:lnTo>
                  <a:pt x="150" y="49"/>
                </a:lnTo>
                <a:lnTo>
                  <a:pt x="148" y="49"/>
                </a:lnTo>
                <a:lnTo>
                  <a:pt x="146" y="49"/>
                </a:lnTo>
                <a:lnTo>
                  <a:pt x="144" y="49"/>
                </a:lnTo>
                <a:lnTo>
                  <a:pt x="143" y="49"/>
                </a:lnTo>
                <a:lnTo>
                  <a:pt x="141" y="49"/>
                </a:lnTo>
                <a:lnTo>
                  <a:pt x="137" y="51"/>
                </a:lnTo>
                <a:lnTo>
                  <a:pt x="135" y="51"/>
                </a:lnTo>
                <a:lnTo>
                  <a:pt x="133" y="51"/>
                </a:lnTo>
                <a:lnTo>
                  <a:pt x="131" y="51"/>
                </a:lnTo>
                <a:lnTo>
                  <a:pt x="127" y="53"/>
                </a:lnTo>
                <a:lnTo>
                  <a:pt x="125" y="53"/>
                </a:lnTo>
                <a:lnTo>
                  <a:pt x="124" y="53"/>
                </a:lnTo>
                <a:lnTo>
                  <a:pt x="120" y="55"/>
                </a:lnTo>
                <a:lnTo>
                  <a:pt x="118" y="55"/>
                </a:lnTo>
                <a:lnTo>
                  <a:pt x="114" y="55"/>
                </a:lnTo>
                <a:lnTo>
                  <a:pt x="112" y="57"/>
                </a:lnTo>
                <a:lnTo>
                  <a:pt x="110" y="57"/>
                </a:lnTo>
                <a:lnTo>
                  <a:pt x="106" y="59"/>
                </a:lnTo>
                <a:lnTo>
                  <a:pt x="105" y="59"/>
                </a:lnTo>
                <a:lnTo>
                  <a:pt x="103" y="59"/>
                </a:lnTo>
                <a:lnTo>
                  <a:pt x="99" y="60"/>
                </a:lnTo>
                <a:lnTo>
                  <a:pt x="97" y="60"/>
                </a:lnTo>
                <a:lnTo>
                  <a:pt x="93" y="62"/>
                </a:lnTo>
                <a:lnTo>
                  <a:pt x="91" y="62"/>
                </a:lnTo>
                <a:lnTo>
                  <a:pt x="89" y="64"/>
                </a:lnTo>
                <a:lnTo>
                  <a:pt x="87" y="66"/>
                </a:lnTo>
                <a:lnTo>
                  <a:pt x="84" y="66"/>
                </a:lnTo>
                <a:lnTo>
                  <a:pt x="82" y="68"/>
                </a:lnTo>
                <a:lnTo>
                  <a:pt x="80" y="70"/>
                </a:lnTo>
                <a:lnTo>
                  <a:pt x="78" y="70"/>
                </a:lnTo>
                <a:lnTo>
                  <a:pt x="76" y="72"/>
                </a:lnTo>
                <a:lnTo>
                  <a:pt x="74" y="74"/>
                </a:lnTo>
                <a:lnTo>
                  <a:pt x="72" y="76"/>
                </a:lnTo>
                <a:lnTo>
                  <a:pt x="70" y="76"/>
                </a:lnTo>
                <a:lnTo>
                  <a:pt x="68" y="78"/>
                </a:lnTo>
                <a:lnTo>
                  <a:pt x="66" y="79"/>
                </a:lnTo>
                <a:lnTo>
                  <a:pt x="65" y="81"/>
                </a:lnTo>
                <a:lnTo>
                  <a:pt x="63" y="83"/>
                </a:lnTo>
                <a:lnTo>
                  <a:pt x="61" y="85"/>
                </a:lnTo>
                <a:lnTo>
                  <a:pt x="61" y="87"/>
                </a:lnTo>
                <a:lnTo>
                  <a:pt x="59" y="89"/>
                </a:lnTo>
                <a:lnTo>
                  <a:pt x="59" y="91"/>
                </a:lnTo>
                <a:lnTo>
                  <a:pt x="57" y="93"/>
                </a:lnTo>
                <a:lnTo>
                  <a:pt x="57" y="95"/>
                </a:lnTo>
                <a:lnTo>
                  <a:pt x="55" y="97"/>
                </a:lnTo>
                <a:lnTo>
                  <a:pt x="55" y="98"/>
                </a:lnTo>
                <a:lnTo>
                  <a:pt x="55" y="100"/>
                </a:lnTo>
                <a:lnTo>
                  <a:pt x="55" y="102"/>
                </a:lnTo>
                <a:lnTo>
                  <a:pt x="55" y="104"/>
                </a:lnTo>
                <a:lnTo>
                  <a:pt x="55" y="106"/>
                </a:lnTo>
                <a:lnTo>
                  <a:pt x="55" y="108"/>
                </a:lnTo>
                <a:lnTo>
                  <a:pt x="57" y="110"/>
                </a:lnTo>
                <a:lnTo>
                  <a:pt x="57" y="112"/>
                </a:lnTo>
                <a:lnTo>
                  <a:pt x="57" y="114"/>
                </a:lnTo>
                <a:lnTo>
                  <a:pt x="59" y="116"/>
                </a:lnTo>
                <a:lnTo>
                  <a:pt x="61" y="116"/>
                </a:lnTo>
                <a:lnTo>
                  <a:pt x="61" y="117"/>
                </a:lnTo>
                <a:lnTo>
                  <a:pt x="63" y="119"/>
                </a:lnTo>
                <a:lnTo>
                  <a:pt x="65" y="121"/>
                </a:lnTo>
                <a:lnTo>
                  <a:pt x="66" y="121"/>
                </a:lnTo>
                <a:lnTo>
                  <a:pt x="68" y="123"/>
                </a:lnTo>
                <a:lnTo>
                  <a:pt x="70" y="125"/>
                </a:lnTo>
                <a:lnTo>
                  <a:pt x="72" y="127"/>
                </a:lnTo>
                <a:lnTo>
                  <a:pt x="74" y="127"/>
                </a:lnTo>
                <a:lnTo>
                  <a:pt x="76" y="129"/>
                </a:lnTo>
                <a:lnTo>
                  <a:pt x="78" y="131"/>
                </a:lnTo>
                <a:lnTo>
                  <a:pt x="82" y="131"/>
                </a:lnTo>
                <a:lnTo>
                  <a:pt x="84" y="133"/>
                </a:lnTo>
                <a:lnTo>
                  <a:pt x="87" y="135"/>
                </a:lnTo>
                <a:lnTo>
                  <a:pt x="89" y="135"/>
                </a:lnTo>
                <a:lnTo>
                  <a:pt x="93" y="136"/>
                </a:lnTo>
                <a:lnTo>
                  <a:pt x="95" y="136"/>
                </a:lnTo>
                <a:lnTo>
                  <a:pt x="99" y="138"/>
                </a:lnTo>
                <a:lnTo>
                  <a:pt x="101" y="138"/>
                </a:lnTo>
                <a:lnTo>
                  <a:pt x="105" y="140"/>
                </a:lnTo>
                <a:lnTo>
                  <a:pt x="108" y="140"/>
                </a:lnTo>
                <a:lnTo>
                  <a:pt x="110" y="142"/>
                </a:lnTo>
                <a:lnTo>
                  <a:pt x="114" y="142"/>
                </a:lnTo>
                <a:lnTo>
                  <a:pt x="118" y="144"/>
                </a:lnTo>
                <a:lnTo>
                  <a:pt x="122" y="144"/>
                </a:lnTo>
                <a:lnTo>
                  <a:pt x="125" y="146"/>
                </a:lnTo>
                <a:lnTo>
                  <a:pt x="127" y="146"/>
                </a:lnTo>
                <a:lnTo>
                  <a:pt x="131" y="148"/>
                </a:lnTo>
                <a:lnTo>
                  <a:pt x="135" y="148"/>
                </a:lnTo>
                <a:lnTo>
                  <a:pt x="139" y="148"/>
                </a:lnTo>
                <a:lnTo>
                  <a:pt x="143" y="150"/>
                </a:lnTo>
                <a:lnTo>
                  <a:pt x="146" y="150"/>
                </a:lnTo>
                <a:lnTo>
                  <a:pt x="150" y="150"/>
                </a:lnTo>
                <a:lnTo>
                  <a:pt x="154" y="152"/>
                </a:lnTo>
                <a:lnTo>
                  <a:pt x="158" y="152"/>
                </a:lnTo>
                <a:lnTo>
                  <a:pt x="162" y="152"/>
                </a:lnTo>
                <a:lnTo>
                  <a:pt x="165" y="152"/>
                </a:lnTo>
                <a:lnTo>
                  <a:pt x="169" y="154"/>
                </a:lnTo>
                <a:lnTo>
                  <a:pt x="173" y="154"/>
                </a:lnTo>
                <a:lnTo>
                  <a:pt x="177" y="154"/>
                </a:lnTo>
                <a:lnTo>
                  <a:pt x="181" y="154"/>
                </a:lnTo>
                <a:lnTo>
                  <a:pt x="186" y="155"/>
                </a:lnTo>
                <a:lnTo>
                  <a:pt x="188" y="155"/>
                </a:lnTo>
                <a:lnTo>
                  <a:pt x="192" y="155"/>
                </a:lnTo>
                <a:lnTo>
                  <a:pt x="196" y="155"/>
                </a:lnTo>
                <a:lnTo>
                  <a:pt x="202" y="155"/>
                </a:lnTo>
                <a:lnTo>
                  <a:pt x="205" y="155"/>
                </a:lnTo>
                <a:lnTo>
                  <a:pt x="209" y="155"/>
                </a:lnTo>
                <a:lnTo>
                  <a:pt x="213" y="155"/>
                </a:lnTo>
                <a:lnTo>
                  <a:pt x="217" y="155"/>
                </a:lnTo>
                <a:lnTo>
                  <a:pt x="221" y="155"/>
                </a:lnTo>
                <a:lnTo>
                  <a:pt x="224" y="155"/>
                </a:lnTo>
                <a:lnTo>
                  <a:pt x="228" y="155"/>
                </a:lnTo>
                <a:lnTo>
                  <a:pt x="232" y="155"/>
                </a:lnTo>
                <a:lnTo>
                  <a:pt x="236" y="154"/>
                </a:lnTo>
                <a:lnTo>
                  <a:pt x="238" y="154"/>
                </a:lnTo>
                <a:lnTo>
                  <a:pt x="242" y="154"/>
                </a:lnTo>
                <a:lnTo>
                  <a:pt x="245" y="152"/>
                </a:lnTo>
                <a:lnTo>
                  <a:pt x="249" y="152"/>
                </a:lnTo>
                <a:lnTo>
                  <a:pt x="253" y="152"/>
                </a:lnTo>
                <a:lnTo>
                  <a:pt x="255" y="152"/>
                </a:lnTo>
                <a:lnTo>
                  <a:pt x="259" y="150"/>
                </a:lnTo>
                <a:lnTo>
                  <a:pt x="262" y="150"/>
                </a:lnTo>
                <a:lnTo>
                  <a:pt x="266" y="150"/>
                </a:lnTo>
                <a:lnTo>
                  <a:pt x="268" y="148"/>
                </a:lnTo>
                <a:lnTo>
                  <a:pt x="272" y="148"/>
                </a:lnTo>
                <a:lnTo>
                  <a:pt x="274" y="146"/>
                </a:lnTo>
                <a:lnTo>
                  <a:pt x="278" y="146"/>
                </a:lnTo>
                <a:lnTo>
                  <a:pt x="282" y="146"/>
                </a:lnTo>
                <a:lnTo>
                  <a:pt x="283" y="144"/>
                </a:lnTo>
                <a:lnTo>
                  <a:pt x="287" y="144"/>
                </a:lnTo>
                <a:lnTo>
                  <a:pt x="289" y="142"/>
                </a:lnTo>
                <a:lnTo>
                  <a:pt x="293" y="142"/>
                </a:lnTo>
                <a:lnTo>
                  <a:pt x="295" y="140"/>
                </a:lnTo>
                <a:lnTo>
                  <a:pt x="299" y="140"/>
                </a:lnTo>
                <a:lnTo>
                  <a:pt x="301" y="140"/>
                </a:lnTo>
                <a:lnTo>
                  <a:pt x="304" y="138"/>
                </a:lnTo>
                <a:lnTo>
                  <a:pt x="306" y="138"/>
                </a:lnTo>
                <a:lnTo>
                  <a:pt x="308" y="136"/>
                </a:lnTo>
                <a:lnTo>
                  <a:pt x="310" y="135"/>
                </a:lnTo>
                <a:lnTo>
                  <a:pt x="314" y="135"/>
                </a:lnTo>
                <a:lnTo>
                  <a:pt x="316" y="133"/>
                </a:lnTo>
                <a:lnTo>
                  <a:pt x="318" y="133"/>
                </a:lnTo>
                <a:lnTo>
                  <a:pt x="320" y="131"/>
                </a:lnTo>
                <a:lnTo>
                  <a:pt x="321" y="131"/>
                </a:lnTo>
                <a:lnTo>
                  <a:pt x="325" y="129"/>
                </a:lnTo>
                <a:lnTo>
                  <a:pt x="327" y="129"/>
                </a:lnTo>
                <a:lnTo>
                  <a:pt x="329" y="127"/>
                </a:lnTo>
                <a:lnTo>
                  <a:pt x="331" y="125"/>
                </a:lnTo>
                <a:lnTo>
                  <a:pt x="333" y="123"/>
                </a:lnTo>
                <a:lnTo>
                  <a:pt x="335" y="121"/>
                </a:lnTo>
                <a:lnTo>
                  <a:pt x="337" y="121"/>
                </a:lnTo>
                <a:lnTo>
                  <a:pt x="339" y="119"/>
                </a:lnTo>
                <a:lnTo>
                  <a:pt x="341" y="117"/>
                </a:lnTo>
                <a:lnTo>
                  <a:pt x="342" y="116"/>
                </a:lnTo>
                <a:lnTo>
                  <a:pt x="342" y="114"/>
                </a:lnTo>
                <a:lnTo>
                  <a:pt x="344" y="114"/>
                </a:lnTo>
                <a:lnTo>
                  <a:pt x="346" y="112"/>
                </a:lnTo>
                <a:lnTo>
                  <a:pt x="346" y="110"/>
                </a:lnTo>
                <a:lnTo>
                  <a:pt x="348" y="110"/>
                </a:lnTo>
                <a:lnTo>
                  <a:pt x="348" y="108"/>
                </a:lnTo>
                <a:lnTo>
                  <a:pt x="348" y="106"/>
                </a:lnTo>
                <a:lnTo>
                  <a:pt x="350" y="104"/>
                </a:lnTo>
                <a:lnTo>
                  <a:pt x="350" y="102"/>
                </a:lnTo>
                <a:lnTo>
                  <a:pt x="350" y="100"/>
                </a:lnTo>
                <a:lnTo>
                  <a:pt x="350" y="98"/>
                </a:lnTo>
                <a:lnTo>
                  <a:pt x="350" y="97"/>
                </a:lnTo>
                <a:lnTo>
                  <a:pt x="350" y="95"/>
                </a:lnTo>
                <a:lnTo>
                  <a:pt x="350" y="93"/>
                </a:lnTo>
                <a:lnTo>
                  <a:pt x="348" y="91"/>
                </a:lnTo>
                <a:lnTo>
                  <a:pt x="348" y="89"/>
                </a:lnTo>
                <a:lnTo>
                  <a:pt x="348" y="87"/>
                </a:lnTo>
                <a:lnTo>
                  <a:pt x="346" y="85"/>
                </a:lnTo>
                <a:lnTo>
                  <a:pt x="344" y="83"/>
                </a:lnTo>
                <a:lnTo>
                  <a:pt x="342" y="81"/>
                </a:lnTo>
                <a:lnTo>
                  <a:pt x="342" y="79"/>
                </a:lnTo>
                <a:lnTo>
                  <a:pt x="341" y="78"/>
                </a:lnTo>
                <a:lnTo>
                  <a:pt x="339" y="78"/>
                </a:lnTo>
                <a:lnTo>
                  <a:pt x="339" y="76"/>
                </a:lnTo>
                <a:lnTo>
                  <a:pt x="337" y="76"/>
                </a:lnTo>
                <a:lnTo>
                  <a:pt x="335" y="74"/>
                </a:lnTo>
                <a:lnTo>
                  <a:pt x="333" y="72"/>
                </a:lnTo>
                <a:lnTo>
                  <a:pt x="331" y="72"/>
                </a:lnTo>
                <a:lnTo>
                  <a:pt x="329" y="70"/>
                </a:lnTo>
                <a:lnTo>
                  <a:pt x="327" y="70"/>
                </a:lnTo>
                <a:lnTo>
                  <a:pt x="325" y="68"/>
                </a:lnTo>
                <a:lnTo>
                  <a:pt x="323" y="66"/>
                </a:lnTo>
                <a:lnTo>
                  <a:pt x="321" y="66"/>
                </a:lnTo>
                <a:lnTo>
                  <a:pt x="320" y="64"/>
                </a:lnTo>
                <a:lnTo>
                  <a:pt x="318" y="64"/>
                </a:lnTo>
                <a:lnTo>
                  <a:pt x="316" y="62"/>
                </a:lnTo>
                <a:lnTo>
                  <a:pt x="314" y="62"/>
                </a:lnTo>
                <a:lnTo>
                  <a:pt x="312" y="60"/>
                </a:lnTo>
                <a:lnTo>
                  <a:pt x="308" y="60"/>
                </a:lnTo>
                <a:lnTo>
                  <a:pt x="306" y="60"/>
                </a:lnTo>
                <a:lnTo>
                  <a:pt x="304" y="59"/>
                </a:lnTo>
                <a:lnTo>
                  <a:pt x="302" y="59"/>
                </a:lnTo>
                <a:lnTo>
                  <a:pt x="301" y="57"/>
                </a:lnTo>
                <a:lnTo>
                  <a:pt x="299" y="57"/>
                </a:lnTo>
                <a:lnTo>
                  <a:pt x="295" y="57"/>
                </a:lnTo>
                <a:lnTo>
                  <a:pt x="293" y="55"/>
                </a:lnTo>
                <a:lnTo>
                  <a:pt x="291" y="55"/>
                </a:lnTo>
                <a:lnTo>
                  <a:pt x="289" y="55"/>
                </a:lnTo>
                <a:lnTo>
                  <a:pt x="287" y="53"/>
                </a:lnTo>
                <a:lnTo>
                  <a:pt x="285" y="53"/>
                </a:lnTo>
                <a:lnTo>
                  <a:pt x="282" y="53"/>
                </a:lnTo>
                <a:lnTo>
                  <a:pt x="280" y="51"/>
                </a:lnTo>
                <a:lnTo>
                  <a:pt x="278" y="51"/>
                </a:lnTo>
                <a:lnTo>
                  <a:pt x="276" y="51"/>
                </a:lnTo>
                <a:lnTo>
                  <a:pt x="274" y="51"/>
                </a:lnTo>
                <a:lnTo>
                  <a:pt x="272" y="51"/>
                </a:lnTo>
                <a:lnTo>
                  <a:pt x="270" y="49"/>
                </a:lnTo>
                <a:lnTo>
                  <a:pt x="268" y="49"/>
                </a:lnTo>
                <a:lnTo>
                  <a:pt x="266" y="49"/>
                </a:lnTo>
                <a:lnTo>
                  <a:pt x="264" y="49"/>
                </a:lnTo>
                <a:lnTo>
                  <a:pt x="262" y="47"/>
                </a:lnTo>
                <a:lnTo>
                  <a:pt x="261" y="47"/>
                </a:lnTo>
                <a:lnTo>
                  <a:pt x="259" y="47"/>
                </a:lnTo>
                <a:lnTo>
                  <a:pt x="257" y="47"/>
                </a:lnTo>
                <a:lnTo>
                  <a:pt x="255" y="47"/>
                </a:lnTo>
                <a:lnTo>
                  <a:pt x="253" y="47"/>
                </a:lnTo>
                <a:lnTo>
                  <a:pt x="251" y="47"/>
                </a:lnTo>
                <a:lnTo>
                  <a:pt x="249" y="45"/>
                </a:lnTo>
                <a:lnTo>
                  <a:pt x="247" y="45"/>
                </a:lnTo>
                <a:lnTo>
                  <a:pt x="245" y="45"/>
                </a:lnTo>
                <a:lnTo>
                  <a:pt x="243" y="45"/>
                </a:lnTo>
                <a:lnTo>
                  <a:pt x="245" y="0"/>
                </a:lnTo>
                <a:lnTo>
                  <a:pt x="247" y="0"/>
                </a:lnTo>
                <a:lnTo>
                  <a:pt x="249" y="0"/>
                </a:lnTo>
                <a:lnTo>
                  <a:pt x="251" y="0"/>
                </a:lnTo>
                <a:lnTo>
                  <a:pt x="253" y="0"/>
                </a:lnTo>
                <a:lnTo>
                  <a:pt x="255" y="2"/>
                </a:lnTo>
                <a:lnTo>
                  <a:pt x="257" y="2"/>
                </a:lnTo>
                <a:lnTo>
                  <a:pt x="259" y="2"/>
                </a:lnTo>
                <a:lnTo>
                  <a:pt x="261" y="2"/>
                </a:lnTo>
                <a:lnTo>
                  <a:pt x="262" y="2"/>
                </a:lnTo>
                <a:lnTo>
                  <a:pt x="266" y="2"/>
                </a:lnTo>
                <a:lnTo>
                  <a:pt x="268" y="3"/>
                </a:lnTo>
                <a:lnTo>
                  <a:pt x="272" y="3"/>
                </a:lnTo>
                <a:lnTo>
                  <a:pt x="274" y="3"/>
                </a:lnTo>
                <a:lnTo>
                  <a:pt x="278" y="5"/>
                </a:lnTo>
                <a:lnTo>
                  <a:pt x="280" y="5"/>
                </a:lnTo>
                <a:lnTo>
                  <a:pt x="283" y="5"/>
                </a:lnTo>
                <a:lnTo>
                  <a:pt x="285" y="7"/>
                </a:lnTo>
                <a:lnTo>
                  <a:pt x="289" y="7"/>
                </a:lnTo>
                <a:lnTo>
                  <a:pt x="293" y="9"/>
                </a:lnTo>
                <a:lnTo>
                  <a:pt x="297" y="9"/>
                </a:lnTo>
                <a:lnTo>
                  <a:pt x="301" y="9"/>
                </a:lnTo>
                <a:lnTo>
                  <a:pt x="302" y="11"/>
                </a:lnTo>
                <a:lnTo>
                  <a:pt x="306" y="11"/>
                </a:lnTo>
                <a:lnTo>
                  <a:pt x="310" y="13"/>
                </a:lnTo>
                <a:lnTo>
                  <a:pt x="314" y="13"/>
                </a:lnTo>
                <a:lnTo>
                  <a:pt x="318" y="15"/>
                </a:lnTo>
                <a:lnTo>
                  <a:pt x="321" y="17"/>
                </a:lnTo>
                <a:lnTo>
                  <a:pt x="325" y="17"/>
                </a:lnTo>
                <a:lnTo>
                  <a:pt x="329" y="19"/>
                </a:lnTo>
                <a:lnTo>
                  <a:pt x="333" y="21"/>
                </a:lnTo>
                <a:lnTo>
                  <a:pt x="337" y="21"/>
                </a:lnTo>
                <a:lnTo>
                  <a:pt x="339" y="22"/>
                </a:lnTo>
                <a:lnTo>
                  <a:pt x="342" y="24"/>
                </a:lnTo>
                <a:lnTo>
                  <a:pt x="346" y="26"/>
                </a:lnTo>
                <a:lnTo>
                  <a:pt x="350" y="28"/>
                </a:lnTo>
                <a:lnTo>
                  <a:pt x="354" y="30"/>
                </a:lnTo>
                <a:lnTo>
                  <a:pt x="356" y="32"/>
                </a:lnTo>
                <a:lnTo>
                  <a:pt x="360" y="34"/>
                </a:lnTo>
                <a:lnTo>
                  <a:pt x="363" y="36"/>
                </a:lnTo>
                <a:lnTo>
                  <a:pt x="365" y="38"/>
                </a:lnTo>
                <a:lnTo>
                  <a:pt x="369" y="40"/>
                </a:lnTo>
                <a:lnTo>
                  <a:pt x="373" y="41"/>
                </a:lnTo>
                <a:lnTo>
                  <a:pt x="375" y="43"/>
                </a:lnTo>
                <a:lnTo>
                  <a:pt x="379" y="45"/>
                </a:lnTo>
                <a:lnTo>
                  <a:pt x="380" y="47"/>
                </a:lnTo>
                <a:lnTo>
                  <a:pt x="382" y="51"/>
                </a:lnTo>
                <a:lnTo>
                  <a:pt x="386" y="53"/>
                </a:lnTo>
                <a:lnTo>
                  <a:pt x="388" y="55"/>
                </a:lnTo>
                <a:lnTo>
                  <a:pt x="390" y="59"/>
                </a:lnTo>
                <a:lnTo>
                  <a:pt x="392" y="60"/>
                </a:lnTo>
                <a:lnTo>
                  <a:pt x="394" y="64"/>
                </a:lnTo>
                <a:lnTo>
                  <a:pt x="396" y="66"/>
                </a:lnTo>
                <a:lnTo>
                  <a:pt x="398" y="70"/>
                </a:lnTo>
                <a:lnTo>
                  <a:pt x="398" y="72"/>
                </a:lnTo>
                <a:lnTo>
                  <a:pt x="400" y="76"/>
                </a:lnTo>
                <a:lnTo>
                  <a:pt x="400" y="78"/>
                </a:lnTo>
                <a:lnTo>
                  <a:pt x="401" y="81"/>
                </a:lnTo>
                <a:lnTo>
                  <a:pt x="401" y="85"/>
                </a:lnTo>
                <a:lnTo>
                  <a:pt x="401" y="89"/>
                </a:lnTo>
                <a:lnTo>
                  <a:pt x="401" y="91"/>
                </a:lnTo>
                <a:lnTo>
                  <a:pt x="401" y="95"/>
                </a:lnTo>
                <a:lnTo>
                  <a:pt x="401" y="98"/>
                </a:lnTo>
                <a:lnTo>
                  <a:pt x="401" y="102"/>
                </a:lnTo>
                <a:lnTo>
                  <a:pt x="401" y="106"/>
                </a:lnTo>
                <a:lnTo>
                  <a:pt x="401" y="108"/>
                </a:lnTo>
                <a:lnTo>
                  <a:pt x="401" y="112"/>
                </a:lnTo>
                <a:lnTo>
                  <a:pt x="400" y="116"/>
                </a:lnTo>
                <a:lnTo>
                  <a:pt x="400" y="117"/>
                </a:lnTo>
                <a:lnTo>
                  <a:pt x="398" y="121"/>
                </a:lnTo>
                <a:lnTo>
                  <a:pt x="396" y="123"/>
                </a:lnTo>
                <a:lnTo>
                  <a:pt x="396" y="127"/>
                </a:lnTo>
                <a:lnTo>
                  <a:pt x="394" y="131"/>
                </a:lnTo>
                <a:lnTo>
                  <a:pt x="392" y="133"/>
                </a:lnTo>
                <a:lnTo>
                  <a:pt x="390" y="135"/>
                </a:lnTo>
                <a:lnTo>
                  <a:pt x="388" y="138"/>
                </a:lnTo>
                <a:lnTo>
                  <a:pt x="386" y="140"/>
                </a:lnTo>
                <a:lnTo>
                  <a:pt x="384" y="144"/>
                </a:lnTo>
                <a:lnTo>
                  <a:pt x="382" y="146"/>
                </a:lnTo>
                <a:lnTo>
                  <a:pt x="380" y="148"/>
                </a:lnTo>
                <a:lnTo>
                  <a:pt x="379" y="152"/>
                </a:lnTo>
                <a:lnTo>
                  <a:pt x="375" y="154"/>
                </a:lnTo>
                <a:lnTo>
                  <a:pt x="373" y="155"/>
                </a:lnTo>
                <a:lnTo>
                  <a:pt x="371" y="159"/>
                </a:lnTo>
                <a:lnTo>
                  <a:pt x="367" y="161"/>
                </a:lnTo>
                <a:lnTo>
                  <a:pt x="365" y="163"/>
                </a:lnTo>
                <a:lnTo>
                  <a:pt x="361" y="165"/>
                </a:lnTo>
                <a:lnTo>
                  <a:pt x="358" y="167"/>
                </a:lnTo>
                <a:lnTo>
                  <a:pt x="356" y="169"/>
                </a:lnTo>
                <a:lnTo>
                  <a:pt x="352" y="171"/>
                </a:lnTo>
                <a:lnTo>
                  <a:pt x="348" y="173"/>
                </a:lnTo>
                <a:lnTo>
                  <a:pt x="344" y="174"/>
                </a:lnTo>
                <a:lnTo>
                  <a:pt x="341" y="176"/>
                </a:lnTo>
                <a:lnTo>
                  <a:pt x="337" y="178"/>
                </a:lnTo>
                <a:lnTo>
                  <a:pt x="333" y="180"/>
                </a:lnTo>
                <a:lnTo>
                  <a:pt x="329" y="182"/>
                </a:lnTo>
                <a:lnTo>
                  <a:pt x="325" y="182"/>
                </a:lnTo>
                <a:lnTo>
                  <a:pt x="321" y="184"/>
                </a:lnTo>
                <a:lnTo>
                  <a:pt x="318" y="186"/>
                </a:lnTo>
                <a:lnTo>
                  <a:pt x="314" y="188"/>
                </a:lnTo>
                <a:lnTo>
                  <a:pt x="310" y="188"/>
                </a:lnTo>
                <a:lnTo>
                  <a:pt x="304" y="190"/>
                </a:lnTo>
                <a:lnTo>
                  <a:pt x="301" y="192"/>
                </a:lnTo>
                <a:lnTo>
                  <a:pt x="297" y="192"/>
                </a:lnTo>
                <a:lnTo>
                  <a:pt x="291" y="193"/>
                </a:lnTo>
                <a:lnTo>
                  <a:pt x="287" y="193"/>
                </a:lnTo>
                <a:lnTo>
                  <a:pt x="282" y="195"/>
                </a:lnTo>
                <a:lnTo>
                  <a:pt x="278" y="197"/>
                </a:lnTo>
                <a:lnTo>
                  <a:pt x="272" y="197"/>
                </a:lnTo>
                <a:lnTo>
                  <a:pt x="268" y="197"/>
                </a:lnTo>
                <a:lnTo>
                  <a:pt x="262" y="199"/>
                </a:lnTo>
                <a:lnTo>
                  <a:pt x="259" y="199"/>
                </a:lnTo>
                <a:lnTo>
                  <a:pt x="253" y="199"/>
                </a:lnTo>
                <a:lnTo>
                  <a:pt x="247" y="201"/>
                </a:lnTo>
                <a:lnTo>
                  <a:pt x="243" y="201"/>
                </a:lnTo>
                <a:lnTo>
                  <a:pt x="238" y="201"/>
                </a:lnTo>
                <a:lnTo>
                  <a:pt x="232" y="201"/>
                </a:lnTo>
                <a:lnTo>
                  <a:pt x="226" y="201"/>
                </a:lnTo>
                <a:lnTo>
                  <a:pt x="223" y="203"/>
                </a:lnTo>
                <a:lnTo>
                  <a:pt x="217" y="203"/>
                </a:lnTo>
                <a:lnTo>
                  <a:pt x="211" y="203"/>
                </a:lnTo>
                <a:lnTo>
                  <a:pt x="205" y="203"/>
                </a:lnTo>
                <a:lnTo>
                  <a:pt x="200" y="203"/>
                </a:lnTo>
                <a:lnTo>
                  <a:pt x="196" y="203"/>
                </a:lnTo>
                <a:lnTo>
                  <a:pt x="190" y="203"/>
                </a:lnTo>
                <a:lnTo>
                  <a:pt x="184" y="203"/>
                </a:lnTo>
                <a:lnTo>
                  <a:pt x="179" y="201"/>
                </a:lnTo>
                <a:lnTo>
                  <a:pt x="173" y="201"/>
                </a:lnTo>
                <a:lnTo>
                  <a:pt x="167" y="201"/>
                </a:lnTo>
                <a:lnTo>
                  <a:pt x="162" y="201"/>
                </a:lnTo>
                <a:lnTo>
                  <a:pt x="158" y="201"/>
                </a:lnTo>
                <a:lnTo>
                  <a:pt x="152" y="199"/>
                </a:lnTo>
                <a:lnTo>
                  <a:pt x="146" y="199"/>
                </a:lnTo>
                <a:lnTo>
                  <a:pt x="143" y="197"/>
                </a:lnTo>
                <a:lnTo>
                  <a:pt x="137" y="197"/>
                </a:lnTo>
                <a:lnTo>
                  <a:pt x="131" y="197"/>
                </a:lnTo>
                <a:lnTo>
                  <a:pt x="127" y="195"/>
                </a:lnTo>
                <a:lnTo>
                  <a:pt x="122" y="195"/>
                </a:lnTo>
                <a:lnTo>
                  <a:pt x="118" y="193"/>
                </a:lnTo>
                <a:lnTo>
                  <a:pt x="112" y="193"/>
                </a:lnTo>
                <a:lnTo>
                  <a:pt x="108" y="192"/>
                </a:lnTo>
                <a:lnTo>
                  <a:pt x="103" y="192"/>
                </a:lnTo>
                <a:lnTo>
                  <a:pt x="99" y="190"/>
                </a:lnTo>
                <a:lnTo>
                  <a:pt x="95" y="188"/>
                </a:lnTo>
                <a:lnTo>
                  <a:pt x="89" y="186"/>
                </a:lnTo>
                <a:lnTo>
                  <a:pt x="85" y="186"/>
                </a:lnTo>
                <a:lnTo>
                  <a:pt x="82" y="184"/>
                </a:lnTo>
                <a:lnTo>
                  <a:pt x="78" y="182"/>
                </a:lnTo>
                <a:lnTo>
                  <a:pt x="74" y="180"/>
                </a:lnTo>
                <a:lnTo>
                  <a:pt x="68" y="180"/>
                </a:lnTo>
                <a:lnTo>
                  <a:pt x="65" y="178"/>
                </a:lnTo>
                <a:lnTo>
                  <a:pt x="61" y="176"/>
                </a:lnTo>
                <a:lnTo>
                  <a:pt x="59" y="174"/>
                </a:lnTo>
                <a:lnTo>
                  <a:pt x="55" y="173"/>
                </a:lnTo>
                <a:lnTo>
                  <a:pt x="51" y="171"/>
                </a:lnTo>
                <a:lnTo>
                  <a:pt x="47" y="169"/>
                </a:lnTo>
                <a:lnTo>
                  <a:pt x="44" y="167"/>
                </a:lnTo>
                <a:lnTo>
                  <a:pt x="42" y="165"/>
                </a:lnTo>
                <a:lnTo>
                  <a:pt x="38" y="163"/>
                </a:lnTo>
                <a:lnTo>
                  <a:pt x="34" y="161"/>
                </a:lnTo>
                <a:lnTo>
                  <a:pt x="32" y="159"/>
                </a:lnTo>
                <a:lnTo>
                  <a:pt x="28" y="157"/>
                </a:lnTo>
                <a:lnTo>
                  <a:pt x="26" y="154"/>
                </a:lnTo>
                <a:lnTo>
                  <a:pt x="25" y="152"/>
                </a:lnTo>
                <a:lnTo>
                  <a:pt x="21" y="150"/>
                </a:lnTo>
                <a:lnTo>
                  <a:pt x="19" y="148"/>
                </a:lnTo>
                <a:lnTo>
                  <a:pt x="17" y="144"/>
                </a:lnTo>
                <a:lnTo>
                  <a:pt x="15" y="142"/>
                </a:lnTo>
                <a:lnTo>
                  <a:pt x="13" y="140"/>
                </a:lnTo>
                <a:lnTo>
                  <a:pt x="11" y="138"/>
                </a:lnTo>
                <a:lnTo>
                  <a:pt x="9" y="135"/>
                </a:lnTo>
                <a:lnTo>
                  <a:pt x="7" y="133"/>
                </a:lnTo>
                <a:lnTo>
                  <a:pt x="6" y="131"/>
                </a:lnTo>
                <a:lnTo>
                  <a:pt x="6" y="127"/>
                </a:lnTo>
                <a:lnTo>
                  <a:pt x="4" y="125"/>
                </a:lnTo>
                <a:lnTo>
                  <a:pt x="4" y="121"/>
                </a:lnTo>
                <a:lnTo>
                  <a:pt x="2" y="119"/>
                </a:lnTo>
                <a:lnTo>
                  <a:pt x="2" y="116"/>
                </a:lnTo>
                <a:lnTo>
                  <a:pt x="0" y="114"/>
                </a:lnTo>
                <a:lnTo>
                  <a:pt x="0" y="110"/>
                </a:lnTo>
                <a:lnTo>
                  <a:pt x="0" y="108"/>
                </a:lnTo>
                <a:lnTo>
                  <a:pt x="0" y="104"/>
                </a:lnTo>
                <a:lnTo>
                  <a:pt x="0" y="102"/>
                </a:lnTo>
                <a:lnTo>
                  <a:pt x="0" y="98"/>
                </a:lnTo>
                <a:lnTo>
                  <a:pt x="0" y="95"/>
                </a:lnTo>
                <a:lnTo>
                  <a:pt x="0" y="93"/>
                </a:lnTo>
                <a:lnTo>
                  <a:pt x="0" y="89"/>
                </a:lnTo>
                <a:lnTo>
                  <a:pt x="2" y="85"/>
                </a:lnTo>
                <a:lnTo>
                  <a:pt x="2" y="81"/>
                </a:lnTo>
                <a:lnTo>
                  <a:pt x="4" y="78"/>
                </a:lnTo>
                <a:lnTo>
                  <a:pt x="6" y="74"/>
                </a:lnTo>
                <a:lnTo>
                  <a:pt x="6" y="70"/>
                </a:lnTo>
                <a:lnTo>
                  <a:pt x="7" y="68"/>
                </a:lnTo>
                <a:lnTo>
                  <a:pt x="9" y="64"/>
                </a:lnTo>
                <a:lnTo>
                  <a:pt x="11" y="60"/>
                </a:lnTo>
                <a:lnTo>
                  <a:pt x="15" y="59"/>
                </a:lnTo>
                <a:lnTo>
                  <a:pt x="17" y="55"/>
                </a:lnTo>
                <a:lnTo>
                  <a:pt x="19" y="53"/>
                </a:lnTo>
                <a:lnTo>
                  <a:pt x="21" y="49"/>
                </a:lnTo>
                <a:lnTo>
                  <a:pt x="25" y="47"/>
                </a:lnTo>
                <a:lnTo>
                  <a:pt x="26" y="43"/>
                </a:lnTo>
                <a:lnTo>
                  <a:pt x="30" y="41"/>
                </a:lnTo>
                <a:lnTo>
                  <a:pt x="32" y="40"/>
                </a:lnTo>
                <a:lnTo>
                  <a:pt x="36" y="38"/>
                </a:lnTo>
                <a:lnTo>
                  <a:pt x="40" y="34"/>
                </a:lnTo>
                <a:lnTo>
                  <a:pt x="42" y="32"/>
                </a:lnTo>
                <a:lnTo>
                  <a:pt x="46" y="30"/>
                </a:lnTo>
                <a:lnTo>
                  <a:pt x="49" y="28"/>
                </a:lnTo>
                <a:lnTo>
                  <a:pt x="53" y="26"/>
                </a:lnTo>
                <a:lnTo>
                  <a:pt x="57" y="24"/>
                </a:lnTo>
                <a:lnTo>
                  <a:pt x="61" y="22"/>
                </a:lnTo>
                <a:lnTo>
                  <a:pt x="65" y="22"/>
                </a:lnTo>
                <a:lnTo>
                  <a:pt x="66" y="21"/>
                </a:lnTo>
                <a:lnTo>
                  <a:pt x="70" y="19"/>
                </a:lnTo>
                <a:lnTo>
                  <a:pt x="74" y="17"/>
                </a:lnTo>
                <a:lnTo>
                  <a:pt x="78" y="17"/>
                </a:lnTo>
                <a:lnTo>
                  <a:pt x="82" y="15"/>
                </a:lnTo>
                <a:lnTo>
                  <a:pt x="85" y="13"/>
                </a:lnTo>
                <a:lnTo>
                  <a:pt x="89" y="13"/>
                </a:lnTo>
                <a:lnTo>
                  <a:pt x="93" y="11"/>
                </a:lnTo>
                <a:lnTo>
                  <a:pt x="97" y="11"/>
                </a:lnTo>
                <a:lnTo>
                  <a:pt x="101" y="9"/>
                </a:lnTo>
                <a:lnTo>
                  <a:pt x="105" y="9"/>
                </a:lnTo>
                <a:lnTo>
                  <a:pt x="108" y="7"/>
                </a:lnTo>
                <a:lnTo>
                  <a:pt x="112" y="7"/>
                </a:lnTo>
                <a:lnTo>
                  <a:pt x="116" y="5"/>
                </a:lnTo>
                <a:lnTo>
                  <a:pt x="118" y="5"/>
                </a:lnTo>
                <a:lnTo>
                  <a:pt x="122" y="5"/>
                </a:lnTo>
                <a:lnTo>
                  <a:pt x="125" y="3"/>
                </a:lnTo>
                <a:lnTo>
                  <a:pt x="129" y="3"/>
                </a:lnTo>
                <a:lnTo>
                  <a:pt x="131" y="3"/>
                </a:lnTo>
                <a:lnTo>
                  <a:pt x="135" y="3"/>
                </a:lnTo>
                <a:lnTo>
                  <a:pt x="139" y="2"/>
                </a:lnTo>
                <a:lnTo>
                  <a:pt x="141" y="2"/>
                </a:lnTo>
                <a:lnTo>
                  <a:pt x="144" y="2"/>
                </a:lnTo>
                <a:lnTo>
                  <a:pt x="146" y="2"/>
                </a:lnTo>
                <a:lnTo>
                  <a:pt x="150" y="2"/>
                </a:lnTo>
                <a:lnTo>
                  <a:pt x="152" y="2"/>
                </a:lnTo>
                <a:lnTo>
                  <a:pt x="154" y="0"/>
                </a:lnTo>
                <a:lnTo>
                  <a:pt x="156" y="0"/>
                </a:lnTo>
                <a:lnTo>
                  <a:pt x="160" y="0"/>
                </a:lnTo>
                <a:lnTo>
                  <a:pt x="162" y="0"/>
                </a:lnTo>
                <a:lnTo>
                  <a:pt x="164" y="0"/>
                </a:lnTo>
                <a:lnTo>
                  <a:pt x="165" y="0"/>
                </a:lnTo>
                <a:lnTo>
                  <a:pt x="167" y="0"/>
                </a:lnTo>
                <a:lnTo>
                  <a:pt x="169" y="0"/>
                </a:lnTo>
                <a:lnTo>
                  <a:pt x="171" y="0"/>
                </a:lnTo>
                <a:lnTo>
                  <a:pt x="173"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solidFill>
                <a:prstClr val="black"/>
              </a:solidFill>
            </a:endParaRPr>
          </a:p>
        </p:txBody>
      </p:sp>
      <p:sp>
        <p:nvSpPr>
          <p:cNvPr id="8202" name="Freeform 10"/>
          <p:cNvSpPr>
            <a:spLocks/>
          </p:cNvSpPr>
          <p:nvPr/>
        </p:nvSpPr>
        <p:spPr bwMode="auto">
          <a:xfrm rot="7410421">
            <a:off x="4591804" y="2574883"/>
            <a:ext cx="316111" cy="765275"/>
          </a:xfrm>
          <a:custGeom>
            <a:avLst/>
            <a:gdLst>
              <a:gd name="T0" fmla="*/ 2147483647 w 149"/>
              <a:gd name="T1" fmla="*/ 2147483647 h 424"/>
              <a:gd name="T2" fmla="*/ 2147483647 w 149"/>
              <a:gd name="T3" fmla="*/ 2147483647 h 424"/>
              <a:gd name="T4" fmla="*/ 2147483647 w 149"/>
              <a:gd name="T5" fmla="*/ 2147483647 h 424"/>
              <a:gd name="T6" fmla="*/ 2147483647 w 149"/>
              <a:gd name="T7" fmla="*/ 2147483647 h 424"/>
              <a:gd name="T8" fmla="*/ 2147483647 w 149"/>
              <a:gd name="T9" fmla="*/ 2147483647 h 424"/>
              <a:gd name="T10" fmla="*/ 2147483647 w 149"/>
              <a:gd name="T11" fmla="*/ 2147483647 h 424"/>
              <a:gd name="T12" fmla="*/ 2147483647 w 149"/>
              <a:gd name="T13" fmla="*/ 2147483647 h 424"/>
              <a:gd name="T14" fmla="*/ 2147483647 w 149"/>
              <a:gd name="T15" fmla="*/ 2147483647 h 424"/>
              <a:gd name="T16" fmla="*/ 2147483647 w 149"/>
              <a:gd name="T17" fmla="*/ 2147483647 h 424"/>
              <a:gd name="T18" fmla="*/ 2147483647 w 149"/>
              <a:gd name="T19" fmla="*/ 2147483647 h 424"/>
              <a:gd name="T20" fmla="*/ 2147483647 w 149"/>
              <a:gd name="T21" fmla="*/ 2147483647 h 424"/>
              <a:gd name="T22" fmla="*/ 2147483647 w 149"/>
              <a:gd name="T23" fmla="*/ 2147483647 h 424"/>
              <a:gd name="T24" fmla="*/ 2147483647 w 149"/>
              <a:gd name="T25" fmla="*/ 2147483647 h 424"/>
              <a:gd name="T26" fmla="*/ 2147483647 w 149"/>
              <a:gd name="T27" fmla="*/ 2147483647 h 424"/>
              <a:gd name="T28" fmla="*/ 2147483647 w 149"/>
              <a:gd name="T29" fmla="*/ 2147483647 h 424"/>
              <a:gd name="T30" fmla="*/ 2147483647 w 149"/>
              <a:gd name="T31" fmla="*/ 2147483647 h 424"/>
              <a:gd name="T32" fmla="*/ 2147483647 w 149"/>
              <a:gd name="T33" fmla="*/ 2147483647 h 424"/>
              <a:gd name="T34" fmla="*/ 2147483647 w 149"/>
              <a:gd name="T35" fmla="*/ 2147483647 h 424"/>
              <a:gd name="T36" fmla="*/ 2147483647 w 149"/>
              <a:gd name="T37" fmla="*/ 2147483647 h 424"/>
              <a:gd name="T38" fmla="*/ 2147483647 w 149"/>
              <a:gd name="T39" fmla="*/ 2147483647 h 424"/>
              <a:gd name="T40" fmla="*/ 2147483647 w 149"/>
              <a:gd name="T41" fmla="*/ 2147483647 h 424"/>
              <a:gd name="T42" fmla="*/ 2147483647 w 149"/>
              <a:gd name="T43" fmla="*/ 2147483647 h 424"/>
              <a:gd name="T44" fmla="*/ 2147483647 w 149"/>
              <a:gd name="T45" fmla="*/ 2147483647 h 424"/>
              <a:gd name="T46" fmla="*/ 2147483647 w 149"/>
              <a:gd name="T47" fmla="*/ 2147483647 h 424"/>
              <a:gd name="T48" fmla="*/ 2147483647 w 149"/>
              <a:gd name="T49" fmla="*/ 2147483647 h 424"/>
              <a:gd name="T50" fmla="*/ 2147483647 w 149"/>
              <a:gd name="T51" fmla="*/ 2147483647 h 424"/>
              <a:gd name="T52" fmla="*/ 2147483647 w 149"/>
              <a:gd name="T53" fmla="*/ 2147483647 h 424"/>
              <a:gd name="T54" fmla="*/ 2147483647 w 149"/>
              <a:gd name="T55" fmla="*/ 2147483647 h 424"/>
              <a:gd name="T56" fmla="*/ 2147483647 w 149"/>
              <a:gd name="T57" fmla="*/ 2147483647 h 424"/>
              <a:gd name="T58" fmla="*/ 2147483647 w 149"/>
              <a:gd name="T59" fmla="*/ 2147483647 h 424"/>
              <a:gd name="T60" fmla="*/ 2147483647 w 149"/>
              <a:gd name="T61" fmla="*/ 2147483647 h 424"/>
              <a:gd name="T62" fmla="*/ 2147483647 w 149"/>
              <a:gd name="T63" fmla="*/ 2147483647 h 424"/>
              <a:gd name="T64" fmla="*/ 2147483647 w 149"/>
              <a:gd name="T65" fmla="*/ 2147483647 h 424"/>
              <a:gd name="T66" fmla="*/ 2147483647 w 149"/>
              <a:gd name="T67" fmla="*/ 2147483647 h 424"/>
              <a:gd name="T68" fmla="*/ 2147483647 w 149"/>
              <a:gd name="T69" fmla="*/ 2147483647 h 424"/>
              <a:gd name="T70" fmla="*/ 2147483647 w 149"/>
              <a:gd name="T71" fmla="*/ 2147483647 h 424"/>
              <a:gd name="T72" fmla="*/ 2147483647 w 149"/>
              <a:gd name="T73" fmla="*/ 2147483647 h 424"/>
              <a:gd name="T74" fmla="*/ 2147483647 w 149"/>
              <a:gd name="T75" fmla="*/ 2147483647 h 424"/>
              <a:gd name="T76" fmla="*/ 2147483647 w 149"/>
              <a:gd name="T77" fmla="*/ 2147483647 h 424"/>
              <a:gd name="T78" fmla="*/ 2147483647 w 149"/>
              <a:gd name="T79" fmla="*/ 2147483647 h 424"/>
              <a:gd name="T80" fmla="*/ 2147483647 w 149"/>
              <a:gd name="T81" fmla="*/ 2147483647 h 424"/>
              <a:gd name="T82" fmla="*/ 2147483647 w 149"/>
              <a:gd name="T83" fmla="*/ 2147483647 h 424"/>
              <a:gd name="T84" fmla="*/ 2147483647 w 149"/>
              <a:gd name="T85" fmla="*/ 2147483647 h 424"/>
              <a:gd name="T86" fmla="*/ 2147483647 w 149"/>
              <a:gd name="T87" fmla="*/ 2147483647 h 424"/>
              <a:gd name="T88" fmla="*/ 0 w 149"/>
              <a:gd name="T89" fmla="*/ 2147483647 h 4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9"/>
              <a:gd name="T136" fmla="*/ 0 h 424"/>
              <a:gd name="T137" fmla="*/ 149 w 149"/>
              <a:gd name="T138" fmla="*/ 424 h 4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9" h="424">
                <a:moveTo>
                  <a:pt x="0" y="4"/>
                </a:moveTo>
                <a:lnTo>
                  <a:pt x="8" y="405"/>
                </a:lnTo>
                <a:lnTo>
                  <a:pt x="8" y="407"/>
                </a:lnTo>
                <a:lnTo>
                  <a:pt x="10" y="407"/>
                </a:lnTo>
                <a:lnTo>
                  <a:pt x="12" y="408"/>
                </a:lnTo>
                <a:lnTo>
                  <a:pt x="14" y="408"/>
                </a:lnTo>
                <a:lnTo>
                  <a:pt x="15" y="408"/>
                </a:lnTo>
                <a:lnTo>
                  <a:pt x="17" y="410"/>
                </a:lnTo>
                <a:lnTo>
                  <a:pt x="19" y="410"/>
                </a:lnTo>
                <a:lnTo>
                  <a:pt x="19" y="412"/>
                </a:lnTo>
                <a:lnTo>
                  <a:pt x="21" y="412"/>
                </a:lnTo>
                <a:lnTo>
                  <a:pt x="23" y="412"/>
                </a:lnTo>
                <a:lnTo>
                  <a:pt x="25" y="412"/>
                </a:lnTo>
                <a:lnTo>
                  <a:pt x="27" y="414"/>
                </a:lnTo>
                <a:lnTo>
                  <a:pt x="29" y="414"/>
                </a:lnTo>
                <a:lnTo>
                  <a:pt x="31" y="416"/>
                </a:lnTo>
                <a:lnTo>
                  <a:pt x="33" y="416"/>
                </a:lnTo>
                <a:lnTo>
                  <a:pt x="35" y="416"/>
                </a:lnTo>
                <a:lnTo>
                  <a:pt x="36" y="416"/>
                </a:lnTo>
                <a:lnTo>
                  <a:pt x="38" y="418"/>
                </a:lnTo>
                <a:lnTo>
                  <a:pt x="40" y="418"/>
                </a:lnTo>
                <a:lnTo>
                  <a:pt x="42" y="418"/>
                </a:lnTo>
                <a:lnTo>
                  <a:pt x="46" y="420"/>
                </a:lnTo>
                <a:lnTo>
                  <a:pt x="48" y="420"/>
                </a:lnTo>
                <a:lnTo>
                  <a:pt x="50" y="420"/>
                </a:lnTo>
                <a:lnTo>
                  <a:pt x="52" y="422"/>
                </a:lnTo>
                <a:lnTo>
                  <a:pt x="55" y="422"/>
                </a:lnTo>
                <a:lnTo>
                  <a:pt x="57" y="422"/>
                </a:lnTo>
                <a:lnTo>
                  <a:pt x="61" y="422"/>
                </a:lnTo>
                <a:lnTo>
                  <a:pt x="63" y="422"/>
                </a:lnTo>
                <a:lnTo>
                  <a:pt x="65" y="422"/>
                </a:lnTo>
                <a:lnTo>
                  <a:pt x="69" y="422"/>
                </a:lnTo>
                <a:lnTo>
                  <a:pt x="71" y="424"/>
                </a:lnTo>
                <a:lnTo>
                  <a:pt x="74" y="424"/>
                </a:lnTo>
                <a:lnTo>
                  <a:pt x="76" y="424"/>
                </a:lnTo>
                <a:lnTo>
                  <a:pt x="80" y="424"/>
                </a:lnTo>
                <a:lnTo>
                  <a:pt x="82" y="424"/>
                </a:lnTo>
                <a:lnTo>
                  <a:pt x="86" y="424"/>
                </a:lnTo>
                <a:lnTo>
                  <a:pt x="90" y="424"/>
                </a:lnTo>
                <a:lnTo>
                  <a:pt x="92" y="424"/>
                </a:lnTo>
                <a:lnTo>
                  <a:pt x="95" y="424"/>
                </a:lnTo>
                <a:lnTo>
                  <a:pt x="99" y="422"/>
                </a:lnTo>
                <a:lnTo>
                  <a:pt x="101" y="422"/>
                </a:lnTo>
                <a:lnTo>
                  <a:pt x="105" y="422"/>
                </a:lnTo>
                <a:lnTo>
                  <a:pt x="109" y="422"/>
                </a:lnTo>
                <a:lnTo>
                  <a:pt x="111" y="420"/>
                </a:lnTo>
                <a:lnTo>
                  <a:pt x="114" y="420"/>
                </a:lnTo>
                <a:lnTo>
                  <a:pt x="118" y="418"/>
                </a:lnTo>
                <a:lnTo>
                  <a:pt x="120" y="418"/>
                </a:lnTo>
                <a:lnTo>
                  <a:pt x="124" y="416"/>
                </a:lnTo>
                <a:lnTo>
                  <a:pt x="128" y="416"/>
                </a:lnTo>
                <a:lnTo>
                  <a:pt x="132" y="414"/>
                </a:lnTo>
                <a:lnTo>
                  <a:pt x="135" y="412"/>
                </a:lnTo>
                <a:lnTo>
                  <a:pt x="137" y="412"/>
                </a:lnTo>
                <a:lnTo>
                  <a:pt x="141" y="410"/>
                </a:lnTo>
                <a:lnTo>
                  <a:pt x="145" y="408"/>
                </a:lnTo>
                <a:lnTo>
                  <a:pt x="149" y="407"/>
                </a:lnTo>
                <a:lnTo>
                  <a:pt x="149" y="2"/>
                </a:lnTo>
                <a:lnTo>
                  <a:pt x="94" y="0"/>
                </a:lnTo>
                <a:lnTo>
                  <a:pt x="95" y="365"/>
                </a:lnTo>
                <a:lnTo>
                  <a:pt x="94" y="365"/>
                </a:lnTo>
                <a:lnTo>
                  <a:pt x="92" y="365"/>
                </a:lnTo>
                <a:lnTo>
                  <a:pt x="90" y="367"/>
                </a:lnTo>
                <a:lnTo>
                  <a:pt x="88" y="367"/>
                </a:lnTo>
                <a:lnTo>
                  <a:pt x="86" y="367"/>
                </a:lnTo>
                <a:lnTo>
                  <a:pt x="84" y="367"/>
                </a:lnTo>
                <a:lnTo>
                  <a:pt x="82" y="367"/>
                </a:lnTo>
                <a:lnTo>
                  <a:pt x="80" y="367"/>
                </a:lnTo>
                <a:lnTo>
                  <a:pt x="78" y="367"/>
                </a:lnTo>
                <a:lnTo>
                  <a:pt x="76" y="367"/>
                </a:lnTo>
                <a:lnTo>
                  <a:pt x="74" y="367"/>
                </a:lnTo>
                <a:lnTo>
                  <a:pt x="74" y="365"/>
                </a:lnTo>
                <a:lnTo>
                  <a:pt x="73" y="365"/>
                </a:lnTo>
                <a:lnTo>
                  <a:pt x="71" y="365"/>
                </a:lnTo>
                <a:lnTo>
                  <a:pt x="69" y="365"/>
                </a:lnTo>
                <a:lnTo>
                  <a:pt x="67" y="365"/>
                </a:lnTo>
                <a:lnTo>
                  <a:pt x="65" y="363"/>
                </a:lnTo>
                <a:lnTo>
                  <a:pt x="63" y="363"/>
                </a:lnTo>
                <a:lnTo>
                  <a:pt x="61" y="361"/>
                </a:lnTo>
                <a:lnTo>
                  <a:pt x="59" y="361"/>
                </a:lnTo>
                <a:lnTo>
                  <a:pt x="57" y="359"/>
                </a:lnTo>
                <a:lnTo>
                  <a:pt x="57" y="13"/>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solidFill>
                <a:prstClr val="black"/>
              </a:solidFill>
            </a:endParaRPr>
          </a:p>
        </p:txBody>
      </p:sp>
      <p:sp>
        <p:nvSpPr>
          <p:cNvPr id="8203" name="Freeform 7"/>
          <p:cNvSpPr>
            <a:spLocks/>
          </p:cNvSpPr>
          <p:nvPr/>
        </p:nvSpPr>
        <p:spPr bwMode="auto">
          <a:xfrm rot="7410421">
            <a:off x="5841511" y="2651235"/>
            <a:ext cx="648296" cy="2384227"/>
          </a:xfrm>
          <a:custGeom>
            <a:avLst/>
            <a:gdLst>
              <a:gd name="T0" fmla="*/ 0 w 309"/>
              <a:gd name="T1" fmla="*/ 2147483647 h 1245"/>
              <a:gd name="T2" fmla="*/ 2147483647 w 309"/>
              <a:gd name="T3" fmla="*/ 2147483647 h 1245"/>
              <a:gd name="T4" fmla="*/ 2147483647 w 309"/>
              <a:gd name="T5" fmla="*/ 2147483647 h 1245"/>
              <a:gd name="T6" fmla="*/ 2147483647 w 309"/>
              <a:gd name="T7" fmla="*/ 2147483647 h 1245"/>
              <a:gd name="T8" fmla="*/ 2147483647 w 309"/>
              <a:gd name="T9" fmla="*/ 2147483647 h 1245"/>
              <a:gd name="T10" fmla="*/ 2147483647 w 309"/>
              <a:gd name="T11" fmla="*/ 2147483647 h 1245"/>
              <a:gd name="T12" fmla="*/ 2147483647 w 309"/>
              <a:gd name="T13" fmla="*/ 2147483647 h 1245"/>
              <a:gd name="T14" fmla="*/ 2147483647 w 309"/>
              <a:gd name="T15" fmla="*/ 2147483647 h 1245"/>
              <a:gd name="T16" fmla="*/ 2147483647 w 309"/>
              <a:gd name="T17" fmla="*/ 2147483647 h 1245"/>
              <a:gd name="T18" fmla="*/ 2147483647 w 309"/>
              <a:gd name="T19" fmla="*/ 2147483647 h 1245"/>
              <a:gd name="T20" fmla="*/ 2147483647 w 309"/>
              <a:gd name="T21" fmla="*/ 2147483647 h 1245"/>
              <a:gd name="T22" fmla="*/ 2147483647 w 309"/>
              <a:gd name="T23" fmla="*/ 2147483647 h 1245"/>
              <a:gd name="T24" fmla="*/ 2147483647 w 309"/>
              <a:gd name="T25" fmla="*/ 0 h 1245"/>
              <a:gd name="T26" fmla="*/ 2147483647 w 309"/>
              <a:gd name="T27" fmla="*/ 0 h 1245"/>
              <a:gd name="T28" fmla="*/ 2147483647 w 309"/>
              <a:gd name="T29" fmla="*/ 0 h 1245"/>
              <a:gd name="T30" fmla="*/ 2147483647 w 309"/>
              <a:gd name="T31" fmla="*/ 2147483647 h 1245"/>
              <a:gd name="T32" fmla="*/ 2147483647 w 309"/>
              <a:gd name="T33" fmla="*/ 2147483647 h 1245"/>
              <a:gd name="T34" fmla="*/ 2147483647 w 309"/>
              <a:gd name="T35" fmla="*/ 2147483647 h 1245"/>
              <a:gd name="T36" fmla="*/ 2147483647 w 309"/>
              <a:gd name="T37" fmla="*/ 2147483647 h 1245"/>
              <a:gd name="T38" fmla="*/ 2147483647 w 309"/>
              <a:gd name="T39" fmla="*/ 2147483647 h 1245"/>
              <a:gd name="T40" fmla="*/ 2147483647 w 309"/>
              <a:gd name="T41" fmla="*/ 2147483647 h 1245"/>
              <a:gd name="T42" fmla="*/ 2147483647 w 309"/>
              <a:gd name="T43" fmla="*/ 2147483647 h 1245"/>
              <a:gd name="T44" fmla="*/ 2147483647 w 309"/>
              <a:gd name="T45" fmla="*/ 2147483647 h 1245"/>
              <a:gd name="T46" fmla="*/ 2147483647 w 309"/>
              <a:gd name="T47" fmla="*/ 2147483647 h 1245"/>
              <a:gd name="T48" fmla="*/ 2147483647 w 309"/>
              <a:gd name="T49" fmla="*/ 2147483647 h 1245"/>
              <a:gd name="T50" fmla="*/ 2147483647 w 309"/>
              <a:gd name="T51" fmla="*/ 2147483647 h 1245"/>
              <a:gd name="T52" fmla="*/ 2147483647 w 309"/>
              <a:gd name="T53" fmla="*/ 2147483647 h 1245"/>
              <a:gd name="T54" fmla="*/ 2147483647 w 309"/>
              <a:gd name="T55" fmla="*/ 2147483647 h 1245"/>
              <a:gd name="T56" fmla="*/ 2147483647 w 309"/>
              <a:gd name="T57" fmla="*/ 2147483647 h 1245"/>
              <a:gd name="T58" fmla="*/ 2147483647 w 309"/>
              <a:gd name="T59" fmla="*/ 2147483647 h 1245"/>
              <a:gd name="T60" fmla="*/ 2147483647 w 309"/>
              <a:gd name="T61" fmla="*/ 2147483647 h 1245"/>
              <a:gd name="T62" fmla="*/ 2147483647 w 309"/>
              <a:gd name="T63" fmla="*/ 2147483647 h 1245"/>
              <a:gd name="T64" fmla="*/ 2147483647 w 309"/>
              <a:gd name="T65" fmla="*/ 2147483647 h 1245"/>
              <a:gd name="T66" fmla="*/ 2147483647 w 309"/>
              <a:gd name="T67" fmla="*/ 2147483647 h 1245"/>
              <a:gd name="T68" fmla="*/ 2147483647 w 309"/>
              <a:gd name="T69" fmla="*/ 2147483647 h 1245"/>
              <a:gd name="T70" fmla="*/ 2147483647 w 309"/>
              <a:gd name="T71" fmla="*/ 2147483647 h 1245"/>
              <a:gd name="T72" fmla="*/ 2147483647 w 309"/>
              <a:gd name="T73" fmla="*/ 2147483647 h 1245"/>
              <a:gd name="T74" fmla="*/ 2147483647 w 309"/>
              <a:gd name="T75" fmla="*/ 2147483647 h 1245"/>
              <a:gd name="T76" fmla="*/ 2147483647 w 309"/>
              <a:gd name="T77" fmla="*/ 2147483647 h 1245"/>
              <a:gd name="T78" fmla="*/ 2147483647 w 309"/>
              <a:gd name="T79" fmla="*/ 2147483647 h 1245"/>
              <a:gd name="T80" fmla="*/ 2147483647 w 309"/>
              <a:gd name="T81" fmla="*/ 2147483647 h 1245"/>
              <a:gd name="T82" fmla="*/ 2147483647 w 309"/>
              <a:gd name="T83" fmla="*/ 2147483647 h 1245"/>
              <a:gd name="T84" fmla="*/ 0 w 309"/>
              <a:gd name="T85" fmla="*/ 2147483647 h 124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09"/>
              <a:gd name="T130" fmla="*/ 0 h 1245"/>
              <a:gd name="T131" fmla="*/ 309 w 309"/>
              <a:gd name="T132" fmla="*/ 1245 h 124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09" h="1245">
                <a:moveTo>
                  <a:pt x="0" y="1235"/>
                </a:moveTo>
                <a:lnTo>
                  <a:pt x="0" y="38"/>
                </a:lnTo>
                <a:lnTo>
                  <a:pt x="2" y="38"/>
                </a:lnTo>
                <a:lnTo>
                  <a:pt x="2" y="36"/>
                </a:lnTo>
                <a:lnTo>
                  <a:pt x="4" y="36"/>
                </a:lnTo>
                <a:lnTo>
                  <a:pt x="6" y="36"/>
                </a:lnTo>
                <a:lnTo>
                  <a:pt x="8" y="34"/>
                </a:lnTo>
                <a:lnTo>
                  <a:pt x="10" y="34"/>
                </a:lnTo>
                <a:lnTo>
                  <a:pt x="12" y="32"/>
                </a:lnTo>
                <a:lnTo>
                  <a:pt x="14" y="30"/>
                </a:lnTo>
                <a:lnTo>
                  <a:pt x="16" y="30"/>
                </a:lnTo>
                <a:lnTo>
                  <a:pt x="19" y="29"/>
                </a:lnTo>
                <a:lnTo>
                  <a:pt x="21" y="29"/>
                </a:lnTo>
                <a:lnTo>
                  <a:pt x="25" y="27"/>
                </a:lnTo>
                <a:lnTo>
                  <a:pt x="29" y="25"/>
                </a:lnTo>
                <a:lnTo>
                  <a:pt x="31" y="23"/>
                </a:lnTo>
                <a:lnTo>
                  <a:pt x="35" y="23"/>
                </a:lnTo>
                <a:lnTo>
                  <a:pt x="38" y="21"/>
                </a:lnTo>
                <a:lnTo>
                  <a:pt x="42" y="19"/>
                </a:lnTo>
                <a:lnTo>
                  <a:pt x="46" y="19"/>
                </a:lnTo>
                <a:lnTo>
                  <a:pt x="52" y="17"/>
                </a:lnTo>
                <a:lnTo>
                  <a:pt x="56" y="15"/>
                </a:lnTo>
                <a:lnTo>
                  <a:pt x="59" y="13"/>
                </a:lnTo>
                <a:lnTo>
                  <a:pt x="65" y="13"/>
                </a:lnTo>
                <a:lnTo>
                  <a:pt x="69" y="11"/>
                </a:lnTo>
                <a:lnTo>
                  <a:pt x="75" y="10"/>
                </a:lnTo>
                <a:lnTo>
                  <a:pt x="80" y="10"/>
                </a:lnTo>
                <a:lnTo>
                  <a:pt x="84" y="8"/>
                </a:lnTo>
                <a:lnTo>
                  <a:pt x="90" y="6"/>
                </a:lnTo>
                <a:lnTo>
                  <a:pt x="96" y="6"/>
                </a:lnTo>
                <a:lnTo>
                  <a:pt x="101" y="4"/>
                </a:lnTo>
                <a:lnTo>
                  <a:pt x="107" y="4"/>
                </a:lnTo>
                <a:lnTo>
                  <a:pt x="113" y="2"/>
                </a:lnTo>
                <a:lnTo>
                  <a:pt x="118" y="2"/>
                </a:lnTo>
                <a:lnTo>
                  <a:pt x="124" y="2"/>
                </a:lnTo>
                <a:lnTo>
                  <a:pt x="130" y="0"/>
                </a:lnTo>
                <a:lnTo>
                  <a:pt x="136" y="0"/>
                </a:lnTo>
                <a:lnTo>
                  <a:pt x="143" y="0"/>
                </a:lnTo>
                <a:lnTo>
                  <a:pt x="149" y="0"/>
                </a:lnTo>
                <a:lnTo>
                  <a:pt x="155" y="0"/>
                </a:lnTo>
                <a:lnTo>
                  <a:pt x="160" y="0"/>
                </a:lnTo>
                <a:lnTo>
                  <a:pt x="168" y="0"/>
                </a:lnTo>
                <a:lnTo>
                  <a:pt x="174" y="0"/>
                </a:lnTo>
                <a:lnTo>
                  <a:pt x="181" y="0"/>
                </a:lnTo>
                <a:lnTo>
                  <a:pt x="187" y="2"/>
                </a:lnTo>
                <a:lnTo>
                  <a:pt x="195" y="2"/>
                </a:lnTo>
                <a:lnTo>
                  <a:pt x="200" y="4"/>
                </a:lnTo>
                <a:lnTo>
                  <a:pt x="208" y="4"/>
                </a:lnTo>
                <a:lnTo>
                  <a:pt x="214" y="6"/>
                </a:lnTo>
                <a:lnTo>
                  <a:pt x="221" y="8"/>
                </a:lnTo>
                <a:lnTo>
                  <a:pt x="227" y="10"/>
                </a:lnTo>
                <a:lnTo>
                  <a:pt x="235" y="11"/>
                </a:lnTo>
                <a:lnTo>
                  <a:pt x="242" y="13"/>
                </a:lnTo>
                <a:lnTo>
                  <a:pt x="248" y="17"/>
                </a:lnTo>
                <a:lnTo>
                  <a:pt x="255" y="19"/>
                </a:lnTo>
                <a:lnTo>
                  <a:pt x="261" y="23"/>
                </a:lnTo>
                <a:lnTo>
                  <a:pt x="269" y="25"/>
                </a:lnTo>
                <a:lnTo>
                  <a:pt x="276" y="29"/>
                </a:lnTo>
                <a:lnTo>
                  <a:pt x="282" y="32"/>
                </a:lnTo>
                <a:lnTo>
                  <a:pt x="290" y="36"/>
                </a:lnTo>
                <a:lnTo>
                  <a:pt x="295" y="42"/>
                </a:lnTo>
                <a:lnTo>
                  <a:pt x="303" y="46"/>
                </a:lnTo>
                <a:lnTo>
                  <a:pt x="309" y="51"/>
                </a:lnTo>
                <a:lnTo>
                  <a:pt x="307" y="1218"/>
                </a:lnTo>
                <a:lnTo>
                  <a:pt x="250" y="1235"/>
                </a:lnTo>
                <a:lnTo>
                  <a:pt x="252" y="84"/>
                </a:lnTo>
                <a:lnTo>
                  <a:pt x="250" y="84"/>
                </a:lnTo>
                <a:lnTo>
                  <a:pt x="248" y="82"/>
                </a:lnTo>
                <a:lnTo>
                  <a:pt x="246" y="82"/>
                </a:lnTo>
                <a:lnTo>
                  <a:pt x="244" y="80"/>
                </a:lnTo>
                <a:lnTo>
                  <a:pt x="242" y="80"/>
                </a:lnTo>
                <a:lnTo>
                  <a:pt x="240" y="78"/>
                </a:lnTo>
                <a:lnTo>
                  <a:pt x="238" y="78"/>
                </a:lnTo>
                <a:lnTo>
                  <a:pt x="236" y="78"/>
                </a:lnTo>
                <a:lnTo>
                  <a:pt x="235" y="76"/>
                </a:lnTo>
                <a:lnTo>
                  <a:pt x="233" y="76"/>
                </a:lnTo>
                <a:lnTo>
                  <a:pt x="229" y="76"/>
                </a:lnTo>
                <a:lnTo>
                  <a:pt x="227" y="74"/>
                </a:lnTo>
                <a:lnTo>
                  <a:pt x="225" y="74"/>
                </a:lnTo>
                <a:lnTo>
                  <a:pt x="223" y="72"/>
                </a:lnTo>
                <a:lnTo>
                  <a:pt x="221" y="72"/>
                </a:lnTo>
                <a:lnTo>
                  <a:pt x="217" y="72"/>
                </a:lnTo>
                <a:lnTo>
                  <a:pt x="215" y="70"/>
                </a:lnTo>
                <a:lnTo>
                  <a:pt x="212" y="70"/>
                </a:lnTo>
                <a:lnTo>
                  <a:pt x="210" y="68"/>
                </a:lnTo>
                <a:lnTo>
                  <a:pt x="208" y="68"/>
                </a:lnTo>
                <a:lnTo>
                  <a:pt x="204" y="68"/>
                </a:lnTo>
                <a:lnTo>
                  <a:pt x="200" y="67"/>
                </a:lnTo>
                <a:lnTo>
                  <a:pt x="198" y="67"/>
                </a:lnTo>
                <a:lnTo>
                  <a:pt x="195" y="67"/>
                </a:lnTo>
                <a:lnTo>
                  <a:pt x="191" y="67"/>
                </a:lnTo>
                <a:lnTo>
                  <a:pt x="187" y="65"/>
                </a:lnTo>
                <a:lnTo>
                  <a:pt x="185" y="65"/>
                </a:lnTo>
                <a:lnTo>
                  <a:pt x="181" y="65"/>
                </a:lnTo>
                <a:lnTo>
                  <a:pt x="177" y="63"/>
                </a:lnTo>
                <a:lnTo>
                  <a:pt x="174" y="63"/>
                </a:lnTo>
                <a:lnTo>
                  <a:pt x="170" y="63"/>
                </a:lnTo>
                <a:lnTo>
                  <a:pt x="166" y="63"/>
                </a:lnTo>
                <a:lnTo>
                  <a:pt x="162" y="63"/>
                </a:lnTo>
                <a:lnTo>
                  <a:pt x="158" y="63"/>
                </a:lnTo>
                <a:lnTo>
                  <a:pt x="155" y="63"/>
                </a:lnTo>
                <a:lnTo>
                  <a:pt x="151" y="63"/>
                </a:lnTo>
                <a:lnTo>
                  <a:pt x="145" y="63"/>
                </a:lnTo>
                <a:lnTo>
                  <a:pt x="141" y="63"/>
                </a:lnTo>
                <a:lnTo>
                  <a:pt x="137" y="63"/>
                </a:lnTo>
                <a:lnTo>
                  <a:pt x="134" y="63"/>
                </a:lnTo>
                <a:lnTo>
                  <a:pt x="130" y="65"/>
                </a:lnTo>
                <a:lnTo>
                  <a:pt x="124" y="65"/>
                </a:lnTo>
                <a:lnTo>
                  <a:pt x="120" y="65"/>
                </a:lnTo>
                <a:lnTo>
                  <a:pt x="117" y="67"/>
                </a:lnTo>
                <a:lnTo>
                  <a:pt x="111" y="67"/>
                </a:lnTo>
                <a:lnTo>
                  <a:pt x="107" y="67"/>
                </a:lnTo>
                <a:lnTo>
                  <a:pt x="101" y="68"/>
                </a:lnTo>
                <a:lnTo>
                  <a:pt x="97" y="70"/>
                </a:lnTo>
                <a:lnTo>
                  <a:pt x="94" y="70"/>
                </a:lnTo>
                <a:lnTo>
                  <a:pt x="88" y="72"/>
                </a:lnTo>
                <a:lnTo>
                  <a:pt x="84" y="74"/>
                </a:lnTo>
                <a:lnTo>
                  <a:pt x="78" y="76"/>
                </a:lnTo>
                <a:lnTo>
                  <a:pt x="75" y="76"/>
                </a:lnTo>
                <a:lnTo>
                  <a:pt x="69" y="78"/>
                </a:lnTo>
                <a:lnTo>
                  <a:pt x="65" y="80"/>
                </a:lnTo>
                <a:lnTo>
                  <a:pt x="59" y="84"/>
                </a:lnTo>
                <a:lnTo>
                  <a:pt x="56" y="1245"/>
                </a:lnTo>
                <a:lnTo>
                  <a:pt x="0" y="12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solidFill>
                <a:prstClr val="black"/>
              </a:solidFill>
            </a:endParaRPr>
          </a:p>
        </p:txBody>
      </p:sp>
      <p:sp>
        <p:nvSpPr>
          <p:cNvPr id="8204" name="Freeform 9"/>
          <p:cNvSpPr>
            <a:spLocks/>
          </p:cNvSpPr>
          <p:nvPr/>
        </p:nvSpPr>
        <p:spPr bwMode="auto">
          <a:xfrm rot="7410421">
            <a:off x="4511882" y="3005742"/>
            <a:ext cx="1305521" cy="341114"/>
          </a:xfrm>
          <a:custGeom>
            <a:avLst/>
            <a:gdLst>
              <a:gd name="T0" fmla="*/ 2147483647 w 666"/>
              <a:gd name="T1" fmla="*/ 2147483647 h 213"/>
              <a:gd name="T2" fmla="*/ 2147483647 w 666"/>
              <a:gd name="T3" fmla="*/ 2147483647 h 213"/>
              <a:gd name="T4" fmla="*/ 2147483647 w 666"/>
              <a:gd name="T5" fmla="*/ 2147483647 h 213"/>
              <a:gd name="T6" fmla="*/ 2147483647 w 666"/>
              <a:gd name="T7" fmla="*/ 2147483647 h 213"/>
              <a:gd name="T8" fmla="*/ 2147483647 w 666"/>
              <a:gd name="T9" fmla="*/ 2147483647 h 213"/>
              <a:gd name="T10" fmla="*/ 2147483647 w 666"/>
              <a:gd name="T11" fmla="*/ 2147483647 h 213"/>
              <a:gd name="T12" fmla="*/ 2147483647 w 666"/>
              <a:gd name="T13" fmla="*/ 2147483647 h 213"/>
              <a:gd name="T14" fmla="*/ 2147483647 w 666"/>
              <a:gd name="T15" fmla="*/ 2147483647 h 213"/>
              <a:gd name="T16" fmla="*/ 2147483647 w 666"/>
              <a:gd name="T17" fmla="*/ 2147483647 h 213"/>
              <a:gd name="T18" fmla="*/ 2147483647 w 666"/>
              <a:gd name="T19" fmla="*/ 2147483647 h 213"/>
              <a:gd name="T20" fmla="*/ 2147483647 w 666"/>
              <a:gd name="T21" fmla="*/ 2147483647 h 213"/>
              <a:gd name="T22" fmla="*/ 2147483647 w 666"/>
              <a:gd name="T23" fmla="*/ 2147483647 h 213"/>
              <a:gd name="T24" fmla="*/ 2147483647 w 666"/>
              <a:gd name="T25" fmla="*/ 2147483647 h 213"/>
              <a:gd name="T26" fmla="*/ 2147483647 w 666"/>
              <a:gd name="T27" fmla="*/ 2147483647 h 213"/>
              <a:gd name="T28" fmla="*/ 2147483647 w 666"/>
              <a:gd name="T29" fmla="*/ 2147483647 h 213"/>
              <a:gd name="T30" fmla="*/ 2147483647 w 666"/>
              <a:gd name="T31" fmla="*/ 2147483647 h 213"/>
              <a:gd name="T32" fmla="*/ 2147483647 w 666"/>
              <a:gd name="T33" fmla="*/ 2147483647 h 213"/>
              <a:gd name="T34" fmla="*/ 2147483647 w 666"/>
              <a:gd name="T35" fmla="*/ 2147483647 h 213"/>
              <a:gd name="T36" fmla="*/ 2147483647 w 666"/>
              <a:gd name="T37" fmla="*/ 2147483647 h 213"/>
              <a:gd name="T38" fmla="*/ 2147483647 w 666"/>
              <a:gd name="T39" fmla="*/ 2147483647 h 213"/>
              <a:gd name="T40" fmla="*/ 2147483647 w 666"/>
              <a:gd name="T41" fmla="*/ 2147483647 h 213"/>
              <a:gd name="T42" fmla="*/ 2147483647 w 666"/>
              <a:gd name="T43" fmla="*/ 2147483647 h 213"/>
              <a:gd name="T44" fmla="*/ 2147483647 w 666"/>
              <a:gd name="T45" fmla="*/ 2147483647 h 213"/>
              <a:gd name="T46" fmla="*/ 2147483647 w 666"/>
              <a:gd name="T47" fmla="*/ 2147483647 h 213"/>
              <a:gd name="T48" fmla="*/ 2147483647 w 666"/>
              <a:gd name="T49" fmla="*/ 2147483647 h 213"/>
              <a:gd name="T50" fmla="*/ 2147483647 w 666"/>
              <a:gd name="T51" fmla="*/ 2147483647 h 213"/>
              <a:gd name="T52" fmla="*/ 2147483647 w 666"/>
              <a:gd name="T53" fmla="*/ 2147483647 h 213"/>
              <a:gd name="T54" fmla="*/ 2147483647 w 666"/>
              <a:gd name="T55" fmla="*/ 2147483647 h 213"/>
              <a:gd name="T56" fmla="*/ 2147483647 w 666"/>
              <a:gd name="T57" fmla="*/ 2147483647 h 213"/>
              <a:gd name="T58" fmla="*/ 2147483647 w 666"/>
              <a:gd name="T59" fmla="*/ 0 h 213"/>
              <a:gd name="T60" fmla="*/ 2147483647 w 666"/>
              <a:gd name="T61" fmla="*/ 2147483647 h 213"/>
              <a:gd name="T62" fmla="*/ 2147483647 w 666"/>
              <a:gd name="T63" fmla="*/ 2147483647 h 213"/>
              <a:gd name="T64" fmla="*/ 2147483647 w 666"/>
              <a:gd name="T65" fmla="*/ 2147483647 h 213"/>
              <a:gd name="T66" fmla="*/ 2147483647 w 666"/>
              <a:gd name="T67" fmla="*/ 2147483647 h 213"/>
              <a:gd name="T68" fmla="*/ 2147483647 w 666"/>
              <a:gd name="T69" fmla="*/ 2147483647 h 213"/>
              <a:gd name="T70" fmla="*/ 2147483647 w 666"/>
              <a:gd name="T71" fmla="*/ 2147483647 h 213"/>
              <a:gd name="T72" fmla="*/ 2147483647 w 666"/>
              <a:gd name="T73" fmla="*/ 2147483647 h 213"/>
              <a:gd name="T74" fmla="*/ 2147483647 w 666"/>
              <a:gd name="T75" fmla="*/ 2147483647 h 213"/>
              <a:gd name="T76" fmla="*/ 2147483647 w 666"/>
              <a:gd name="T77" fmla="*/ 2147483647 h 213"/>
              <a:gd name="T78" fmla="*/ 2147483647 w 666"/>
              <a:gd name="T79" fmla="*/ 2147483647 h 213"/>
              <a:gd name="T80" fmla="*/ 2147483647 w 666"/>
              <a:gd name="T81" fmla="*/ 2147483647 h 213"/>
              <a:gd name="T82" fmla="*/ 2147483647 w 666"/>
              <a:gd name="T83" fmla="*/ 2147483647 h 213"/>
              <a:gd name="T84" fmla="*/ 2147483647 w 666"/>
              <a:gd name="T85" fmla="*/ 2147483647 h 213"/>
              <a:gd name="T86" fmla="*/ 2147483647 w 666"/>
              <a:gd name="T87" fmla="*/ 2147483647 h 213"/>
              <a:gd name="T88" fmla="*/ 2147483647 w 666"/>
              <a:gd name="T89" fmla="*/ 2147483647 h 213"/>
              <a:gd name="T90" fmla="*/ 2147483647 w 666"/>
              <a:gd name="T91" fmla="*/ 2147483647 h 213"/>
              <a:gd name="T92" fmla="*/ 2147483647 w 666"/>
              <a:gd name="T93" fmla="*/ 2147483647 h 213"/>
              <a:gd name="T94" fmla="*/ 2147483647 w 666"/>
              <a:gd name="T95" fmla="*/ 2147483647 h 213"/>
              <a:gd name="T96" fmla="*/ 2147483647 w 666"/>
              <a:gd name="T97" fmla="*/ 2147483647 h 213"/>
              <a:gd name="T98" fmla="*/ 2147483647 w 666"/>
              <a:gd name="T99" fmla="*/ 2147483647 h 213"/>
              <a:gd name="T100" fmla="*/ 2147483647 w 666"/>
              <a:gd name="T101" fmla="*/ 2147483647 h 213"/>
              <a:gd name="T102" fmla="*/ 2147483647 w 666"/>
              <a:gd name="T103" fmla="*/ 2147483647 h 213"/>
              <a:gd name="T104" fmla="*/ 2147483647 w 666"/>
              <a:gd name="T105" fmla="*/ 2147483647 h 213"/>
              <a:gd name="T106" fmla="*/ 2147483647 w 666"/>
              <a:gd name="T107" fmla="*/ 2147483647 h 213"/>
              <a:gd name="T108" fmla="*/ 2147483647 w 666"/>
              <a:gd name="T109" fmla="*/ 2147483647 h 213"/>
              <a:gd name="T110" fmla="*/ 2147483647 w 666"/>
              <a:gd name="T111" fmla="*/ 2147483647 h 213"/>
              <a:gd name="T112" fmla="*/ 2147483647 w 666"/>
              <a:gd name="T113" fmla="*/ 2147483647 h 213"/>
              <a:gd name="T114" fmla="*/ 2147483647 w 666"/>
              <a:gd name="T115" fmla="*/ 2147483647 h 213"/>
              <a:gd name="T116" fmla="*/ 2147483647 w 666"/>
              <a:gd name="T117" fmla="*/ 2147483647 h 213"/>
              <a:gd name="T118" fmla="*/ 2147483647 w 666"/>
              <a:gd name="T119" fmla="*/ 2147483647 h 213"/>
              <a:gd name="T120" fmla="*/ 2147483647 w 666"/>
              <a:gd name="T121" fmla="*/ 2147483647 h 213"/>
              <a:gd name="T122" fmla="*/ 2147483647 w 666"/>
              <a:gd name="T123" fmla="*/ 2147483647 h 21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6"/>
              <a:gd name="T187" fmla="*/ 0 h 213"/>
              <a:gd name="T188" fmla="*/ 666 w 666"/>
              <a:gd name="T189" fmla="*/ 213 h 21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6" h="213">
                <a:moveTo>
                  <a:pt x="222" y="0"/>
                </a:moveTo>
                <a:lnTo>
                  <a:pt x="221" y="0"/>
                </a:lnTo>
                <a:lnTo>
                  <a:pt x="219" y="0"/>
                </a:lnTo>
                <a:lnTo>
                  <a:pt x="217" y="0"/>
                </a:lnTo>
                <a:lnTo>
                  <a:pt x="215" y="0"/>
                </a:lnTo>
                <a:lnTo>
                  <a:pt x="213" y="0"/>
                </a:lnTo>
                <a:lnTo>
                  <a:pt x="211" y="0"/>
                </a:lnTo>
                <a:lnTo>
                  <a:pt x="207" y="0"/>
                </a:lnTo>
                <a:lnTo>
                  <a:pt x="205" y="2"/>
                </a:lnTo>
                <a:lnTo>
                  <a:pt x="202" y="2"/>
                </a:lnTo>
                <a:lnTo>
                  <a:pt x="198" y="2"/>
                </a:lnTo>
                <a:lnTo>
                  <a:pt x="196" y="2"/>
                </a:lnTo>
                <a:lnTo>
                  <a:pt x="192" y="2"/>
                </a:lnTo>
                <a:lnTo>
                  <a:pt x="188" y="4"/>
                </a:lnTo>
                <a:lnTo>
                  <a:pt x="184" y="4"/>
                </a:lnTo>
                <a:lnTo>
                  <a:pt x="181" y="4"/>
                </a:lnTo>
                <a:lnTo>
                  <a:pt x="175" y="4"/>
                </a:lnTo>
                <a:lnTo>
                  <a:pt x="171" y="6"/>
                </a:lnTo>
                <a:lnTo>
                  <a:pt x="167" y="6"/>
                </a:lnTo>
                <a:lnTo>
                  <a:pt x="162" y="6"/>
                </a:lnTo>
                <a:lnTo>
                  <a:pt x="158" y="8"/>
                </a:lnTo>
                <a:lnTo>
                  <a:pt x="154" y="8"/>
                </a:lnTo>
                <a:lnTo>
                  <a:pt x="148" y="8"/>
                </a:lnTo>
                <a:lnTo>
                  <a:pt x="143" y="9"/>
                </a:lnTo>
                <a:lnTo>
                  <a:pt x="139" y="9"/>
                </a:lnTo>
                <a:lnTo>
                  <a:pt x="133" y="11"/>
                </a:lnTo>
                <a:lnTo>
                  <a:pt x="129" y="11"/>
                </a:lnTo>
                <a:lnTo>
                  <a:pt x="124" y="13"/>
                </a:lnTo>
                <a:lnTo>
                  <a:pt x="118" y="15"/>
                </a:lnTo>
                <a:lnTo>
                  <a:pt x="114" y="15"/>
                </a:lnTo>
                <a:lnTo>
                  <a:pt x="108" y="17"/>
                </a:lnTo>
                <a:lnTo>
                  <a:pt x="103" y="17"/>
                </a:lnTo>
                <a:lnTo>
                  <a:pt x="97" y="19"/>
                </a:lnTo>
                <a:lnTo>
                  <a:pt x="93" y="21"/>
                </a:lnTo>
                <a:lnTo>
                  <a:pt x="87" y="21"/>
                </a:lnTo>
                <a:lnTo>
                  <a:pt x="82" y="23"/>
                </a:lnTo>
                <a:lnTo>
                  <a:pt x="78" y="25"/>
                </a:lnTo>
                <a:lnTo>
                  <a:pt x="72" y="27"/>
                </a:lnTo>
                <a:lnTo>
                  <a:pt x="68" y="28"/>
                </a:lnTo>
                <a:lnTo>
                  <a:pt x="63" y="30"/>
                </a:lnTo>
                <a:lnTo>
                  <a:pt x="59" y="32"/>
                </a:lnTo>
                <a:lnTo>
                  <a:pt x="53" y="34"/>
                </a:lnTo>
                <a:lnTo>
                  <a:pt x="49" y="36"/>
                </a:lnTo>
                <a:lnTo>
                  <a:pt x="45" y="38"/>
                </a:lnTo>
                <a:lnTo>
                  <a:pt x="42" y="40"/>
                </a:lnTo>
                <a:lnTo>
                  <a:pt x="38" y="42"/>
                </a:lnTo>
                <a:lnTo>
                  <a:pt x="34" y="46"/>
                </a:lnTo>
                <a:lnTo>
                  <a:pt x="30" y="47"/>
                </a:lnTo>
                <a:lnTo>
                  <a:pt x="26" y="49"/>
                </a:lnTo>
                <a:lnTo>
                  <a:pt x="23" y="51"/>
                </a:lnTo>
                <a:lnTo>
                  <a:pt x="19" y="55"/>
                </a:lnTo>
                <a:lnTo>
                  <a:pt x="17" y="57"/>
                </a:lnTo>
                <a:lnTo>
                  <a:pt x="13" y="61"/>
                </a:lnTo>
                <a:lnTo>
                  <a:pt x="11" y="63"/>
                </a:lnTo>
                <a:lnTo>
                  <a:pt x="9" y="66"/>
                </a:lnTo>
                <a:lnTo>
                  <a:pt x="7" y="68"/>
                </a:lnTo>
                <a:lnTo>
                  <a:pt x="6" y="72"/>
                </a:lnTo>
                <a:lnTo>
                  <a:pt x="4" y="76"/>
                </a:lnTo>
                <a:lnTo>
                  <a:pt x="2" y="78"/>
                </a:lnTo>
                <a:lnTo>
                  <a:pt x="2" y="82"/>
                </a:lnTo>
                <a:lnTo>
                  <a:pt x="0" y="85"/>
                </a:lnTo>
                <a:lnTo>
                  <a:pt x="0" y="89"/>
                </a:lnTo>
                <a:lnTo>
                  <a:pt x="0" y="93"/>
                </a:lnTo>
                <a:lnTo>
                  <a:pt x="0" y="95"/>
                </a:lnTo>
                <a:lnTo>
                  <a:pt x="0" y="99"/>
                </a:lnTo>
                <a:lnTo>
                  <a:pt x="0" y="103"/>
                </a:lnTo>
                <a:lnTo>
                  <a:pt x="0" y="106"/>
                </a:lnTo>
                <a:lnTo>
                  <a:pt x="2" y="110"/>
                </a:lnTo>
                <a:lnTo>
                  <a:pt x="2" y="114"/>
                </a:lnTo>
                <a:lnTo>
                  <a:pt x="4" y="116"/>
                </a:lnTo>
                <a:lnTo>
                  <a:pt x="6" y="120"/>
                </a:lnTo>
                <a:lnTo>
                  <a:pt x="6" y="123"/>
                </a:lnTo>
                <a:lnTo>
                  <a:pt x="7" y="125"/>
                </a:lnTo>
                <a:lnTo>
                  <a:pt x="9" y="129"/>
                </a:lnTo>
                <a:lnTo>
                  <a:pt x="13" y="133"/>
                </a:lnTo>
                <a:lnTo>
                  <a:pt x="15" y="135"/>
                </a:lnTo>
                <a:lnTo>
                  <a:pt x="17" y="139"/>
                </a:lnTo>
                <a:lnTo>
                  <a:pt x="21" y="142"/>
                </a:lnTo>
                <a:lnTo>
                  <a:pt x="23" y="144"/>
                </a:lnTo>
                <a:lnTo>
                  <a:pt x="26" y="148"/>
                </a:lnTo>
                <a:lnTo>
                  <a:pt x="30" y="150"/>
                </a:lnTo>
                <a:lnTo>
                  <a:pt x="34" y="154"/>
                </a:lnTo>
                <a:lnTo>
                  <a:pt x="38" y="156"/>
                </a:lnTo>
                <a:lnTo>
                  <a:pt x="42" y="160"/>
                </a:lnTo>
                <a:lnTo>
                  <a:pt x="45" y="161"/>
                </a:lnTo>
                <a:lnTo>
                  <a:pt x="49" y="165"/>
                </a:lnTo>
                <a:lnTo>
                  <a:pt x="55" y="167"/>
                </a:lnTo>
                <a:lnTo>
                  <a:pt x="59" y="169"/>
                </a:lnTo>
                <a:lnTo>
                  <a:pt x="65" y="173"/>
                </a:lnTo>
                <a:lnTo>
                  <a:pt x="70" y="175"/>
                </a:lnTo>
                <a:lnTo>
                  <a:pt x="76" y="177"/>
                </a:lnTo>
                <a:lnTo>
                  <a:pt x="82" y="179"/>
                </a:lnTo>
                <a:lnTo>
                  <a:pt x="87" y="182"/>
                </a:lnTo>
                <a:lnTo>
                  <a:pt x="93" y="184"/>
                </a:lnTo>
                <a:lnTo>
                  <a:pt x="99" y="186"/>
                </a:lnTo>
                <a:lnTo>
                  <a:pt x="104" y="188"/>
                </a:lnTo>
                <a:lnTo>
                  <a:pt x="112" y="190"/>
                </a:lnTo>
                <a:lnTo>
                  <a:pt x="120" y="192"/>
                </a:lnTo>
                <a:lnTo>
                  <a:pt x="125" y="194"/>
                </a:lnTo>
                <a:lnTo>
                  <a:pt x="133" y="196"/>
                </a:lnTo>
                <a:lnTo>
                  <a:pt x="141" y="196"/>
                </a:lnTo>
                <a:lnTo>
                  <a:pt x="148" y="198"/>
                </a:lnTo>
                <a:lnTo>
                  <a:pt x="156" y="199"/>
                </a:lnTo>
                <a:lnTo>
                  <a:pt x="163" y="201"/>
                </a:lnTo>
                <a:lnTo>
                  <a:pt x="171" y="203"/>
                </a:lnTo>
                <a:lnTo>
                  <a:pt x="181" y="203"/>
                </a:lnTo>
                <a:lnTo>
                  <a:pt x="188" y="205"/>
                </a:lnTo>
                <a:lnTo>
                  <a:pt x="198" y="205"/>
                </a:lnTo>
                <a:lnTo>
                  <a:pt x="207" y="207"/>
                </a:lnTo>
                <a:lnTo>
                  <a:pt x="217" y="209"/>
                </a:lnTo>
                <a:lnTo>
                  <a:pt x="224" y="209"/>
                </a:lnTo>
                <a:lnTo>
                  <a:pt x="234" y="209"/>
                </a:lnTo>
                <a:lnTo>
                  <a:pt x="243" y="211"/>
                </a:lnTo>
                <a:lnTo>
                  <a:pt x="255" y="211"/>
                </a:lnTo>
                <a:lnTo>
                  <a:pt x="264" y="211"/>
                </a:lnTo>
                <a:lnTo>
                  <a:pt x="276" y="213"/>
                </a:lnTo>
                <a:lnTo>
                  <a:pt x="285" y="213"/>
                </a:lnTo>
                <a:lnTo>
                  <a:pt x="297" y="213"/>
                </a:lnTo>
                <a:lnTo>
                  <a:pt x="308" y="213"/>
                </a:lnTo>
                <a:lnTo>
                  <a:pt x="320" y="213"/>
                </a:lnTo>
                <a:lnTo>
                  <a:pt x="331" y="213"/>
                </a:lnTo>
                <a:lnTo>
                  <a:pt x="342" y="213"/>
                </a:lnTo>
                <a:lnTo>
                  <a:pt x="354" y="213"/>
                </a:lnTo>
                <a:lnTo>
                  <a:pt x="365" y="213"/>
                </a:lnTo>
                <a:lnTo>
                  <a:pt x="377" y="211"/>
                </a:lnTo>
                <a:lnTo>
                  <a:pt x="390" y="211"/>
                </a:lnTo>
                <a:lnTo>
                  <a:pt x="401" y="211"/>
                </a:lnTo>
                <a:lnTo>
                  <a:pt x="413" y="209"/>
                </a:lnTo>
                <a:lnTo>
                  <a:pt x="424" y="209"/>
                </a:lnTo>
                <a:lnTo>
                  <a:pt x="434" y="209"/>
                </a:lnTo>
                <a:lnTo>
                  <a:pt x="445" y="207"/>
                </a:lnTo>
                <a:lnTo>
                  <a:pt x="455" y="205"/>
                </a:lnTo>
                <a:lnTo>
                  <a:pt x="464" y="205"/>
                </a:lnTo>
                <a:lnTo>
                  <a:pt x="474" y="203"/>
                </a:lnTo>
                <a:lnTo>
                  <a:pt x="483" y="203"/>
                </a:lnTo>
                <a:lnTo>
                  <a:pt x="493" y="201"/>
                </a:lnTo>
                <a:lnTo>
                  <a:pt x="500" y="199"/>
                </a:lnTo>
                <a:lnTo>
                  <a:pt x="510" y="199"/>
                </a:lnTo>
                <a:lnTo>
                  <a:pt x="517" y="198"/>
                </a:lnTo>
                <a:lnTo>
                  <a:pt x="525" y="196"/>
                </a:lnTo>
                <a:lnTo>
                  <a:pt x="533" y="194"/>
                </a:lnTo>
                <a:lnTo>
                  <a:pt x="540" y="192"/>
                </a:lnTo>
                <a:lnTo>
                  <a:pt x="548" y="190"/>
                </a:lnTo>
                <a:lnTo>
                  <a:pt x="556" y="188"/>
                </a:lnTo>
                <a:lnTo>
                  <a:pt x="561" y="186"/>
                </a:lnTo>
                <a:lnTo>
                  <a:pt x="567" y="184"/>
                </a:lnTo>
                <a:lnTo>
                  <a:pt x="575" y="182"/>
                </a:lnTo>
                <a:lnTo>
                  <a:pt x="580" y="180"/>
                </a:lnTo>
                <a:lnTo>
                  <a:pt x="586" y="179"/>
                </a:lnTo>
                <a:lnTo>
                  <a:pt x="592" y="177"/>
                </a:lnTo>
                <a:lnTo>
                  <a:pt x="596" y="175"/>
                </a:lnTo>
                <a:lnTo>
                  <a:pt x="601" y="173"/>
                </a:lnTo>
                <a:lnTo>
                  <a:pt x="605" y="169"/>
                </a:lnTo>
                <a:lnTo>
                  <a:pt x="611" y="167"/>
                </a:lnTo>
                <a:lnTo>
                  <a:pt x="615" y="165"/>
                </a:lnTo>
                <a:lnTo>
                  <a:pt x="618" y="163"/>
                </a:lnTo>
                <a:lnTo>
                  <a:pt x="622" y="160"/>
                </a:lnTo>
                <a:lnTo>
                  <a:pt x="628" y="158"/>
                </a:lnTo>
                <a:lnTo>
                  <a:pt x="630" y="156"/>
                </a:lnTo>
                <a:lnTo>
                  <a:pt x="634" y="152"/>
                </a:lnTo>
                <a:lnTo>
                  <a:pt x="637" y="150"/>
                </a:lnTo>
                <a:lnTo>
                  <a:pt x="639" y="148"/>
                </a:lnTo>
                <a:lnTo>
                  <a:pt x="643" y="144"/>
                </a:lnTo>
                <a:lnTo>
                  <a:pt x="645" y="142"/>
                </a:lnTo>
                <a:lnTo>
                  <a:pt x="647" y="141"/>
                </a:lnTo>
                <a:lnTo>
                  <a:pt x="651" y="137"/>
                </a:lnTo>
                <a:lnTo>
                  <a:pt x="653" y="135"/>
                </a:lnTo>
                <a:lnTo>
                  <a:pt x="655" y="131"/>
                </a:lnTo>
                <a:lnTo>
                  <a:pt x="656" y="129"/>
                </a:lnTo>
                <a:lnTo>
                  <a:pt x="656" y="125"/>
                </a:lnTo>
                <a:lnTo>
                  <a:pt x="658" y="123"/>
                </a:lnTo>
                <a:lnTo>
                  <a:pt x="660" y="122"/>
                </a:lnTo>
                <a:lnTo>
                  <a:pt x="662" y="118"/>
                </a:lnTo>
                <a:lnTo>
                  <a:pt x="662" y="116"/>
                </a:lnTo>
                <a:lnTo>
                  <a:pt x="662" y="112"/>
                </a:lnTo>
                <a:lnTo>
                  <a:pt x="664" y="110"/>
                </a:lnTo>
                <a:lnTo>
                  <a:pt x="664" y="106"/>
                </a:lnTo>
                <a:lnTo>
                  <a:pt x="664" y="104"/>
                </a:lnTo>
                <a:lnTo>
                  <a:pt x="666" y="101"/>
                </a:lnTo>
                <a:lnTo>
                  <a:pt x="666" y="99"/>
                </a:lnTo>
                <a:lnTo>
                  <a:pt x="666" y="97"/>
                </a:lnTo>
                <a:lnTo>
                  <a:pt x="666" y="93"/>
                </a:lnTo>
                <a:lnTo>
                  <a:pt x="666" y="91"/>
                </a:lnTo>
                <a:lnTo>
                  <a:pt x="664" y="87"/>
                </a:lnTo>
                <a:lnTo>
                  <a:pt x="664" y="85"/>
                </a:lnTo>
                <a:lnTo>
                  <a:pt x="664" y="84"/>
                </a:lnTo>
                <a:lnTo>
                  <a:pt x="664" y="80"/>
                </a:lnTo>
                <a:lnTo>
                  <a:pt x="662" y="78"/>
                </a:lnTo>
                <a:lnTo>
                  <a:pt x="662" y="74"/>
                </a:lnTo>
                <a:lnTo>
                  <a:pt x="662" y="72"/>
                </a:lnTo>
                <a:lnTo>
                  <a:pt x="660" y="70"/>
                </a:lnTo>
                <a:lnTo>
                  <a:pt x="660" y="68"/>
                </a:lnTo>
                <a:lnTo>
                  <a:pt x="658" y="66"/>
                </a:lnTo>
                <a:lnTo>
                  <a:pt x="656" y="65"/>
                </a:lnTo>
                <a:lnTo>
                  <a:pt x="655" y="63"/>
                </a:lnTo>
                <a:lnTo>
                  <a:pt x="655" y="61"/>
                </a:lnTo>
                <a:lnTo>
                  <a:pt x="653" y="59"/>
                </a:lnTo>
                <a:lnTo>
                  <a:pt x="651" y="57"/>
                </a:lnTo>
                <a:lnTo>
                  <a:pt x="647" y="55"/>
                </a:lnTo>
                <a:lnTo>
                  <a:pt x="645" y="53"/>
                </a:lnTo>
                <a:lnTo>
                  <a:pt x="643" y="53"/>
                </a:lnTo>
                <a:lnTo>
                  <a:pt x="643" y="51"/>
                </a:lnTo>
                <a:lnTo>
                  <a:pt x="641" y="51"/>
                </a:lnTo>
                <a:lnTo>
                  <a:pt x="639" y="49"/>
                </a:lnTo>
                <a:lnTo>
                  <a:pt x="637" y="47"/>
                </a:lnTo>
                <a:lnTo>
                  <a:pt x="635" y="47"/>
                </a:lnTo>
                <a:lnTo>
                  <a:pt x="634" y="46"/>
                </a:lnTo>
                <a:lnTo>
                  <a:pt x="632" y="44"/>
                </a:lnTo>
                <a:lnTo>
                  <a:pt x="630" y="44"/>
                </a:lnTo>
                <a:lnTo>
                  <a:pt x="628" y="42"/>
                </a:lnTo>
                <a:lnTo>
                  <a:pt x="626" y="42"/>
                </a:lnTo>
                <a:lnTo>
                  <a:pt x="626" y="40"/>
                </a:lnTo>
                <a:lnTo>
                  <a:pt x="624" y="40"/>
                </a:lnTo>
                <a:lnTo>
                  <a:pt x="622" y="38"/>
                </a:lnTo>
                <a:lnTo>
                  <a:pt x="620" y="38"/>
                </a:lnTo>
                <a:lnTo>
                  <a:pt x="618" y="36"/>
                </a:lnTo>
                <a:lnTo>
                  <a:pt x="616" y="36"/>
                </a:lnTo>
                <a:lnTo>
                  <a:pt x="615" y="34"/>
                </a:lnTo>
                <a:lnTo>
                  <a:pt x="613" y="34"/>
                </a:lnTo>
                <a:lnTo>
                  <a:pt x="611" y="34"/>
                </a:lnTo>
                <a:lnTo>
                  <a:pt x="611" y="32"/>
                </a:lnTo>
                <a:lnTo>
                  <a:pt x="609" y="32"/>
                </a:lnTo>
                <a:lnTo>
                  <a:pt x="607" y="30"/>
                </a:lnTo>
                <a:lnTo>
                  <a:pt x="605" y="30"/>
                </a:lnTo>
                <a:lnTo>
                  <a:pt x="603" y="28"/>
                </a:lnTo>
                <a:lnTo>
                  <a:pt x="601" y="28"/>
                </a:lnTo>
                <a:lnTo>
                  <a:pt x="599" y="28"/>
                </a:lnTo>
                <a:lnTo>
                  <a:pt x="597" y="27"/>
                </a:lnTo>
                <a:lnTo>
                  <a:pt x="596" y="27"/>
                </a:lnTo>
                <a:lnTo>
                  <a:pt x="594" y="27"/>
                </a:lnTo>
                <a:lnTo>
                  <a:pt x="592" y="25"/>
                </a:lnTo>
                <a:lnTo>
                  <a:pt x="590" y="23"/>
                </a:lnTo>
                <a:lnTo>
                  <a:pt x="588" y="23"/>
                </a:lnTo>
                <a:lnTo>
                  <a:pt x="586" y="23"/>
                </a:lnTo>
                <a:lnTo>
                  <a:pt x="584" y="21"/>
                </a:lnTo>
                <a:lnTo>
                  <a:pt x="582" y="21"/>
                </a:lnTo>
                <a:lnTo>
                  <a:pt x="580" y="21"/>
                </a:lnTo>
                <a:lnTo>
                  <a:pt x="578" y="21"/>
                </a:lnTo>
                <a:lnTo>
                  <a:pt x="578" y="19"/>
                </a:lnTo>
                <a:lnTo>
                  <a:pt x="576" y="19"/>
                </a:lnTo>
                <a:lnTo>
                  <a:pt x="575" y="19"/>
                </a:lnTo>
                <a:lnTo>
                  <a:pt x="573" y="19"/>
                </a:lnTo>
                <a:lnTo>
                  <a:pt x="569" y="17"/>
                </a:lnTo>
                <a:lnTo>
                  <a:pt x="567" y="17"/>
                </a:lnTo>
                <a:lnTo>
                  <a:pt x="565" y="17"/>
                </a:lnTo>
                <a:lnTo>
                  <a:pt x="561" y="15"/>
                </a:lnTo>
                <a:lnTo>
                  <a:pt x="559" y="15"/>
                </a:lnTo>
                <a:lnTo>
                  <a:pt x="557" y="15"/>
                </a:lnTo>
                <a:lnTo>
                  <a:pt x="556" y="15"/>
                </a:lnTo>
                <a:lnTo>
                  <a:pt x="554" y="13"/>
                </a:lnTo>
                <a:lnTo>
                  <a:pt x="550" y="13"/>
                </a:lnTo>
                <a:lnTo>
                  <a:pt x="548" y="13"/>
                </a:lnTo>
                <a:lnTo>
                  <a:pt x="546" y="11"/>
                </a:lnTo>
                <a:lnTo>
                  <a:pt x="544" y="11"/>
                </a:lnTo>
                <a:lnTo>
                  <a:pt x="542" y="11"/>
                </a:lnTo>
                <a:lnTo>
                  <a:pt x="538" y="9"/>
                </a:lnTo>
                <a:lnTo>
                  <a:pt x="537" y="9"/>
                </a:lnTo>
                <a:lnTo>
                  <a:pt x="535" y="9"/>
                </a:lnTo>
                <a:lnTo>
                  <a:pt x="533" y="9"/>
                </a:lnTo>
                <a:lnTo>
                  <a:pt x="531" y="9"/>
                </a:lnTo>
                <a:lnTo>
                  <a:pt x="529" y="8"/>
                </a:lnTo>
                <a:lnTo>
                  <a:pt x="525" y="8"/>
                </a:lnTo>
                <a:lnTo>
                  <a:pt x="523" y="8"/>
                </a:lnTo>
                <a:lnTo>
                  <a:pt x="521" y="8"/>
                </a:lnTo>
                <a:lnTo>
                  <a:pt x="519" y="8"/>
                </a:lnTo>
                <a:lnTo>
                  <a:pt x="517" y="6"/>
                </a:lnTo>
                <a:lnTo>
                  <a:pt x="516" y="6"/>
                </a:lnTo>
                <a:lnTo>
                  <a:pt x="514" y="6"/>
                </a:lnTo>
                <a:lnTo>
                  <a:pt x="510" y="6"/>
                </a:lnTo>
                <a:lnTo>
                  <a:pt x="508" y="6"/>
                </a:lnTo>
                <a:lnTo>
                  <a:pt x="506" y="6"/>
                </a:lnTo>
                <a:lnTo>
                  <a:pt x="504" y="4"/>
                </a:lnTo>
                <a:lnTo>
                  <a:pt x="502" y="4"/>
                </a:lnTo>
                <a:lnTo>
                  <a:pt x="500" y="4"/>
                </a:lnTo>
                <a:lnTo>
                  <a:pt x="498" y="4"/>
                </a:lnTo>
                <a:lnTo>
                  <a:pt x="497" y="4"/>
                </a:lnTo>
                <a:lnTo>
                  <a:pt x="495" y="4"/>
                </a:lnTo>
                <a:lnTo>
                  <a:pt x="493" y="2"/>
                </a:lnTo>
                <a:lnTo>
                  <a:pt x="491" y="2"/>
                </a:lnTo>
                <a:lnTo>
                  <a:pt x="489" y="2"/>
                </a:lnTo>
                <a:lnTo>
                  <a:pt x="487" y="2"/>
                </a:lnTo>
                <a:lnTo>
                  <a:pt x="485" y="2"/>
                </a:lnTo>
                <a:lnTo>
                  <a:pt x="483" y="2"/>
                </a:lnTo>
                <a:lnTo>
                  <a:pt x="481" y="2"/>
                </a:lnTo>
                <a:lnTo>
                  <a:pt x="479" y="2"/>
                </a:lnTo>
                <a:lnTo>
                  <a:pt x="478" y="2"/>
                </a:lnTo>
                <a:lnTo>
                  <a:pt x="476" y="2"/>
                </a:lnTo>
                <a:lnTo>
                  <a:pt x="474" y="2"/>
                </a:lnTo>
                <a:lnTo>
                  <a:pt x="472" y="0"/>
                </a:lnTo>
                <a:lnTo>
                  <a:pt x="470" y="0"/>
                </a:lnTo>
                <a:lnTo>
                  <a:pt x="468" y="0"/>
                </a:lnTo>
                <a:lnTo>
                  <a:pt x="466" y="0"/>
                </a:lnTo>
                <a:lnTo>
                  <a:pt x="464" y="0"/>
                </a:lnTo>
                <a:lnTo>
                  <a:pt x="462" y="0"/>
                </a:lnTo>
                <a:lnTo>
                  <a:pt x="460" y="0"/>
                </a:lnTo>
                <a:lnTo>
                  <a:pt x="458" y="0"/>
                </a:lnTo>
                <a:lnTo>
                  <a:pt x="457" y="0"/>
                </a:lnTo>
                <a:lnTo>
                  <a:pt x="455" y="0"/>
                </a:lnTo>
                <a:lnTo>
                  <a:pt x="455" y="2"/>
                </a:lnTo>
                <a:lnTo>
                  <a:pt x="453" y="4"/>
                </a:lnTo>
                <a:lnTo>
                  <a:pt x="453" y="6"/>
                </a:lnTo>
                <a:lnTo>
                  <a:pt x="453" y="8"/>
                </a:lnTo>
                <a:lnTo>
                  <a:pt x="453" y="9"/>
                </a:lnTo>
                <a:lnTo>
                  <a:pt x="451" y="11"/>
                </a:lnTo>
                <a:lnTo>
                  <a:pt x="451" y="13"/>
                </a:lnTo>
                <a:lnTo>
                  <a:pt x="451" y="15"/>
                </a:lnTo>
                <a:lnTo>
                  <a:pt x="451" y="17"/>
                </a:lnTo>
                <a:lnTo>
                  <a:pt x="451" y="19"/>
                </a:lnTo>
                <a:lnTo>
                  <a:pt x="451" y="21"/>
                </a:lnTo>
                <a:lnTo>
                  <a:pt x="449" y="21"/>
                </a:lnTo>
                <a:lnTo>
                  <a:pt x="449" y="23"/>
                </a:lnTo>
                <a:lnTo>
                  <a:pt x="449" y="25"/>
                </a:lnTo>
                <a:lnTo>
                  <a:pt x="449" y="27"/>
                </a:lnTo>
                <a:lnTo>
                  <a:pt x="449" y="28"/>
                </a:lnTo>
                <a:lnTo>
                  <a:pt x="449" y="30"/>
                </a:lnTo>
                <a:lnTo>
                  <a:pt x="447" y="32"/>
                </a:lnTo>
                <a:lnTo>
                  <a:pt x="447" y="34"/>
                </a:lnTo>
                <a:lnTo>
                  <a:pt x="447" y="36"/>
                </a:lnTo>
                <a:lnTo>
                  <a:pt x="447" y="38"/>
                </a:lnTo>
                <a:lnTo>
                  <a:pt x="447" y="40"/>
                </a:lnTo>
                <a:lnTo>
                  <a:pt x="445" y="42"/>
                </a:lnTo>
                <a:lnTo>
                  <a:pt x="445" y="44"/>
                </a:lnTo>
                <a:lnTo>
                  <a:pt x="445" y="46"/>
                </a:lnTo>
                <a:lnTo>
                  <a:pt x="445" y="47"/>
                </a:lnTo>
                <a:lnTo>
                  <a:pt x="445" y="49"/>
                </a:lnTo>
                <a:lnTo>
                  <a:pt x="445" y="51"/>
                </a:lnTo>
                <a:lnTo>
                  <a:pt x="443" y="51"/>
                </a:lnTo>
                <a:lnTo>
                  <a:pt x="443" y="53"/>
                </a:lnTo>
                <a:lnTo>
                  <a:pt x="445" y="53"/>
                </a:lnTo>
                <a:lnTo>
                  <a:pt x="447" y="53"/>
                </a:lnTo>
                <a:lnTo>
                  <a:pt x="449" y="53"/>
                </a:lnTo>
                <a:lnTo>
                  <a:pt x="451" y="53"/>
                </a:lnTo>
                <a:lnTo>
                  <a:pt x="453" y="53"/>
                </a:lnTo>
                <a:lnTo>
                  <a:pt x="455" y="53"/>
                </a:lnTo>
                <a:lnTo>
                  <a:pt x="457" y="53"/>
                </a:lnTo>
                <a:lnTo>
                  <a:pt x="458" y="55"/>
                </a:lnTo>
                <a:lnTo>
                  <a:pt x="460" y="55"/>
                </a:lnTo>
                <a:lnTo>
                  <a:pt x="462" y="55"/>
                </a:lnTo>
                <a:lnTo>
                  <a:pt x="464" y="55"/>
                </a:lnTo>
                <a:lnTo>
                  <a:pt x="468" y="55"/>
                </a:lnTo>
                <a:lnTo>
                  <a:pt x="470" y="55"/>
                </a:lnTo>
                <a:lnTo>
                  <a:pt x="472" y="55"/>
                </a:lnTo>
                <a:lnTo>
                  <a:pt x="474" y="55"/>
                </a:lnTo>
                <a:lnTo>
                  <a:pt x="476" y="55"/>
                </a:lnTo>
                <a:lnTo>
                  <a:pt x="478" y="55"/>
                </a:lnTo>
                <a:lnTo>
                  <a:pt x="479" y="55"/>
                </a:lnTo>
                <a:lnTo>
                  <a:pt x="481" y="55"/>
                </a:lnTo>
                <a:lnTo>
                  <a:pt x="483" y="55"/>
                </a:lnTo>
                <a:lnTo>
                  <a:pt x="485" y="55"/>
                </a:lnTo>
                <a:lnTo>
                  <a:pt x="487" y="55"/>
                </a:lnTo>
                <a:lnTo>
                  <a:pt x="489" y="55"/>
                </a:lnTo>
                <a:lnTo>
                  <a:pt x="491" y="55"/>
                </a:lnTo>
                <a:lnTo>
                  <a:pt x="493" y="55"/>
                </a:lnTo>
                <a:lnTo>
                  <a:pt x="495" y="55"/>
                </a:lnTo>
                <a:lnTo>
                  <a:pt x="497" y="57"/>
                </a:lnTo>
                <a:lnTo>
                  <a:pt x="498" y="57"/>
                </a:lnTo>
                <a:lnTo>
                  <a:pt x="500" y="57"/>
                </a:lnTo>
                <a:lnTo>
                  <a:pt x="502" y="57"/>
                </a:lnTo>
                <a:lnTo>
                  <a:pt x="504" y="57"/>
                </a:lnTo>
                <a:lnTo>
                  <a:pt x="506" y="57"/>
                </a:lnTo>
                <a:lnTo>
                  <a:pt x="508" y="57"/>
                </a:lnTo>
                <a:lnTo>
                  <a:pt x="512" y="59"/>
                </a:lnTo>
                <a:lnTo>
                  <a:pt x="514" y="59"/>
                </a:lnTo>
                <a:lnTo>
                  <a:pt x="516" y="59"/>
                </a:lnTo>
                <a:lnTo>
                  <a:pt x="517" y="59"/>
                </a:lnTo>
                <a:lnTo>
                  <a:pt x="519" y="59"/>
                </a:lnTo>
                <a:lnTo>
                  <a:pt x="521" y="59"/>
                </a:lnTo>
                <a:lnTo>
                  <a:pt x="523" y="61"/>
                </a:lnTo>
                <a:lnTo>
                  <a:pt x="525" y="61"/>
                </a:lnTo>
                <a:lnTo>
                  <a:pt x="527" y="61"/>
                </a:lnTo>
                <a:lnTo>
                  <a:pt x="529" y="61"/>
                </a:lnTo>
                <a:lnTo>
                  <a:pt x="531" y="61"/>
                </a:lnTo>
                <a:lnTo>
                  <a:pt x="533" y="61"/>
                </a:lnTo>
                <a:lnTo>
                  <a:pt x="535" y="63"/>
                </a:lnTo>
                <a:lnTo>
                  <a:pt x="537" y="63"/>
                </a:lnTo>
                <a:lnTo>
                  <a:pt x="538" y="63"/>
                </a:lnTo>
                <a:lnTo>
                  <a:pt x="540" y="63"/>
                </a:lnTo>
                <a:lnTo>
                  <a:pt x="542" y="63"/>
                </a:lnTo>
                <a:lnTo>
                  <a:pt x="544" y="65"/>
                </a:lnTo>
                <a:lnTo>
                  <a:pt x="546" y="65"/>
                </a:lnTo>
                <a:lnTo>
                  <a:pt x="548" y="65"/>
                </a:lnTo>
                <a:lnTo>
                  <a:pt x="550" y="65"/>
                </a:lnTo>
                <a:lnTo>
                  <a:pt x="552" y="66"/>
                </a:lnTo>
                <a:lnTo>
                  <a:pt x="554" y="66"/>
                </a:lnTo>
                <a:lnTo>
                  <a:pt x="556" y="66"/>
                </a:lnTo>
                <a:lnTo>
                  <a:pt x="557" y="66"/>
                </a:lnTo>
                <a:lnTo>
                  <a:pt x="559" y="68"/>
                </a:lnTo>
                <a:lnTo>
                  <a:pt x="561" y="68"/>
                </a:lnTo>
                <a:lnTo>
                  <a:pt x="563" y="68"/>
                </a:lnTo>
                <a:lnTo>
                  <a:pt x="565" y="70"/>
                </a:lnTo>
                <a:lnTo>
                  <a:pt x="567" y="70"/>
                </a:lnTo>
                <a:lnTo>
                  <a:pt x="569" y="70"/>
                </a:lnTo>
                <a:lnTo>
                  <a:pt x="571" y="72"/>
                </a:lnTo>
                <a:lnTo>
                  <a:pt x="573" y="72"/>
                </a:lnTo>
                <a:lnTo>
                  <a:pt x="575" y="72"/>
                </a:lnTo>
                <a:lnTo>
                  <a:pt x="576" y="74"/>
                </a:lnTo>
                <a:lnTo>
                  <a:pt x="578" y="74"/>
                </a:lnTo>
                <a:lnTo>
                  <a:pt x="580" y="76"/>
                </a:lnTo>
                <a:lnTo>
                  <a:pt x="582" y="76"/>
                </a:lnTo>
                <a:lnTo>
                  <a:pt x="584" y="78"/>
                </a:lnTo>
                <a:lnTo>
                  <a:pt x="586" y="78"/>
                </a:lnTo>
                <a:lnTo>
                  <a:pt x="588" y="80"/>
                </a:lnTo>
                <a:lnTo>
                  <a:pt x="590" y="82"/>
                </a:lnTo>
                <a:lnTo>
                  <a:pt x="592" y="82"/>
                </a:lnTo>
                <a:lnTo>
                  <a:pt x="594" y="84"/>
                </a:lnTo>
                <a:lnTo>
                  <a:pt x="594" y="85"/>
                </a:lnTo>
                <a:lnTo>
                  <a:pt x="596" y="87"/>
                </a:lnTo>
                <a:lnTo>
                  <a:pt x="597" y="89"/>
                </a:lnTo>
                <a:lnTo>
                  <a:pt x="597" y="91"/>
                </a:lnTo>
                <a:lnTo>
                  <a:pt x="597" y="93"/>
                </a:lnTo>
                <a:lnTo>
                  <a:pt x="599" y="95"/>
                </a:lnTo>
                <a:lnTo>
                  <a:pt x="599" y="97"/>
                </a:lnTo>
                <a:lnTo>
                  <a:pt x="597" y="99"/>
                </a:lnTo>
                <a:lnTo>
                  <a:pt x="597" y="101"/>
                </a:lnTo>
                <a:lnTo>
                  <a:pt x="596" y="103"/>
                </a:lnTo>
                <a:lnTo>
                  <a:pt x="594" y="104"/>
                </a:lnTo>
                <a:lnTo>
                  <a:pt x="592" y="104"/>
                </a:lnTo>
                <a:lnTo>
                  <a:pt x="590" y="106"/>
                </a:lnTo>
                <a:lnTo>
                  <a:pt x="588" y="108"/>
                </a:lnTo>
                <a:lnTo>
                  <a:pt x="586" y="110"/>
                </a:lnTo>
                <a:lnTo>
                  <a:pt x="584" y="110"/>
                </a:lnTo>
                <a:lnTo>
                  <a:pt x="582" y="112"/>
                </a:lnTo>
                <a:lnTo>
                  <a:pt x="580" y="114"/>
                </a:lnTo>
                <a:lnTo>
                  <a:pt x="578" y="114"/>
                </a:lnTo>
                <a:lnTo>
                  <a:pt x="576" y="116"/>
                </a:lnTo>
                <a:lnTo>
                  <a:pt x="575" y="116"/>
                </a:lnTo>
                <a:lnTo>
                  <a:pt x="573" y="118"/>
                </a:lnTo>
                <a:lnTo>
                  <a:pt x="569" y="120"/>
                </a:lnTo>
                <a:lnTo>
                  <a:pt x="567" y="120"/>
                </a:lnTo>
                <a:lnTo>
                  <a:pt x="563" y="122"/>
                </a:lnTo>
                <a:lnTo>
                  <a:pt x="561" y="123"/>
                </a:lnTo>
                <a:lnTo>
                  <a:pt x="557" y="123"/>
                </a:lnTo>
                <a:lnTo>
                  <a:pt x="554" y="125"/>
                </a:lnTo>
                <a:lnTo>
                  <a:pt x="550" y="127"/>
                </a:lnTo>
                <a:lnTo>
                  <a:pt x="548" y="129"/>
                </a:lnTo>
                <a:lnTo>
                  <a:pt x="544" y="129"/>
                </a:lnTo>
                <a:lnTo>
                  <a:pt x="540" y="131"/>
                </a:lnTo>
                <a:lnTo>
                  <a:pt x="537" y="131"/>
                </a:lnTo>
                <a:lnTo>
                  <a:pt x="533" y="133"/>
                </a:lnTo>
                <a:lnTo>
                  <a:pt x="529" y="135"/>
                </a:lnTo>
                <a:lnTo>
                  <a:pt x="525" y="135"/>
                </a:lnTo>
                <a:lnTo>
                  <a:pt x="519" y="137"/>
                </a:lnTo>
                <a:lnTo>
                  <a:pt x="516" y="139"/>
                </a:lnTo>
                <a:lnTo>
                  <a:pt x="510" y="139"/>
                </a:lnTo>
                <a:lnTo>
                  <a:pt x="506" y="141"/>
                </a:lnTo>
                <a:lnTo>
                  <a:pt x="500" y="141"/>
                </a:lnTo>
                <a:lnTo>
                  <a:pt x="497" y="142"/>
                </a:lnTo>
                <a:lnTo>
                  <a:pt x="491" y="142"/>
                </a:lnTo>
                <a:lnTo>
                  <a:pt x="485" y="144"/>
                </a:lnTo>
                <a:lnTo>
                  <a:pt x="479" y="144"/>
                </a:lnTo>
                <a:lnTo>
                  <a:pt x="476" y="146"/>
                </a:lnTo>
                <a:lnTo>
                  <a:pt x="470" y="146"/>
                </a:lnTo>
                <a:lnTo>
                  <a:pt x="464" y="148"/>
                </a:lnTo>
                <a:lnTo>
                  <a:pt x="458" y="148"/>
                </a:lnTo>
                <a:lnTo>
                  <a:pt x="453" y="150"/>
                </a:lnTo>
                <a:lnTo>
                  <a:pt x="445" y="150"/>
                </a:lnTo>
                <a:lnTo>
                  <a:pt x="439" y="150"/>
                </a:lnTo>
                <a:lnTo>
                  <a:pt x="434" y="152"/>
                </a:lnTo>
                <a:lnTo>
                  <a:pt x="426" y="152"/>
                </a:lnTo>
                <a:lnTo>
                  <a:pt x="420" y="152"/>
                </a:lnTo>
                <a:lnTo>
                  <a:pt x="413" y="152"/>
                </a:lnTo>
                <a:lnTo>
                  <a:pt x="407" y="154"/>
                </a:lnTo>
                <a:lnTo>
                  <a:pt x="399" y="154"/>
                </a:lnTo>
                <a:lnTo>
                  <a:pt x="392" y="154"/>
                </a:lnTo>
                <a:lnTo>
                  <a:pt x="384" y="154"/>
                </a:lnTo>
                <a:lnTo>
                  <a:pt x="377" y="154"/>
                </a:lnTo>
                <a:lnTo>
                  <a:pt x="371" y="156"/>
                </a:lnTo>
                <a:lnTo>
                  <a:pt x="363" y="156"/>
                </a:lnTo>
                <a:lnTo>
                  <a:pt x="354" y="156"/>
                </a:lnTo>
                <a:lnTo>
                  <a:pt x="346" y="156"/>
                </a:lnTo>
                <a:lnTo>
                  <a:pt x="339" y="156"/>
                </a:lnTo>
                <a:lnTo>
                  <a:pt x="331" y="154"/>
                </a:lnTo>
                <a:lnTo>
                  <a:pt x="323" y="154"/>
                </a:lnTo>
                <a:lnTo>
                  <a:pt x="314" y="154"/>
                </a:lnTo>
                <a:lnTo>
                  <a:pt x="306" y="154"/>
                </a:lnTo>
                <a:lnTo>
                  <a:pt x="299" y="152"/>
                </a:lnTo>
                <a:lnTo>
                  <a:pt x="291" y="152"/>
                </a:lnTo>
                <a:lnTo>
                  <a:pt x="283" y="152"/>
                </a:lnTo>
                <a:lnTo>
                  <a:pt x="276" y="152"/>
                </a:lnTo>
                <a:lnTo>
                  <a:pt x="268" y="150"/>
                </a:lnTo>
                <a:lnTo>
                  <a:pt x="261" y="150"/>
                </a:lnTo>
                <a:lnTo>
                  <a:pt x="253" y="150"/>
                </a:lnTo>
                <a:lnTo>
                  <a:pt x="247" y="148"/>
                </a:lnTo>
                <a:lnTo>
                  <a:pt x="240" y="148"/>
                </a:lnTo>
                <a:lnTo>
                  <a:pt x="234" y="148"/>
                </a:lnTo>
                <a:lnTo>
                  <a:pt x="226" y="146"/>
                </a:lnTo>
                <a:lnTo>
                  <a:pt x="221" y="146"/>
                </a:lnTo>
                <a:lnTo>
                  <a:pt x="213" y="146"/>
                </a:lnTo>
                <a:lnTo>
                  <a:pt x="207" y="144"/>
                </a:lnTo>
                <a:lnTo>
                  <a:pt x="200" y="144"/>
                </a:lnTo>
                <a:lnTo>
                  <a:pt x="194" y="142"/>
                </a:lnTo>
                <a:lnTo>
                  <a:pt x="188" y="142"/>
                </a:lnTo>
                <a:lnTo>
                  <a:pt x="183" y="141"/>
                </a:lnTo>
                <a:lnTo>
                  <a:pt x="177" y="141"/>
                </a:lnTo>
                <a:lnTo>
                  <a:pt x="171" y="139"/>
                </a:lnTo>
                <a:lnTo>
                  <a:pt x="165" y="139"/>
                </a:lnTo>
                <a:lnTo>
                  <a:pt x="160" y="137"/>
                </a:lnTo>
                <a:lnTo>
                  <a:pt x="154" y="135"/>
                </a:lnTo>
                <a:lnTo>
                  <a:pt x="150" y="135"/>
                </a:lnTo>
                <a:lnTo>
                  <a:pt x="144" y="133"/>
                </a:lnTo>
                <a:lnTo>
                  <a:pt x="139" y="133"/>
                </a:lnTo>
                <a:lnTo>
                  <a:pt x="135" y="131"/>
                </a:lnTo>
                <a:lnTo>
                  <a:pt x="131" y="131"/>
                </a:lnTo>
                <a:lnTo>
                  <a:pt x="125" y="129"/>
                </a:lnTo>
                <a:lnTo>
                  <a:pt x="122" y="127"/>
                </a:lnTo>
                <a:lnTo>
                  <a:pt x="118" y="127"/>
                </a:lnTo>
                <a:lnTo>
                  <a:pt x="114" y="125"/>
                </a:lnTo>
                <a:lnTo>
                  <a:pt x="110" y="123"/>
                </a:lnTo>
                <a:lnTo>
                  <a:pt x="106" y="123"/>
                </a:lnTo>
                <a:lnTo>
                  <a:pt x="103" y="122"/>
                </a:lnTo>
                <a:lnTo>
                  <a:pt x="99" y="120"/>
                </a:lnTo>
                <a:lnTo>
                  <a:pt x="95" y="120"/>
                </a:lnTo>
                <a:lnTo>
                  <a:pt x="93" y="118"/>
                </a:lnTo>
                <a:lnTo>
                  <a:pt x="89" y="116"/>
                </a:lnTo>
                <a:lnTo>
                  <a:pt x="87" y="116"/>
                </a:lnTo>
                <a:lnTo>
                  <a:pt x="85" y="114"/>
                </a:lnTo>
                <a:lnTo>
                  <a:pt x="84" y="112"/>
                </a:lnTo>
                <a:lnTo>
                  <a:pt x="82" y="110"/>
                </a:lnTo>
                <a:lnTo>
                  <a:pt x="80" y="110"/>
                </a:lnTo>
                <a:lnTo>
                  <a:pt x="78" y="108"/>
                </a:lnTo>
                <a:lnTo>
                  <a:pt x="76" y="106"/>
                </a:lnTo>
                <a:lnTo>
                  <a:pt x="74" y="106"/>
                </a:lnTo>
                <a:lnTo>
                  <a:pt x="74" y="104"/>
                </a:lnTo>
                <a:lnTo>
                  <a:pt x="72" y="103"/>
                </a:lnTo>
                <a:lnTo>
                  <a:pt x="72" y="101"/>
                </a:lnTo>
                <a:lnTo>
                  <a:pt x="70" y="101"/>
                </a:lnTo>
                <a:lnTo>
                  <a:pt x="70" y="99"/>
                </a:lnTo>
                <a:lnTo>
                  <a:pt x="70" y="97"/>
                </a:lnTo>
                <a:lnTo>
                  <a:pt x="70" y="95"/>
                </a:lnTo>
                <a:lnTo>
                  <a:pt x="70" y="93"/>
                </a:lnTo>
                <a:lnTo>
                  <a:pt x="72" y="93"/>
                </a:lnTo>
                <a:lnTo>
                  <a:pt x="72" y="91"/>
                </a:lnTo>
                <a:lnTo>
                  <a:pt x="74" y="89"/>
                </a:lnTo>
                <a:lnTo>
                  <a:pt x="76" y="89"/>
                </a:lnTo>
                <a:lnTo>
                  <a:pt x="76" y="87"/>
                </a:lnTo>
                <a:lnTo>
                  <a:pt x="78" y="87"/>
                </a:lnTo>
                <a:lnTo>
                  <a:pt x="80" y="85"/>
                </a:lnTo>
                <a:lnTo>
                  <a:pt x="82" y="84"/>
                </a:lnTo>
                <a:lnTo>
                  <a:pt x="84" y="84"/>
                </a:lnTo>
                <a:lnTo>
                  <a:pt x="85" y="82"/>
                </a:lnTo>
                <a:lnTo>
                  <a:pt x="87" y="82"/>
                </a:lnTo>
                <a:lnTo>
                  <a:pt x="89" y="80"/>
                </a:lnTo>
                <a:lnTo>
                  <a:pt x="91" y="80"/>
                </a:lnTo>
                <a:lnTo>
                  <a:pt x="95" y="78"/>
                </a:lnTo>
                <a:lnTo>
                  <a:pt x="97" y="76"/>
                </a:lnTo>
                <a:lnTo>
                  <a:pt x="99" y="76"/>
                </a:lnTo>
                <a:lnTo>
                  <a:pt x="103" y="74"/>
                </a:lnTo>
                <a:lnTo>
                  <a:pt x="104" y="74"/>
                </a:lnTo>
                <a:lnTo>
                  <a:pt x="108" y="74"/>
                </a:lnTo>
                <a:lnTo>
                  <a:pt x="110" y="72"/>
                </a:lnTo>
                <a:lnTo>
                  <a:pt x="114" y="72"/>
                </a:lnTo>
                <a:lnTo>
                  <a:pt x="116" y="70"/>
                </a:lnTo>
                <a:lnTo>
                  <a:pt x="120" y="70"/>
                </a:lnTo>
                <a:lnTo>
                  <a:pt x="122" y="68"/>
                </a:lnTo>
                <a:lnTo>
                  <a:pt x="125" y="68"/>
                </a:lnTo>
                <a:lnTo>
                  <a:pt x="129" y="68"/>
                </a:lnTo>
                <a:lnTo>
                  <a:pt x="131" y="66"/>
                </a:lnTo>
                <a:lnTo>
                  <a:pt x="135" y="66"/>
                </a:lnTo>
                <a:lnTo>
                  <a:pt x="139" y="66"/>
                </a:lnTo>
                <a:lnTo>
                  <a:pt x="141" y="65"/>
                </a:lnTo>
                <a:lnTo>
                  <a:pt x="144" y="65"/>
                </a:lnTo>
                <a:lnTo>
                  <a:pt x="148" y="65"/>
                </a:lnTo>
                <a:lnTo>
                  <a:pt x="150" y="63"/>
                </a:lnTo>
                <a:lnTo>
                  <a:pt x="154" y="63"/>
                </a:lnTo>
                <a:lnTo>
                  <a:pt x="158" y="63"/>
                </a:lnTo>
                <a:lnTo>
                  <a:pt x="160" y="63"/>
                </a:lnTo>
                <a:lnTo>
                  <a:pt x="163" y="61"/>
                </a:lnTo>
                <a:lnTo>
                  <a:pt x="165" y="61"/>
                </a:lnTo>
                <a:lnTo>
                  <a:pt x="169" y="61"/>
                </a:lnTo>
                <a:lnTo>
                  <a:pt x="173" y="59"/>
                </a:lnTo>
                <a:lnTo>
                  <a:pt x="175" y="59"/>
                </a:lnTo>
                <a:lnTo>
                  <a:pt x="179" y="59"/>
                </a:lnTo>
                <a:lnTo>
                  <a:pt x="181" y="59"/>
                </a:lnTo>
                <a:lnTo>
                  <a:pt x="184" y="59"/>
                </a:lnTo>
                <a:lnTo>
                  <a:pt x="186" y="57"/>
                </a:lnTo>
                <a:lnTo>
                  <a:pt x="188" y="57"/>
                </a:lnTo>
                <a:lnTo>
                  <a:pt x="192" y="57"/>
                </a:lnTo>
                <a:lnTo>
                  <a:pt x="194" y="57"/>
                </a:lnTo>
                <a:lnTo>
                  <a:pt x="198" y="57"/>
                </a:lnTo>
                <a:lnTo>
                  <a:pt x="200" y="55"/>
                </a:lnTo>
                <a:lnTo>
                  <a:pt x="202" y="55"/>
                </a:lnTo>
                <a:lnTo>
                  <a:pt x="203" y="55"/>
                </a:lnTo>
                <a:lnTo>
                  <a:pt x="205" y="55"/>
                </a:lnTo>
                <a:lnTo>
                  <a:pt x="207" y="55"/>
                </a:lnTo>
                <a:lnTo>
                  <a:pt x="209" y="55"/>
                </a:lnTo>
                <a:lnTo>
                  <a:pt x="211" y="55"/>
                </a:lnTo>
                <a:lnTo>
                  <a:pt x="213" y="55"/>
                </a:lnTo>
                <a:lnTo>
                  <a:pt x="215" y="55"/>
                </a:lnTo>
                <a:lnTo>
                  <a:pt x="217" y="55"/>
                </a:lnTo>
                <a:lnTo>
                  <a:pt x="219" y="55"/>
                </a:lnTo>
                <a:lnTo>
                  <a:pt x="221" y="53"/>
                </a:lnTo>
                <a:lnTo>
                  <a:pt x="222" y="53"/>
                </a:lnTo>
                <a:lnTo>
                  <a:pt x="2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solidFill>
                <a:prstClr val="black"/>
              </a:solidFill>
            </a:endParaRPr>
          </a:p>
        </p:txBody>
      </p:sp>
      <p:sp>
        <p:nvSpPr>
          <p:cNvPr id="8205" name="Freeform 8"/>
          <p:cNvSpPr>
            <a:spLocks/>
          </p:cNvSpPr>
          <p:nvPr/>
        </p:nvSpPr>
        <p:spPr bwMode="auto">
          <a:xfrm rot="7410421">
            <a:off x="4910594" y="3131206"/>
            <a:ext cx="609005" cy="166985"/>
          </a:xfrm>
          <a:custGeom>
            <a:avLst/>
            <a:gdLst>
              <a:gd name="T0" fmla="*/ 2147483647 w 307"/>
              <a:gd name="T1" fmla="*/ 2147483647 h 91"/>
              <a:gd name="T2" fmla="*/ 2147483647 w 307"/>
              <a:gd name="T3" fmla="*/ 2147483647 h 91"/>
              <a:gd name="T4" fmla="*/ 2147483647 w 307"/>
              <a:gd name="T5" fmla="*/ 2147483647 h 91"/>
              <a:gd name="T6" fmla="*/ 2147483647 w 307"/>
              <a:gd name="T7" fmla="*/ 2147483647 h 91"/>
              <a:gd name="T8" fmla="*/ 2147483647 w 307"/>
              <a:gd name="T9" fmla="*/ 2147483647 h 91"/>
              <a:gd name="T10" fmla="*/ 2147483647 w 307"/>
              <a:gd name="T11" fmla="*/ 2147483647 h 91"/>
              <a:gd name="T12" fmla="*/ 2147483647 w 307"/>
              <a:gd name="T13" fmla="*/ 2147483647 h 91"/>
              <a:gd name="T14" fmla="*/ 2147483647 w 307"/>
              <a:gd name="T15" fmla="*/ 2147483647 h 91"/>
              <a:gd name="T16" fmla="*/ 2147483647 w 307"/>
              <a:gd name="T17" fmla="*/ 2147483647 h 91"/>
              <a:gd name="T18" fmla="*/ 2147483647 w 307"/>
              <a:gd name="T19" fmla="*/ 2147483647 h 91"/>
              <a:gd name="T20" fmla="*/ 2147483647 w 307"/>
              <a:gd name="T21" fmla="*/ 2147483647 h 91"/>
              <a:gd name="T22" fmla="*/ 2147483647 w 307"/>
              <a:gd name="T23" fmla="*/ 2147483647 h 91"/>
              <a:gd name="T24" fmla="*/ 2147483647 w 307"/>
              <a:gd name="T25" fmla="*/ 2147483647 h 91"/>
              <a:gd name="T26" fmla="*/ 2147483647 w 307"/>
              <a:gd name="T27" fmla="*/ 2147483647 h 91"/>
              <a:gd name="T28" fmla="*/ 2147483647 w 307"/>
              <a:gd name="T29" fmla="*/ 2147483647 h 91"/>
              <a:gd name="T30" fmla="*/ 2147483647 w 307"/>
              <a:gd name="T31" fmla="*/ 2147483647 h 91"/>
              <a:gd name="T32" fmla="*/ 2147483647 w 307"/>
              <a:gd name="T33" fmla="*/ 2147483647 h 91"/>
              <a:gd name="T34" fmla="*/ 2147483647 w 307"/>
              <a:gd name="T35" fmla="*/ 2147483647 h 91"/>
              <a:gd name="T36" fmla="*/ 2147483647 w 307"/>
              <a:gd name="T37" fmla="*/ 2147483647 h 91"/>
              <a:gd name="T38" fmla="*/ 2147483647 w 307"/>
              <a:gd name="T39" fmla="*/ 2147483647 h 91"/>
              <a:gd name="T40" fmla="*/ 2147483647 w 307"/>
              <a:gd name="T41" fmla="*/ 0 h 91"/>
              <a:gd name="T42" fmla="*/ 2147483647 w 307"/>
              <a:gd name="T43" fmla="*/ 2147483647 h 91"/>
              <a:gd name="T44" fmla="*/ 2147483647 w 307"/>
              <a:gd name="T45" fmla="*/ 2147483647 h 91"/>
              <a:gd name="T46" fmla="*/ 2147483647 w 307"/>
              <a:gd name="T47" fmla="*/ 2147483647 h 91"/>
              <a:gd name="T48" fmla="*/ 2147483647 w 307"/>
              <a:gd name="T49" fmla="*/ 2147483647 h 91"/>
              <a:gd name="T50" fmla="*/ 2147483647 w 307"/>
              <a:gd name="T51" fmla="*/ 2147483647 h 91"/>
              <a:gd name="T52" fmla="*/ 2147483647 w 307"/>
              <a:gd name="T53" fmla="*/ 2147483647 h 91"/>
              <a:gd name="T54" fmla="*/ 2147483647 w 307"/>
              <a:gd name="T55" fmla="*/ 2147483647 h 91"/>
              <a:gd name="T56" fmla="*/ 2147483647 w 307"/>
              <a:gd name="T57" fmla="*/ 2147483647 h 91"/>
              <a:gd name="T58" fmla="*/ 2147483647 w 307"/>
              <a:gd name="T59" fmla="*/ 2147483647 h 91"/>
              <a:gd name="T60" fmla="*/ 2147483647 w 307"/>
              <a:gd name="T61" fmla="*/ 2147483647 h 91"/>
              <a:gd name="T62" fmla="*/ 2147483647 w 307"/>
              <a:gd name="T63" fmla="*/ 2147483647 h 91"/>
              <a:gd name="T64" fmla="*/ 2147483647 w 307"/>
              <a:gd name="T65" fmla="*/ 2147483647 h 91"/>
              <a:gd name="T66" fmla="*/ 2147483647 w 307"/>
              <a:gd name="T67" fmla="*/ 2147483647 h 91"/>
              <a:gd name="T68" fmla="*/ 2147483647 w 307"/>
              <a:gd name="T69" fmla="*/ 2147483647 h 91"/>
              <a:gd name="T70" fmla="*/ 2147483647 w 307"/>
              <a:gd name="T71" fmla="*/ 2147483647 h 91"/>
              <a:gd name="T72" fmla="*/ 2147483647 w 307"/>
              <a:gd name="T73" fmla="*/ 2147483647 h 91"/>
              <a:gd name="T74" fmla="*/ 2147483647 w 307"/>
              <a:gd name="T75" fmla="*/ 2147483647 h 91"/>
              <a:gd name="T76" fmla="*/ 2147483647 w 307"/>
              <a:gd name="T77" fmla="*/ 2147483647 h 91"/>
              <a:gd name="T78" fmla="*/ 2147483647 w 307"/>
              <a:gd name="T79" fmla="*/ 2147483647 h 91"/>
              <a:gd name="T80" fmla="*/ 2147483647 w 307"/>
              <a:gd name="T81" fmla="*/ 2147483647 h 91"/>
              <a:gd name="T82" fmla="*/ 0 w 307"/>
              <a:gd name="T83" fmla="*/ 2147483647 h 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07"/>
              <a:gd name="T127" fmla="*/ 0 h 91"/>
              <a:gd name="T128" fmla="*/ 307 w 307"/>
              <a:gd name="T129" fmla="*/ 91 h 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07" h="91">
                <a:moveTo>
                  <a:pt x="2" y="1"/>
                </a:moveTo>
                <a:lnTo>
                  <a:pt x="2" y="1"/>
                </a:lnTo>
                <a:lnTo>
                  <a:pt x="4" y="1"/>
                </a:lnTo>
                <a:lnTo>
                  <a:pt x="6" y="3"/>
                </a:lnTo>
                <a:lnTo>
                  <a:pt x="8" y="3"/>
                </a:lnTo>
                <a:lnTo>
                  <a:pt x="10" y="3"/>
                </a:lnTo>
                <a:lnTo>
                  <a:pt x="12" y="5"/>
                </a:lnTo>
                <a:lnTo>
                  <a:pt x="14" y="5"/>
                </a:lnTo>
                <a:lnTo>
                  <a:pt x="16" y="7"/>
                </a:lnTo>
                <a:lnTo>
                  <a:pt x="19" y="7"/>
                </a:lnTo>
                <a:lnTo>
                  <a:pt x="21" y="9"/>
                </a:lnTo>
                <a:lnTo>
                  <a:pt x="25" y="9"/>
                </a:lnTo>
                <a:lnTo>
                  <a:pt x="27" y="11"/>
                </a:lnTo>
                <a:lnTo>
                  <a:pt x="31" y="11"/>
                </a:lnTo>
                <a:lnTo>
                  <a:pt x="35" y="13"/>
                </a:lnTo>
                <a:lnTo>
                  <a:pt x="38" y="15"/>
                </a:lnTo>
                <a:lnTo>
                  <a:pt x="42" y="15"/>
                </a:lnTo>
                <a:lnTo>
                  <a:pt x="46" y="17"/>
                </a:lnTo>
                <a:lnTo>
                  <a:pt x="52" y="17"/>
                </a:lnTo>
                <a:lnTo>
                  <a:pt x="56" y="19"/>
                </a:lnTo>
                <a:lnTo>
                  <a:pt x="59" y="19"/>
                </a:lnTo>
                <a:lnTo>
                  <a:pt x="65" y="20"/>
                </a:lnTo>
                <a:lnTo>
                  <a:pt x="69" y="22"/>
                </a:lnTo>
                <a:lnTo>
                  <a:pt x="75" y="22"/>
                </a:lnTo>
                <a:lnTo>
                  <a:pt x="80" y="24"/>
                </a:lnTo>
                <a:lnTo>
                  <a:pt x="84" y="24"/>
                </a:lnTo>
                <a:lnTo>
                  <a:pt x="90" y="26"/>
                </a:lnTo>
                <a:lnTo>
                  <a:pt x="96" y="26"/>
                </a:lnTo>
                <a:lnTo>
                  <a:pt x="101" y="28"/>
                </a:lnTo>
                <a:lnTo>
                  <a:pt x="107" y="28"/>
                </a:lnTo>
                <a:lnTo>
                  <a:pt x="113" y="30"/>
                </a:lnTo>
                <a:lnTo>
                  <a:pt x="118" y="30"/>
                </a:lnTo>
                <a:lnTo>
                  <a:pt x="124" y="30"/>
                </a:lnTo>
                <a:lnTo>
                  <a:pt x="130" y="32"/>
                </a:lnTo>
                <a:lnTo>
                  <a:pt x="136" y="32"/>
                </a:lnTo>
                <a:lnTo>
                  <a:pt x="143" y="32"/>
                </a:lnTo>
                <a:lnTo>
                  <a:pt x="149" y="32"/>
                </a:lnTo>
                <a:lnTo>
                  <a:pt x="155" y="34"/>
                </a:lnTo>
                <a:lnTo>
                  <a:pt x="160" y="34"/>
                </a:lnTo>
                <a:lnTo>
                  <a:pt x="168" y="34"/>
                </a:lnTo>
                <a:lnTo>
                  <a:pt x="174" y="34"/>
                </a:lnTo>
                <a:lnTo>
                  <a:pt x="179" y="34"/>
                </a:lnTo>
                <a:lnTo>
                  <a:pt x="187" y="32"/>
                </a:lnTo>
                <a:lnTo>
                  <a:pt x="193" y="32"/>
                </a:lnTo>
                <a:lnTo>
                  <a:pt x="198" y="32"/>
                </a:lnTo>
                <a:lnTo>
                  <a:pt x="206" y="32"/>
                </a:lnTo>
                <a:lnTo>
                  <a:pt x="212" y="30"/>
                </a:lnTo>
                <a:lnTo>
                  <a:pt x="219" y="30"/>
                </a:lnTo>
                <a:lnTo>
                  <a:pt x="225" y="28"/>
                </a:lnTo>
                <a:lnTo>
                  <a:pt x="231" y="26"/>
                </a:lnTo>
                <a:lnTo>
                  <a:pt x="236" y="26"/>
                </a:lnTo>
                <a:lnTo>
                  <a:pt x="244" y="24"/>
                </a:lnTo>
                <a:lnTo>
                  <a:pt x="250" y="22"/>
                </a:lnTo>
                <a:lnTo>
                  <a:pt x="257" y="20"/>
                </a:lnTo>
                <a:lnTo>
                  <a:pt x="263" y="19"/>
                </a:lnTo>
                <a:lnTo>
                  <a:pt x="269" y="17"/>
                </a:lnTo>
                <a:lnTo>
                  <a:pt x="274" y="15"/>
                </a:lnTo>
                <a:lnTo>
                  <a:pt x="282" y="11"/>
                </a:lnTo>
                <a:lnTo>
                  <a:pt x="288" y="9"/>
                </a:lnTo>
                <a:lnTo>
                  <a:pt x="294" y="5"/>
                </a:lnTo>
                <a:lnTo>
                  <a:pt x="299" y="1"/>
                </a:lnTo>
                <a:lnTo>
                  <a:pt x="305" y="0"/>
                </a:lnTo>
                <a:lnTo>
                  <a:pt x="307" y="57"/>
                </a:lnTo>
                <a:lnTo>
                  <a:pt x="305" y="57"/>
                </a:lnTo>
                <a:lnTo>
                  <a:pt x="303" y="58"/>
                </a:lnTo>
                <a:lnTo>
                  <a:pt x="301" y="58"/>
                </a:lnTo>
                <a:lnTo>
                  <a:pt x="301" y="60"/>
                </a:lnTo>
                <a:lnTo>
                  <a:pt x="299" y="60"/>
                </a:lnTo>
                <a:lnTo>
                  <a:pt x="297" y="60"/>
                </a:lnTo>
                <a:lnTo>
                  <a:pt x="295" y="62"/>
                </a:lnTo>
                <a:lnTo>
                  <a:pt x="294" y="62"/>
                </a:lnTo>
                <a:lnTo>
                  <a:pt x="292" y="64"/>
                </a:lnTo>
                <a:lnTo>
                  <a:pt x="290" y="64"/>
                </a:lnTo>
                <a:lnTo>
                  <a:pt x="286" y="66"/>
                </a:lnTo>
                <a:lnTo>
                  <a:pt x="284" y="66"/>
                </a:lnTo>
                <a:lnTo>
                  <a:pt x="280" y="68"/>
                </a:lnTo>
                <a:lnTo>
                  <a:pt x="278" y="68"/>
                </a:lnTo>
                <a:lnTo>
                  <a:pt x="274" y="70"/>
                </a:lnTo>
                <a:lnTo>
                  <a:pt x="271" y="72"/>
                </a:lnTo>
                <a:lnTo>
                  <a:pt x="267" y="72"/>
                </a:lnTo>
                <a:lnTo>
                  <a:pt x="265" y="74"/>
                </a:lnTo>
                <a:lnTo>
                  <a:pt x="261" y="74"/>
                </a:lnTo>
                <a:lnTo>
                  <a:pt x="257" y="76"/>
                </a:lnTo>
                <a:lnTo>
                  <a:pt x="252" y="77"/>
                </a:lnTo>
                <a:lnTo>
                  <a:pt x="248" y="77"/>
                </a:lnTo>
                <a:lnTo>
                  <a:pt x="244" y="79"/>
                </a:lnTo>
                <a:lnTo>
                  <a:pt x="240" y="81"/>
                </a:lnTo>
                <a:lnTo>
                  <a:pt x="235" y="81"/>
                </a:lnTo>
                <a:lnTo>
                  <a:pt x="231" y="83"/>
                </a:lnTo>
                <a:lnTo>
                  <a:pt x="225" y="83"/>
                </a:lnTo>
                <a:lnTo>
                  <a:pt x="221" y="85"/>
                </a:lnTo>
                <a:lnTo>
                  <a:pt x="215" y="85"/>
                </a:lnTo>
                <a:lnTo>
                  <a:pt x="210" y="85"/>
                </a:lnTo>
                <a:lnTo>
                  <a:pt x="204" y="87"/>
                </a:lnTo>
                <a:lnTo>
                  <a:pt x="198" y="87"/>
                </a:lnTo>
                <a:lnTo>
                  <a:pt x="193" y="89"/>
                </a:lnTo>
                <a:lnTo>
                  <a:pt x="187" y="89"/>
                </a:lnTo>
                <a:lnTo>
                  <a:pt x="181" y="89"/>
                </a:lnTo>
                <a:lnTo>
                  <a:pt x="176" y="89"/>
                </a:lnTo>
                <a:lnTo>
                  <a:pt x="170" y="89"/>
                </a:lnTo>
                <a:lnTo>
                  <a:pt x="162" y="91"/>
                </a:lnTo>
                <a:lnTo>
                  <a:pt x="156" y="91"/>
                </a:lnTo>
                <a:lnTo>
                  <a:pt x="151" y="91"/>
                </a:lnTo>
                <a:lnTo>
                  <a:pt x="143" y="91"/>
                </a:lnTo>
                <a:lnTo>
                  <a:pt x="137" y="91"/>
                </a:lnTo>
                <a:lnTo>
                  <a:pt x="130" y="89"/>
                </a:lnTo>
                <a:lnTo>
                  <a:pt x="124" y="89"/>
                </a:lnTo>
                <a:lnTo>
                  <a:pt x="117" y="89"/>
                </a:lnTo>
                <a:lnTo>
                  <a:pt x="109" y="87"/>
                </a:lnTo>
                <a:lnTo>
                  <a:pt x="101" y="87"/>
                </a:lnTo>
                <a:lnTo>
                  <a:pt x="96" y="85"/>
                </a:lnTo>
                <a:lnTo>
                  <a:pt x="88" y="85"/>
                </a:lnTo>
                <a:lnTo>
                  <a:pt x="80" y="83"/>
                </a:lnTo>
                <a:lnTo>
                  <a:pt x="73" y="81"/>
                </a:lnTo>
                <a:lnTo>
                  <a:pt x="65" y="79"/>
                </a:lnTo>
                <a:lnTo>
                  <a:pt x="56" y="77"/>
                </a:lnTo>
                <a:lnTo>
                  <a:pt x="48" y="76"/>
                </a:lnTo>
                <a:lnTo>
                  <a:pt x="40" y="74"/>
                </a:lnTo>
                <a:lnTo>
                  <a:pt x="33" y="72"/>
                </a:lnTo>
                <a:lnTo>
                  <a:pt x="25" y="70"/>
                </a:lnTo>
                <a:lnTo>
                  <a:pt x="16" y="66"/>
                </a:lnTo>
                <a:lnTo>
                  <a:pt x="8" y="64"/>
                </a:lnTo>
                <a:lnTo>
                  <a:pt x="0" y="60"/>
                </a:lnTo>
                <a:lnTo>
                  <a:pt x="2"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solidFill>
                <a:prstClr val="black"/>
              </a:solidFill>
            </a:endParaRPr>
          </a:p>
        </p:txBody>
      </p:sp>
      <p:sp>
        <p:nvSpPr>
          <p:cNvPr id="8206" name="Freeform 13"/>
          <p:cNvSpPr>
            <a:spLocks/>
          </p:cNvSpPr>
          <p:nvPr/>
        </p:nvSpPr>
        <p:spPr bwMode="auto">
          <a:xfrm rot="7410421">
            <a:off x="7357777" y="4288048"/>
            <a:ext cx="73223" cy="701873"/>
          </a:xfrm>
          <a:custGeom>
            <a:avLst/>
            <a:gdLst>
              <a:gd name="T0" fmla="*/ 2147483647 w 46"/>
              <a:gd name="T1" fmla="*/ 0 h 513"/>
              <a:gd name="T2" fmla="*/ 0 w 46"/>
              <a:gd name="T3" fmla="*/ 0 h 513"/>
              <a:gd name="T4" fmla="*/ 0 w 46"/>
              <a:gd name="T5" fmla="*/ 2147483647 h 513"/>
              <a:gd name="T6" fmla="*/ 2147483647 w 46"/>
              <a:gd name="T7" fmla="*/ 2147483647 h 513"/>
              <a:gd name="T8" fmla="*/ 2147483647 w 46"/>
              <a:gd name="T9" fmla="*/ 0 h 513"/>
              <a:gd name="T10" fmla="*/ 2147483647 w 46"/>
              <a:gd name="T11" fmla="*/ 0 h 513"/>
              <a:gd name="T12" fmla="*/ 0 60000 65536"/>
              <a:gd name="T13" fmla="*/ 0 60000 65536"/>
              <a:gd name="T14" fmla="*/ 0 60000 65536"/>
              <a:gd name="T15" fmla="*/ 0 60000 65536"/>
              <a:gd name="T16" fmla="*/ 0 60000 65536"/>
              <a:gd name="T17" fmla="*/ 0 60000 65536"/>
              <a:gd name="T18" fmla="*/ 0 w 46"/>
              <a:gd name="T19" fmla="*/ 0 h 513"/>
              <a:gd name="T20" fmla="*/ 46 w 46"/>
              <a:gd name="T21" fmla="*/ 513 h 513"/>
            </a:gdLst>
            <a:ahLst/>
            <a:cxnLst>
              <a:cxn ang="T12">
                <a:pos x="T0" y="T1"/>
              </a:cxn>
              <a:cxn ang="T13">
                <a:pos x="T2" y="T3"/>
              </a:cxn>
              <a:cxn ang="T14">
                <a:pos x="T4" y="T5"/>
              </a:cxn>
              <a:cxn ang="T15">
                <a:pos x="T6" y="T7"/>
              </a:cxn>
              <a:cxn ang="T16">
                <a:pos x="T8" y="T9"/>
              </a:cxn>
              <a:cxn ang="T17">
                <a:pos x="T10" y="T11"/>
              </a:cxn>
            </a:cxnLst>
            <a:rect l="T18" t="T19" r="T20" b="T21"/>
            <a:pathLst>
              <a:path w="46" h="513">
                <a:moveTo>
                  <a:pt x="46" y="0"/>
                </a:moveTo>
                <a:lnTo>
                  <a:pt x="0" y="0"/>
                </a:lnTo>
                <a:lnTo>
                  <a:pt x="0" y="513"/>
                </a:lnTo>
                <a:lnTo>
                  <a:pt x="46" y="513"/>
                </a:lnTo>
                <a:lnTo>
                  <a:pt x="4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013">
              <a:solidFill>
                <a:prstClr val="black"/>
              </a:solidFill>
            </a:endParaRPr>
          </a:p>
        </p:txBody>
      </p:sp>
      <p:sp>
        <p:nvSpPr>
          <p:cNvPr id="22" name="Rectangle 15"/>
          <p:cNvSpPr>
            <a:spLocks noChangeArrowheads="1"/>
          </p:cNvSpPr>
          <p:nvPr/>
        </p:nvSpPr>
        <p:spPr bwMode="auto">
          <a:xfrm rot="2010421">
            <a:off x="5248580" y="3313809"/>
            <a:ext cx="613469" cy="257175"/>
          </a:xfrm>
          <a:prstGeom prst="rect">
            <a:avLst/>
          </a:prstGeom>
          <a:solidFill>
            <a:schemeClr val="bg2">
              <a:lumMod val="25000"/>
            </a:schemeClr>
          </a:solidFill>
          <a:ln w="9525">
            <a:noFill/>
            <a:miter lim="800000"/>
            <a:headEnd/>
            <a:tailEnd/>
          </a:ln>
        </p:spPr>
        <p:txBody>
          <a:bodyPr wrap="none" anchor="ctr"/>
          <a:lstStyle/>
          <a:p>
            <a:pPr>
              <a:defRPr/>
            </a:pPr>
            <a:endParaRPr lang="en-US" sz="1013">
              <a:solidFill>
                <a:prstClr val="black"/>
              </a:solidFill>
              <a:latin typeface="Arial" charset="0"/>
            </a:endParaRPr>
          </a:p>
        </p:txBody>
      </p:sp>
      <p:sp>
        <p:nvSpPr>
          <p:cNvPr id="23" name="Rectangle 15"/>
          <p:cNvSpPr>
            <a:spLocks noChangeArrowheads="1"/>
          </p:cNvSpPr>
          <p:nvPr/>
        </p:nvSpPr>
        <p:spPr bwMode="auto">
          <a:xfrm rot="2010421">
            <a:off x="5653982" y="3573670"/>
            <a:ext cx="602754" cy="263426"/>
          </a:xfrm>
          <a:prstGeom prst="rect">
            <a:avLst/>
          </a:prstGeom>
          <a:solidFill>
            <a:schemeClr val="accent3">
              <a:lumMod val="75000"/>
            </a:schemeClr>
          </a:solidFill>
          <a:ln w="9525">
            <a:noFill/>
            <a:miter lim="800000"/>
            <a:headEnd/>
            <a:tailEnd/>
          </a:ln>
        </p:spPr>
        <p:txBody>
          <a:bodyPr wrap="none" anchor="ctr"/>
          <a:lstStyle/>
          <a:p>
            <a:pPr>
              <a:defRPr/>
            </a:pPr>
            <a:endParaRPr lang="en-US" sz="1013">
              <a:solidFill>
                <a:prstClr val="black"/>
              </a:solidFill>
              <a:latin typeface="Arial" charset="0"/>
            </a:endParaRPr>
          </a:p>
        </p:txBody>
      </p:sp>
      <p:sp>
        <p:nvSpPr>
          <p:cNvPr id="24" name="Rectangle 15"/>
          <p:cNvSpPr>
            <a:spLocks noChangeArrowheads="1"/>
          </p:cNvSpPr>
          <p:nvPr/>
        </p:nvSpPr>
        <p:spPr bwMode="auto">
          <a:xfrm rot="2010421">
            <a:off x="6077249" y="3846026"/>
            <a:ext cx="602754" cy="281285"/>
          </a:xfrm>
          <a:prstGeom prst="rect">
            <a:avLst/>
          </a:prstGeom>
          <a:solidFill>
            <a:schemeClr val="bg2">
              <a:lumMod val="75000"/>
            </a:schemeClr>
          </a:solidFill>
          <a:ln w="9525">
            <a:noFill/>
            <a:miter lim="800000"/>
            <a:headEnd/>
            <a:tailEnd/>
          </a:ln>
        </p:spPr>
        <p:txBody>
          <a:bodyPr wrap="none" anchor="ctr"/>
          <a:lstStyle/>
          <a:p>
            <a:pPr>
              <a:defRPr/>
            </a:pPr>
            <a:endParaRPr lang="en-US" sz="1013">
              <a:solidFill>
                <a:prstClr val="black"/>
              </a:solidFill>
              <a:latin typeface="Arial" charset="0"/>
            </a:endParaRPr>
          </a:p>
        </p:txBody>
      </p:sp>
      <p:sp>
        <p:nvSpPr>
          <p:cNvPr id="25" name="Rectangle 15"/>
          <p:cNvSpPr>
            <a:spLocks noChangeArrowheads="1"/>
          </p:cNvSpPr>
          <p:nvPr/>
        </p:nvSpPr>
        <p:spPr bwMode="auto">
          <a:xfrm rot="2010421">
            <a:off x="6536243" y="4093378"/>
            <a:ext cx="479524" cy="300931"/>
          </a:xfrm>
          <a:prstGeom prst="rect">
            <a:avLst/>
          </a:prstGeom>
          <a:solidFill>
            <a:schemeClr val="bg2"/>
          </a:solidFill>
          <a:ln w="9525">
            <a:noFill/>
            <a:miter lim="800000"/>
            <a:headEnd/>
            <a:tailEnd/>
          </a:ln>
        </p:spPr>
        <p:txBody>
          <a:bodyPr wrap="none" anchor="ctr"/>
          <a:lstStyle/>
          <a:p>
            <a:pPr>
              <a:defRPr/>
            </a:pPr>
            <a:endParaRPr lang="en-US" sz="1013">
              <a:solidFill>
                <a:prstClr val="black"/>
              </a:solidFill>
              <a:latin typeface="Arial" charset="0"/>
            </a:endParaRPr>
          </a:p>
        </p:txBody>
      </p:sp>
      <p:cxnSp>
        <p:nvCxnSpPr>
          <p:cNvPr id="28" name="Straight Connector 27"/>
          <p:cNvCxnSpPr/>
          <p:nvPr/>
        </p:nvCxnSpPr>
        <p:spPr>
          <a:xfrm>
            <a:off x="5367342" y="3171832"/>
            <a:ext cx="1671638" cy="1071563"/>
          </a:xfrm>
          <a:prstGeom prst="line">
            <a:avLst/>
          </a:prstGeom>
          <a:ln w="28575">
            <a:solidFill>
              <a:srgbClr val="000818"/>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238755" y="3386139"/>
            <a:ext cx="1671638" cy="1114425"/>
          </a:xfrm>
          <a:prstGeom prst="line">
            <a:avLst/>
          </a:prstGeom>
          <a:ln w="28575">
            <a:solidFill>
              <a:srgbClr val="000818"/>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6846096" y="4307686"/>
            <a:ext cx="257175" cy="128588"/>
          </a:xfrm>
          <a:prstGeom prst="line">
            <a:avLst/>
          </a:prstGeom>
          <a:ln w="28575">
            <a:solidFill>
              <a:srgbClr val="000818"/>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flipH="1" flipV="1">
            <a:off x="5195888" y="338613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flipH="1" flipV="1">
            <a:off x="5195894" y="3214692"/>
            <a:ext cx="214313" cy="128588"/>
          </a:xfrm>
          <a:prstGeom prst="line">
            <a:avLst/>
          </a:prstGeom>
          <a:ln w="28575">
            <a:solidFill>
              <a:srgbClr val="000818"/>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rot="5400000">
            <a:off x="5474494" y="2893224"/>
            <a:ext cx="514350" cy="471488"/>
          </a:xfrm>
          <a:prstGeom prst="straightConnector1">
            <a:avLst/>
          </a:prstGeom>
          <a:ln>
            <a:solidFill>
              <a:srgbClr val="000818"/>
            </a:solidFill>
            <a:tailEnd type="arrow"/>
          </a:ln>
        </p:spPr>
        <p:style>
          <a:lnRef idx="1">
            <a:schemeClr val="accent1"/>
          </a:lnRef>
          <a:fillRef idx="0">
            <a:schemeClr val="accent1"/>
          </a:fillRef>
          <a:effectRef idx="0">
            <a:schemeClr val="accent1"/>
          </a:effectRef>
          <a:fontRef idx="minor">
            <a:schemeClr val="tx1"/>
          </a:fontRef>
        </p:style>
      </p:cxnSp>
      <p:sp>
        <p:nvSpPr>
          <p:cNvPr id="8217" name="TextBox 60"/>
          <p:cNvSpPr txBox="1">
            <a:spLocks noChangeArrowheads="1"/>
          </p:cNvSpPr>
          <p:nvPr/>
        </p:nvSpPr>
        <p:spPr bwMode="auto">
          <a:xfrm>
            <a:off x="4552955" y="4157672"/>
            <a:ext cx="985838" cy="5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013" b="1" dirty="0">
                <a:solidFill>
                  <a:srgbClr val="000818"/>
                </a:solidFill>
              </a:rPr>
              <a:t>Tobacco Price Increases</a:t>
            </a:r>
          </a:p>
        </p:txBody>
      </p:sp>
      <p:cxnSp>
        <p:nvCxnSpPr>
          <p:cNvPr id="62" name="Straight Arrow Connector 61"/>
          <p:cNvCxnSpPr/>
          <p:nvPr/>
        </p:nvCxnSpPr>
        <p:spPr>
          <a:xfrm rot="5400000" flipH="1" flipV="1">
            <a:off x="5453067" y="3729044"/>
            <a:ext cx="471488" cy="385763"/>
          </a:xfrm>
          <a:prstGeom prst="straightConnector1">
            <a:avLst/>
          </a:prstGeom>
          <a:ln>
            <a:solidFill>
              <a:srgbClr val="000818"/>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rot="5400000">
            <a:off x="6267457" y="3471867"/>
            <a:ext cx="557213" cy="471488"/>
          </a:xfrm>
          <a:prstGeom prst="straightConnector1">
            <a:avLst/>
          </a:prstGeom>
          <a:ln>
            <a:solidFill>
              <a:srgbClr val="000818"/>
            </a:solidFill>
            <a:tailEnd type="arrow"/>
          </a:ln>
        </p:spPr>
        <p:style>
          <a:lnRef idx="1">
            <a:schemeClr val="accent1"/>
          </a:lnRef>
          <a:fillRef idx="0">
            <a:schemeClr val="accent1"/>
          </a:fillRef>
          <a:effectRef idx="0">
            <a:schemeClr val="accent1"/>
          </a:effectRef>
          <a:fontRef idx="minor">
            <a:schemeClr val="tx1"/>
          </a:fontRef>
        </p:style>
      </p:cxnSp>
      <p:sp>
        <p:nvSpPr>
          <p:cNvPr id="8221" name="TextBox 67"/>
          <p:cNvSpPr txBox="1">
            <a:spLocks noChangeArrowheads="1"/>
          </p:cNvSpPr>
          <p:nvPr/>
        </p:nvSpPr>
        <p:spPr bwMode="auto">
          <a:xfrm>
            <a:off x="6696075" y="3078962"/>
            <a:ext cx="857250" cy="40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013" b="1" dirty="0">
                <a:solidFill>
                  <a:srgbClr val="000818"/>
                </a:solidFill>
              </a:rPr>
              <a:t>Cessation</a:t>
            </a:r>
          </a:p>
          <a:p>
            <a:pPr eaLnBrk="1" hangingPunct="1"/>
            <a:r>
              <a:rPr lang="en-US" altLang="en-US" sz="1013" b="1" dirty="0">
                <a:solidFill>
                  <a:srgbClr val="000818"/>
                </a:solidFill>
              </a:rPr>
              <a:t>Access</a:t>
            </a:r>
          </a:p>
        </p:txBody>
      </p:sp>
      <p:cxnSp>
        <p:nvCxnSpPr>
          <p:cNvPr id="70" name="Straight Arrow Connector 69"/>
          <p:cNvCxnSpPr/>
          <p:nvPr/>
        </p:nvCxnSpPr>
        <p:spPr>
          <a:xfrm rot="5400000" flipH="1" flipV="1">
            <a:off x="6460331" y="4221961"/>
            <a:ext cx="342900" cy="300038"/>
          </a:xfrm>
          <a:prstGeom prst="straightConnector1">
            <a:avLst/>
          </a:prstGeom>
          <a:ln>
            <a:solidFill>
              <a:srgbClr val="000818"/>
            </a:solidFill>
            <a:tailEnd type="arrow"/>
          </a:ln>
        </p:spPr>
        <p:style>
          <a:lnRef idx="1">
            <a:schemeClr val="accent1"/>
          </a:lnRef>
          <a:fillRef idx="0">
            <a:schemeClr val="accent1"/>
          </a:fillRef>
          <a:effectRef idx="0">
            <a:schemeClr val="accent1"/>
          </a:effectRef>
          <a:fontRef idx="minor">
            <a:schemeClr val="tx1"/>
          </a:fontRef>
        </p:style>
      </p:cxnSp>
      <p:sp>
        <p:nvSpPr>
          <p:cNvPr id="8223" name="TextBox 72"/>
          <p:cNvSpPr txBox="1">
            <a:spLocks noChangeArrowheads="1"/>
          </p:cNvSpPr>
          <p:nvPr/>
        </p:nvSpPr>
        <p:spPr bwMode="auto">
          <a:xfrm>
            <a:off x="5238757" y="4543430"/>
            <a:ext cx="1243013" cy="559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013" b="1" dirty="0">
                <a:solidFill>
                  <a:srgbClr val="000818"/>
                </a:solidFill>
              </a:rPr>
              <a:t>Hard Hitting Media Campaigns</a:t>
            </a:r>
          </a:p>
        </p:txBody>
      </p:sp>
      <p:sp>
        <p:nvSpPr>
          <p:cNvPr id="29" name="TextBox 28"/>
          <p:cNvSpPr txBox="1"/>
          <p:nvPr/>
        </p:nvSpPr>
        <p:spPr>
          <a:xfrm>
            <a:off x="3541745" y="5171356"/>
            <a:ext cx="4457700" cy="178960"/>
          </a:xfrm>
          <a:prstGeom prst="rect">
            <a:avLst/>
          </a:prstGeom>
          <a:noFill/>
        </p:spPr>
        <p:txBody>
          <a:bodyPr wrap="square" rtlCol="0">
            <a:spAutoFit/>
          </a:bodyPr>
          <a:lstStyle/>
          <a:p>
            <a:r>
              <a:rPr lang="en-US" sz="563" b="1" dirty="0">
                <a:solidFill>
                  <a:prstClr val="white"/>
                </a:solidFill>
              </a:rPr>
              <a:t>Source: </a:t>
            </a:r>
            <a:r>
              <a:rPr lang="en-US" sz="563" dirty="0">
                <a:solidFill>
                  <a:prstClr val="white"/>
                </a:solidFill>
              </a:rPr>
              <a:t>Centers for Disease Control and Prevention. </a:t>
            </a:r>
            <a:r>
              <a:rPr lang="en-US" sz="563" i="1" dirty="0">
                <a:solidFill>
                  <a:prstClr val="white"/>
                </a:solidFill>
              </a:rPr>
              <a:t>Best Practices for Comprehensive Tobacco Control Programs. </a:t>
            </a:r>
            <a:r>
              <a:rPr lang="en-US" sz="563" dirty="0">
                <a:solidFill>
                  <a:prstClr val="white"/>
                </a:solidFill>
              </a:rPr>
              <a:t>2014.</a:t>
            </a:r>
          </a:p>
        </p:txBody>
      </p:sp>
      <p:sp>
        <p:nvSpPr>
          <p:cNvPr id="8219" name="TextBox 64"/>
          <p:cNvSpPr txBox="1">
            <a:spLocks noChangeArrowheads="1"/>
          </p:cNvSpPr>
          <p:nvPr/>
        </p:nvSpPr>
        <p:spPr bwMode="auto">
          <a:xfrm>
            <a:off x="5881692" y="2528893"/>
            <a:ext cx="1328738" cy="404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altLang="en-US" sz="1013" b="1" dirty="0">
                <a:solidFill>
                  <a:srgbClr val="000818"/>
                </a:solidFill>
              </a:rPr>
              <a:t>100% Smoke-Free Policies</a:t>
            </a:r>
          </a:p>
        </p:txBody>
      </p:sp>
      <p:sp>
        <p:nvSpPr>
          <p:cNvPr id="2" name="Rounded Rectangle 1"/>
          <p:cNvSpPr/>
          <p:nvPr/>
        </p:nvSpPr>
        <p:spPr>
          <a:xfrm>
            <a:off x="5868236" y="2427599"/>
            <a:ext cx="1249577" cy="51435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solidFill>
                <a:prstClr val="white"/>
              </a:solidFill>
            </a:endParaRPr>
          </a:p>
        </p:txBody>
      </p:sp>
    </p:spTree>
    <p:extLst>
      <p:ext uri="{BB962C8B-B14F-4D97-AF65-F5344CB8AC3E}">
        <p14:creationId xmlns:p14="http://schemas.microsoft.com/office/powerpoint/2010/main" val="3203180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2ECD1-1622-419A-A7B6-8396C78BF1CE}"/>
              </a:ext>
            </a:extLst>
          </p:cNvPr>
          <p:cNvSpPr>
            <a:spLocks noGrp="1"/>
          </p:cNvSpPr>
          <p:nvPr>
            <p:ph type="title"/>
          </p:nvPr>
        </p:nvSpPr>
        <p:spPr>
          <a:xfrm>
            <a:off x="838200" y="149713"/>
            <a:ext cx="10515600" cy="1325563"/>
          </a:xfrm>
        </p:spPr>
        <p:txBody>
          <a:bodyPr>
            <a:normAutofit fontScale="90000"/>
          </a:bodyPr>
          <a:lstStyle/>
          <a:p>
            <a:pPr algn="ctr"/>
            <a:br>
              <a:rPr lang="en-US" sz="3600" b="1" dirty="0">
                <a:solidFill>
                  <a:srgbClr val="0070C0"/>
                </a:solidFill>
                <a:latin typeface="Arial" panose="020B0604020202020204" pitchFamily="34" charset="0"/>
                <a:cs typeface="Arial" panose="020B0604020202020204" pitchFamily="34" charset="0"/>
              </a:rPr>
            </a:br>
            <a:r>
              <a:rPr lang="en-US" sz="3600" b="1" dirty="0">
                <a:solidFill>
                  <a:srgbClr val="0070C0"/>
                </a:solidFill>
                <a:latin typeface="Arial" panose="020B0604020202020204" pitchFamily="34" charset="0"/>
                <a:cs typeface="Arial" panose="020B0604020202020204" pitchFamily="34" charset="0"/>
              </a:rPr>
              <a:t>Smoke-free Indoor Workplace Policies are Only Effective if they are Comprehensive, or 100%</a:t>
            </a:r>
          </a:p>
        </p:txBody>
      </p:sp>
      <p:sp>
        <p:nvSpPr>
          <p:cNvPr id="3" name="Content Placeholder 2">
            <a:extLst>
              <a:ext uri="{FF2B5EF4-FFF2-40B4-BE49-F238E27FC236}">
                <a16:creationId xmlns:a16="http://schemas.microsoft.com/office/drawing/2014/main" id="{A64FD58E-47B6-4917-A53F-BFA75AD0D7A8}"/>
              </a:ext>
            </a:extLst>
          </p:cNvPr>
          <p:cNvSpPr>
            <a:spLocks noGrp="1"/>
          </p:cNvSpPr>
          <p:nvPr>
            <p:ph idx="1"/>
          </p:nvPr>
        </p:nvSpPr>
        <p:spPr>
          <a:xfrm>
            <a:off x="838200" y="1825624"/>
            <a:ext cx="10515600" cy="4351338"/>
          </a:xfrm>
        </p:spPr>
        <p:txBody>
          <a:bodyPr/>
          <a:lstStyle/>
          <a:p>
            <a:r>
              <a:rPr lang="en-US" dirty="0"/>
              <a:t>Reduced exposure to secondhand smoke</a:t>
            </a:r>
          </a:p>
          <a:p>
            <a:pPr lvl="1"/>
            <a:r>
              <a:rPr lang="en-US" dirty="0"/>
              <a:t>Employees at work</a:t>
            </a:r>
          </a:p>
          <a:p>
            <a:pPr lvl="1"/>
            <a:r>
              <a:rPr lang="en-US" dirty="0"/>
              <a:t>Patrons in indoor public places</a:t>
            </a:r>
          </a:p>
          <a:p>
            <a:pPr lvl="1"/>
            <a:r>
              <a:rPr lang="en-US" dirty="0"/>
              <a:t>Air quality improves</a:t>
            </a:r>
          </a:p>
          <a:p>
            <a:r>
              <a:rPr lang="en-US" dirty="0"/>
              <a:t>Reduced tobacco use</a:t>
            </a:r>
          </a:p>
          <a:p>
            <a:pPr lvl="1"/>
            <a:r>
              <a:rPr lang="en-US" dirty="0"/>
              <a:t>More smokers quit</a:t>
            </a:r>
          </a:p>
          <a:p>
            <a:pPr lvl="1"/>
            <a:r>
              <a:rPr lang="en-US" dirty="0"/>
              <a:t>Fewer youth start to smoke</a:t>
            </a:r>
          </a:p>
          <a:p>
            <a:r>
              <a:rPr lang="en-US" dirty="0"/>
              <a:t>Reduced hospitalizations and                                                        healthcare costs</a:t>
            </a:r>
          </a:p>
          <a:p>
            <a:pPr lvl="1"/>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7763" y="2526320"/>
            <a:ext cx="4886037" cy="3254638"/>
          </a:xfrm>
          <a:prstGeom prst="rect">
            <a:avLst/>
          </a:prstGeom>
        </p:spPr>
      </p:pic>
    </p:spTree>
    <p:extLst>
      <p:ext uri="{BB962C8B-B14F-4D97-AF65-F5344CB8AC3E}">
        <p14:creationId xmlns:p14="http://schemas.microsoft.com/office/powerpoint/2010/main" val="241754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dirty="0">
                <a:solidFill>
                  <a:srgbClr val="0070C0"/>
                </a:solidFill>
                <a:latin typeface="Arial" panose="020B0604020202020204" pitchFamily="34" charset="0"/>
                <a:cs typeface="Arial" panose="020B0604020202020204" pitchFamily="34" charset="0"/>
              </a:rPr>
              <a:t>Types of Smoke-free Workplace Laws</a:t>
            </a:r>
            <a:endParaRPr lang="en-US" sz="3600" dirty="0"/>
          </a:p>
        </p:txBody>
      </p:sp>
      <p:graphicFrame>
        <p:nvGraphicFramePr>
          <p:cNvPr id="5" name="Content Placeholder 4"/>
          <p:cNvGraphicFramePr>
            <a:graphicFrameLocks noGrp="1"/>
          </p:cNvGraphicFramePr>
          <p:nvPr>
            <p:ph idx="1"/>
            <p:extLst/>
          </p:nvPr>
        </p:nvGraphicFramePr>
        <p:xfrm>
          <a:off x="838200" y="1579418"/>
          <a:ext cx="10515600" cy="45975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6854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4"/>
          <p:cNvSpPr>
            <a:spLocks noGrp="1"/>
          </p:cNvSpPr>
          <p:nvPr>
            <p:ph type="title"/>
          </p:nvPr>
        </p:nvSpPr>
        <p:spPr>
          <a:xfrm>
            <a:off x="2057399" y="381000"/>
            <a:ext cx="8153400" cy="990600"/>
          </a:xfrm>
        </p:spPr>
        <p:txBody>
          <a:bodyPr>
            <a:normAutofit/>
          </a:bodyPr>
          <a:lstStyle/>
          <a:p>
            <a:r>
              <a:rPr lang="en-US" altLang="en-US" sz="3600" b="1" dirty="0">
                <a:solidFill>
                  <a:srgbClr val="0070C0"/>
                </a:solidFill>
                <a:latin typeface="Arial" panose="020B0604020202020204" pitchFamily="34" charset="0"/>
                <a:cs typeface="Arial" panose="020B0604020202020204" pitchFamily="34" charset="0"/>
              </a:rPr>
              <a:t>Fewer Hospital Visits for COPD</a:t>
            </a:r>
          </a:p>
        </p:txBody>
      </p:sp>
      <p:sp>
        <p:nvSpPr>
          <p:cNvPr id="6" name="Content Placeholder 5"/>
          <p:cNvSpPr>
            <a:spLocks noGrp="1"/>
          </p:cNvSpPr>
          <p:nvPr>
            <p:ph sz="quarter" idx="1"/>
          </p:nvPr>
        </p:nvSpPr>
        <p:spPr>
          <a:xfrm>
            <a:off x="960582" y="1371600"/>
            <a:ext cx="10195639" cy="5486400"/>
          </a:xfrm>
        </p:spPr>
        <p:txBody>
          <a:bodyPr>
            <a:normAutofit lnSpcReduction="10000"/>
          </a:bodyPr>
          <a:lstStyle/>
          <a:p>
            <a:pPr>
              <a:defRPr/>
            </a:pPr>
            <a:r>
              <a:rPr lang="en-US" dirty="0"/>
              <a:t>People with COPD living in Kentucky communities with </a:t>
            </a:r>
            <a:r>
              <a:rPr lang="en-US" i="1" u="sng" dirty="0"/>
              <a:t>comprehensive</a:t>
            </a:r>
            <a:r>
              <a:rPr lang="en-US" dirty="0"/>
              <a:t> smoke-free workplace laws are </a:t>
            </a:r>
            <a:r>
              <a:rPr lang="en-US" b="1" dirty="0"/>
              <a:t>22% less likely to be admitted to the hospital </a:t>
            </a:r>
            <a:r>
              <a:rPr lang="en-US" dirty="0">
                <a:solidFill>
                  <a:srgbClr val="FF0000"/>
                </a:solidFill>
              </a:rPr>
              <a:t>compared to those in communities with moderate-weak or no smoke-free laws</a:t>
            </a:r>
            <a:r>
              <a:rPr lang="en-US" dirty="0"/>
              <a:t>.</a:t>
            </a:r>
          </a:p>
          <a:p>
            <a:pPr>
              <a:defRPr/>
            </a:pPr>
            <a:endParaRPr lang="en-US" dirty="0"/>
          </a:p>
          <a:p>
            <a:pPr>
              <a:defRPr/>
            </a:pPr>
            <a:endParaRPr lang="en-US" dirty="0"/>
          </a:p>
          <a:p>
            <a:pPr>
              <a:defRPr/>
            </a:pPr>
            <a:endParaRPr lang="en-US" dirty="0"/>
          </a:p>
          <a:p>
            <a:pPr>
              <a:defRPr/>
            </a:pPr>
            <a:endParaRPr lang="en-US" dirty="0"/>
          </a:p>
          <a:p>
            <a:pPr marL="0" indent="0">
              <a:buNone/>
              <a:defRPr/>
            </a:pPr>
            <a:endParaRPr lang="en-US" sz="1400" dirty="0"/>
          </a:p>
          <a:p>
            <a:pPr marL="0" indent="0">
              <a:buNone/>
              <a:defRPr/>
            </a:pPr>
            <a:endParaRPr lang="en-US" sz="1400" dirty="0"/>
          </a:p>
          <a:p>
            <a:pPr marL="0" indent="0">
              <a:buNone/>
              <a:defRPr/>
            </a:pPr>
            <a:endParaRPr lang="en-US" sz="1400" dirty="0"/>
          </a:p>
          <a:p>
            <a:pPr marL="0" indent="0">
              <a:buNone/>
              <a:defRPr/>
            </a:pPr>
            <a:endParaRPr lang="en-US" sz="1400" dirty="0"/>
          </a:p>
          <a:p>
            <a:pPr marL="0" indent="0">
              <a:buNone/>
              <a:defRPr/>
            </a:pPr>
            <a:endParaRPr lang="en-US" sz="1400" dirty="0"/>
          </a:p>
          <a:p>
            <a:pPr marL="0" indent="0">
              <a:buNone/>
              <a:defRPr/>
            </a:pPr>
            <a:endParaRPr lang="en-US" sz="1400" dirty="0"/>
          </a:p>
          <a:p>
            <a:pPr marL="0" indent="0">
              <a:buNone/>
              <a:defRPr/>
            </a:pPr>
            <a:r>
              <a:rPr lang="en-US" sz="1200" dirty="0"/>
              <a:t>Hahn, E.J., et al. </a:t>
            </a:r>
            <a:r>
              <a:rPr lang="en-US" sz="1200" i="1" dirty="0"/>
              <a:t>American Journal of Public Health, </a:t>
            </a:r>
            <a:r>
              <a:rPr lang="en-US" sz="1200" dirty="0"/>
              <a:t>2014.</a:t>
            </a:r>
          </a:p>
        </p:txBody>
      </p:sp>
      <p:pic>
        <p:nvPicPr>
          <p:cNvPr id="2" name="Picture 1"/>
          <p:cNvPicPr>
            <a:picLocks noChangeAspect="1"/>
          </p:cNvPicPr>
          <p:nvPr/>
        </p:nvPicPr>
        <p:blipFill>
          <a:blip r:embed="rId3"/>
          <a:stretch>
            <a:fillRect/>
          </a:stretch>
        </p:blipFill>
        <p:spPr>
          <a:xfrm>
            <a:off x="3463439" y="3033317"/>
            <a:ext cx="4997069" cy="3353835"/>
          </a:xfrm>
          <a:prstGeom prst="rect">
            <a:avLst/>
          </a:prstGeom>
        </p:spPr>
      </p:pic>
    </p:spTree>
    <p:extLst>
      <p:ext uri="{BB962C8B-B14F-4D97-AF65-F5344CB8AC3E}">
        <p14:creationId xmlns:p14="http://schemas.microsoft.com/office/powerpoint/2010/main" val="961728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718" y="761998"/>
            <a:ext cx="10922480" cy="5461241"/>
          </a:xfrm>
          <a:prstGeom prst="rect">
            <a:avLst/>
          </a:prstGeom>
        </p:spPr>
      </p:pic>
    </p:spTree>
    <p:extLst>
      <p:ext uri="{BB962C8B-B14F-4D97-AF65-F5344CB8AC3E}">
        <p14:creationId xmlns:p14="http://schemas.microsoft.com/office/powerpoint/2010/main" val="2187881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800" b="1" dirty="0">
                <a:solidFill>
                  <a:srgbClr val="0070C0"/>
                </a:solidFill>
                <a:latin typeface="Arial" panose="020B0604020202020204" pitchFamily="34" charset="0"/>
                <a:cs typeface="Arial" panose="020B0604020202020204" pitchFamily="34" charset="0"/>
              </a:rPr>
              <a:t>Smoke-free Laws Save Money</a:t>
            </a:r>
          </a:p>
        </p:txBody>
      </p:sp>
      <p:sp>
        <p:nvSpPr>
          <p:cNvPr id="3" name="Content Placeholder 2"/>
          <p:cNvSpPr>
            <a:spLocks noGrp="1"/>
          </p:cNvSpPr>
          <p:nvPr>
            <p:ph idx="1"/>
          </p:nvPr>
        </p:nvSpPr>
        <p:spPr/>
        <p:txBody>
          <a:bodyPr>
            <a:normAutofit/>
          </a:bodyPr>
          <a:lstStyle/>
          <a:p>
            <a:r>
              <a:rPr lang="en-US" sz="2400" dirty="0"/>
              <a:t>32% reduction in adult smoking since Lexington’s law took effect (16,500 fewer smokers)</a:t>
            </a:r>
          </a:p>
          <a:p>
            <a:r>
              <a:rPr lang="en-US" sz="2400" dirty="0"/>
              <a:t>Impact: $21 million per YEAR in healthcare cost savings</a:t>
            </a:r>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pic>
        <p:nvPicPr>
          <p:cNvPr id="5" name="Picture 4"/>
          <p:cNvPicPr>
            <a:picLocks noChangeAspect="1"/>
          </p:cNvPicPr>
          <p:nvPr/>
        </p:nvPicPr>
        <p:blipFill>
          <a:blip r:embed="rId3"/>
          <a:stretch>
            <a:fillRect/>
          </a:stretch>
        </p:blipFill>
        <p:spPr>
          <a:xfrm>
            <a:off x="4013744" y="3631291"/>
            <a:ext cx="4064180" cy="2032090"/>
          </a:xfrm>
          <a:prstGeom prst="rect">
            <a:avLst/>
          </a:prstGeom>
        </p:spPr>
      </p:pic>
    </p:spTree>
    <p:extLst>
      <p:ext uri="{BB962C8B-B14F-4D97-AF65-F5344CB8AC3E}">
        <p14:creationId xmlns:p14="http://schemas.microsoft.com/office/powerpoint/2010/main" val="1245077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1653</TotalTime>
  <Words>1767</Words>
  <Application>Microsoft Office PowerPoint</Application>
  <PresentationFormat>Widescreen</PresentationFormat>
  <Paragraphs>235</Paragraphs>
  <Slides>31</Slides>
  <Notes>16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31</vt:i4>
      </vt:variant>
    </vt:vector>
  </HeadingPairs>
  <TitlesOfParts>
    <vt:vector size="40" baseType="lpstr">
      <vt:lpstr>Arial</vt:lpstr>
      <vt:lpstr>Calibri</vt:lpstr>
      <vt:lpstr>Calibri Light</vt:lpstr>
      <vt:lpstr>Courier New</vt:lpstr>
      <vt:lpstr>Verdana</vt:lpstr>
      <vt:lpstr>Wingdings</vt:lpstr>
      <vt:lpstr>Office Theme</vt:lpstr>
      <vt:lpstr>1_Office Theme</vt:lpstr>
      <vt:lpstr>1_Custom Design</vt:lpstr>
      <vt:lpstr>Local Smoke-free Ready or Not</vt:lpstr>
      <vt:lpstr>PowerPoint Presentation</vt:lpstr>
      <vt:lpstr>Why focus on a smoke-free workplace law?</vt:lpstr>
      <vt:lpstr>“Tobacco Control Vaccine”</vt:lpstr>
      <vt:lpstr> Smoke-free Indoor Workplace Policies are Only Effective if they are Comprehensive, or 100%</vt:lpstr>
      <vt:lpstr>Types of Smoke-free Workplace Laws</vt:lpstr>
      <vt:lpstr>Fewer Hospital Visits for COPD</vt:lpstr>
      <vt:lpstr>PowerPoint Presentation</vt:lpstr>
      <vt:lpstr>Smoke-free Laws Save Money</vt:lpstr>
      <vt:lpstr>Businesses thrive in  Smoke-Free Communities! </vt:lpstr>
      <vt:lpstr>How to advocate for a local smoke-free policy</vt:lpstr>
      <vt:lpstr>How to Advocate for a Smoke-free Workplace Ordinance</vt:lpstr>
      <vt:lpstr>Oldham County Smoke Free Timeline</vt:lpstr>
      <vt:lpstr>Building Capacity</vt:lpstr>
      <vt:lpstr>Building Capacity</vt:lpstr>
      <vt:lpstr>Translating &amp; Disseminating Science about Secondhand Smoke and Smoke-free Laws</vt:lpstr>
      <vt:lpstr>Translating and Disseminating Science in Oldham County</vt:lpstr>
      <vt:lpstr>Community Telephone Survey</vt:lpstr>
      <vt:lpstr>PowerPoint Presentation</vt:lpstr>
      <vt:lpstr>PowerPoint Presentation</vt:lpstr>
      <vt:lpstr>Building Demand: Media Resources</vt:lpstr>
      <vt:lpstr>Building Demand</vt:lpstr>
      <vt:lpstr>Building a Case for Legislative Action</vt:lpstr>
      <vt:lpstr>PowerPoint Presentation</vt:lpstr>
      <vt:lpstr>PowerPoint Presentation</vt:lpstr>
      <vt:lpstr>Celebrate Success!</vt:lpstr>
      <vt:lpstr>Air Pollution in Oldham County by Workplace, Post Law 2008</vt:lpstr>
      <vt:lpstr>PowerPoint Presentation</vt:lpstr>
      <vt:lpstr>PowerPoint Presentation</vt:lpstr>
      <vt:lpstr>Local Smoke- and Tobacco-free Policy Targets</vt:lpstr>
      <vt:lpstr>Kentucky Center for  Smoke-free Policy  www.breathe.uky.edu   Get our Partner e-Newsletter: kcsp00@lsv.uky.edu   amanda.bucher@uky.edu  (859) 323-9958  @kysmokefree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Bucher, Amanda</dc:creator>
  <cp:lastModifiedBy>Bucher, Amanda</cp:lastModifiedBy>
  <cp:revision>30</cp:revision>
  <dcterms:created xsi:type="dcterms:W3CDTF">2018-08-09T17:22:23Z</dcterms:created>
  <dcterms:modified xsi:type="dcterms:W3CDTF">2018-08-17T15:07:12Z</dcterms:modified>
</cp:coreProperties>
</file>