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vml" ContentType="application/vnd.openxmlformats-officedocument.vmlDrawing"/>
  <Default Extension="wdp" ContentType="image/vnd.ms-photo"/>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theme/theme4.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5.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6.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7.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8.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9.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10.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embeddings/oleObject1.bin" ContentType="application/vnd.openxmlformats-officedocument.oleObject"/>
  <Override PartName="/ppt/charts/chart1.xml" ContentType="application/vnd.openxmlformats-officedocument.drawingml.chart+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449" r:id="rId2"/>
    <p:sldMasterId id="2147484462" r:id="rId3"/>
    <p:sldMasterId id="2147484472" r:id="rId4"/>
    <p:sldMasterId id="2147484474" r:id="rId5"/>
    <p:sldMasterId id="2147484480" r:id="rId6"/>
    <p:sldMasterId id="2147484507" r:id="rId7"/>
    <p:sldMasterId id="2147484527" r:id="rId8"/>
    <p:sldMasterId id="2147484531" r:id="rId9"/>
    <p:sldMasterId id="2147484549" r:id="rId10"/>
    <p:sldMasterId id="2147484553" r:id="rId11"/>
    <p:sldMasterId id="2147484565" r:id="rId12"/>
  </p:sldMasterIdLst>
  <p:notesMasterIdLst>
    <p:notesMasterId r:id="rId44"/>
  </p:notesMasterIdLst>
  <p:handoutMasterIdLst>
    <p:handoutMasterId r:id="rId45"/>
  </p:handoutMasterIdLst>
  <p:sldIdLst>
    <p:sldId id="444" r:id="rId13"/>
    <p:sldId id="482" r:id="rId14"/>
    <p:sldId id="481" r:id="rId15"/>
    <p:sldId id="463" r:id="rId16"/>
    <p:sldId id="466" r:id="rId17"/>
    <p:sldId id="461" r:id="rId18"/>
    <p:sldId id="483" r:id="rId19"/>
    <p:sldId id="462" r:id="rId20"/>
    <p:sldId id="473" r:id="rId21"/>
    <p:sldId id="429" r:id="rId22"/>
    <p:sldId id="430" r:id="rId23"/>
    <p:sldId id="442" r:id="rId24"/>
    <p:sldId id="474" r:id="rId25"/>
    <p:sldId id="437" r:id="rId26"/>
    <p:sldId id="438" r:id="rId27"/>
    <p:sldId id="439" r:id="rId28"/>
    <p:sldId id="440" r:id="rId29"/>
    <p:sldId id="479" r:id="rId30"/>
    <p:sldId id="417" r:id="rId31"/>
    <p:sldId id="366" r:id="rId32"/>
    <p:sldId id="410" r:id="rId33"/>
    <p:sldId id="458" r:id="rId34"/>
    <p:sldId id="478" r:id="rId35"/>
    <p:sldId id="459" r:id="rId36"/>
    <p:sldId id="480" r:id="rId37"/>
    <p:sldId id="485" r:id="rId38"/>
    <p:sldId id="486" r:id="rId39"/>
    <p:sldId id="495" r:id="rId40"/>
    <p:sldId id="493" r:id="rId41"/>
    <p:sldId id="494" r:id="rId42"/>
    <p:sldId id="422" r:id="rId43"/>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455613" indent="-136525" algn="l" rtl="0" fontAlgn="base">
      <a:spcBef>
        <a:spcPct val="0"/>
      </a:spcBef>
      <a:spcAft>
        <a:spcPct val="0"/>
      </a:spcAft>
      <a:defRPr kern="1200">
        <a:solidFill>
          <a:schemeClr val="tx1"/>
        </a:solidFill>
        <a:latin typeface="Arial" pitchFamily="34" charset="0"/>
        <a:ea typeface="MS PGothic" pitchFamily="34" charset="-128"/>
        <a:cs typeface="+mn-cs"/>
      </a:defRPr>
    </a:lvl2pPr>
    <a:lvl3pPr marL="912813" indent="-273050"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370013" indent="-409575" algn="l" rtl="0" fontAlgn="base">
      <a:spcBef>
        <a:spcPct val="0"/>
      </a:spcBef>
      <a:spcAft>
        <a:spcPct val="0"/>
      </a:spcAft>
      <a:defRPr kern="1200">
        <a:solidFill>
          <a:schemeClr val="tx1"/>
        </a:solidFill>
        <a:latin typeface="Arial" pitchFamily="34" charset="0"/>
        <a:ea typeface="MS PGothic" pitchFamily="34" charset="-128"/>
        <a:cs typeface="+mn-cs"/>
      </a:defRPr>
    </a:lvl4pPr>
    <a:lvl5pPr marL="1827213" indent="-547688" algn="l"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99"/>
    <a:srgbClr val="FFD14F"/>
    <a:srgbClr val="0192FF"/>
    <a:srgbClr val="008AF2"/>
    <a:srgbClr val="00CC00"/>
    <a:srgbClr val="3366CC"/>
    <a:srgbClr val="009999"/>
    <a:srgbClr val="009B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900" autoAdjust="0"/>
    <p:restoredTop sz="79182" autoAdjust="0"/>
  </p:normalViewPr>
  <p:slideViewPr>
    <p:cSldViewPr>
      <p:cViewPr>
        <p:scale>
          <a:sx n="79" d="100"/>
          <a:sy n="79" d="100"/>
        </p:scale>
        <p:origin x="-2128" y="-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1424"/>
    </p:cViewPr>
  </p:sorterViewPr>
  <p:notesViewPr>
    <p:cSldViewPr>
      <p:cViewPr varScale="1">
        <p:scale>
          <a:sx n="61" d="100"/>
          <a:sy n="61" d="100"/>
        </p:scale>
        <p:origin x="-1680" y="-82"/>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interSettings" Target="printerSettings/printerSettings1.bin"/><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8.xml"/><Relationship Id="rId21" Type="http://schemas.openxmlformats.org/officeDocument/2006/relationships/slide" Target="slides/slide9.xml"/><Relationship Id="rId22" Type="http://schemas.openxmlformats.org/officeDocument/2006/relationships/slide" Target="slides/slide10.xml"/><Relationship Id="rId23" Type="http://schemas.openxmlformats.org/officeDocument/2006/relationships/slide" Target="slides/slide11.xml"/><Relationship Id="rId24" Type="http://schemas.openxmlformats.org/officeDocument/2006/relationships/slide" Target="slides/slide12.xml"/><Relationship Id="rId25" Type="http://schemas.openxmlformats.org/officeDocument/2006/relationships/slide" Target="slides/slide13.xml"/><Relationship Id="rId26" Type="http://schemas.openxmlformats.org/officeDocument/2006/relationships/slide" Target="slides/slide14.xml"/><Relationship Id="rId27" Type="http://schemas.openxmlformats.org/officeDocument/2006/relationships/slide" Target="slides/slide15.xml"/><Relationship Id="rId28" Type="http://schemas.openxmlformats.org/officeDocument/2006/relationships/slide" Target="slides/slide16.xml"/><Relationship Id="rId29" Type="http://schemas.openxmlformats.org/officeDocument/2006/relationships/slide" Target="slides/slide17.xml"/><Relationship Id="rId50" Type="http://schemas.openxmlformats.org/officeDocument/2006/relationships/tableStyles" Target="tableStyles.xml"/><Relationship Id="rId1" Type="http://schemas.openxmlformats.org/officeDocument/2006/relationships/customXml" Target="../customXml/item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30" Type="http://schemas.openxmlformats.org/officeDocument/2006/relationships/slide" Target="slides/slide18.xml"/><Relationship Id="rId31" Type="http://schemas.openxmlformats.org/officeDocument/2006/relationships/slide" Target="slides/slide19.xml"/><Relationship Id="rId32" Type="http://schemas.openxmlformats.org/officeDocument/2006/relationships/slide" Target="slides/slide20.xml"/><Relationship Id="rId9" Type="http://schemas.openxmlformats.org/officeDocument/2006/relationships/slideMaster" Target="slideMasters/slideMaster8.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33" Type="http://schemas.openxmlformats.org/officeDocument/2006/relationships/slide" Target="slides/slide21.xml"/><Relationship Id="rId34" Type="http://schemas.openxmlformats.org/officeDocument/2006/relationships/slide" Target="slides/slide22.xml"/><Relationship Id="rId35" Type="http://schemas.openxmlformats.org/officeDocument/2006/relationships/slide" Target="slides/slide23.xml"/><Relationship Id="rId36" Type="http://schemas.openxmlformats.org/officeDocument/2006/relationships/slide" Target="slides/slide24.xml"/><Relationship Id="rId10" Type="http://schemas.openxmlformats.org/officeDocument/2006/relationships/slideMaster" Target="slideMasters/slideMaster9.xml"/><Relationship Id="rId11" Type="http://schemas.openxmlformats.org/officeDocument/2006/relationships/slideMaster" Target="slideMasters/slideMaster10.xml"/><Relationship Id="rId12" Type="http://schemas.openxmlformats.org/officeDocument/2006/relationships/slideMaster" Target="slideMasters/slideMaster11.xml"/><Relationship Id="rId13" Type="http://schemas.openxmlformats.org/officeDocument/2006/relationships/slide" Target="slides/slide1.xml"/><Relationship Id="rId14" Type="http://schemas.openxmlformats.org/officeDocument/2006/relationships/slide" Target="slides/slide2.xml"/><Relationship Id="rId15" Type="http://schemas.openxmlformats.org/officeDocument/2006/relationships/slide" Target="slides/slide3.xml"/><Relationship Id="rId16" Type="http://schemas.openxmlformats.org/officeDocument/2006/relationships/slide" Target="slides/slide4.xml"/><Relationship Id="rId17" Type="http://schemas.openxmlformats.org/officeDocument/2006/relationships/slide" Target="slides/slide5.xml"/><Relationship Id="rId18" Type="http://schemas.openxmlformats.org/officeDocument/2006/relationships/slide" Target="slides/slide6.xml"/><Relationship Id="rId19" Type="http://schemas.openxmlformats.org/officeDocument/2006/relationships/slide" Target="slides/slide7.xml"/><Relationship Id="rId37" Type="http://schemas.openxmlformats.org/officeDocument/2006/relationships/slide" Target="slides/slide25.xml"/><Relationship Id="rId38" Type="http://schemas.openxmlformats.org/officeDocument/2006/relationships/slide" Target="slides/slide26.xml"/><Relationship Id="rId39" Type="http://schemas.openxmlformats.org/officeDocument/2006/relationships/slide" Target="slides/slide27.xml"/><Relationship Id="rId40" Type="http://schemas.openxmlformats.org/officeDocument/2006/relationships/slide" Target="slides/slide28.xml"/><Relationship Id="rId41" Type="http://schemas.openxmlformats.org/officeDocument/2006/relationships/slide" Target="slides/slide29.xml"/><Relationship Id="rId42" Type="http://schemas.openxmlformats.org/officeDocument/2006/relationships/slide" Target="slides/slide30.xml"/><Relationship Id="rId43" Type="http://schemas.openxmlformats.org/officeDocument/2006/relationships/slide" Target="slides/slide31.xml"/><Relationship Id="rId44" Type="http://schemas.openxmlformats.org/officeDocument/2006/relationships/notesMaster" Target="notesMasters/notesMaster1.xml"/><Relationship Id="rId4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file:///\\Phqswfil001\share\PROJECTS\PDAR\2013\Final%20Materials\2.0%20Overview\2.%20PDAR%202013%20-%20Overview%20Data%20-%20Final.xlsx" TargetMode="External"/></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file:///\\Phqswfil001\share\PROJECTS\PDAR\2013\Final%20Materials\1.0%20Purpose%20and%20Mission\1.%20%20PDAR%202013%20-%20Purpose%20%20Mission_PART%202%20-%20Final.xlsx" TargetMode="External"/></Relationships>
</file>

<file path=ppt/charts/_rels/chart3.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oleObject" Target="file:///\\Phqswfil001\share\PROJECTS\PDAR\2013\Final%20Materials\0.4%20Executive%20Summary\0.4%20PDAR%202013%20-%20Executive%20Summary%20fina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0.0698407156783239"/>
          <c:y val="0.224145114435304"/>
          <c:w val="0.842700590907435"/>
          <c:h val="0.775832463483827"/>
        </c:manualLayout>
      </c:layout>
      <c:pie3DChart>
        <c:varyColors val="1"/>
        <c:ser>
          <c:idx val="0"/>
          <c:order val="0"/>
          <c:explosion val="25"/>
          <c:dLbls>
            <c:dLbl>
              <c:idx val="0"/>
              <c:layout>
                <c:manualLayout>
                  <c:x val="-0.244110607143951"/>
                  <c:y val="-0.162819610065701"/>
                </c:manualLayout>
              </c:layout>
              <c:tx>
                <c:rich>
                  <a:bodyPr/>
                  <a:lstStyle/>
                  <a:p>
                    <a:r>
                      <a:rPr lang="en-US" dirty="0"/>
                      <a:t>Caucasian
</a:t>
                    </a:r>
                    <a:r>
                      <a:rPr lang="en-US" dirty="0" smtClean="0"/>
                      <a:t>65.1%</a:t>
                    </a:r>
                    <a:endParaRPr lang="en-US" dirty="0"/>
                  </a:p>
                </c:rich>
              </c:tx>
              <c:showLegendKey val="0"/>
              <c:showVal val="0"/>
              <c:showCatName val="1"/>
              <c:showSerName val="0"/>
              <c:showPercent val="1"/>
              <c:showBubbleSize val="0"/>
            </c:dLbl>
            <c:dLbl>
              <c:idx val="1"/>
              <c:layout>
                <c:manualLayout>
                  <c:x val="0.110149122771525"/>
                  <c:y val="-0.0895126043898938"/>
                </c:manualLayout>
              </c:layout>
              <c:tx>
                <c:rich>
                  <a:bodyPr/>
                  <a:lstStyle/>
                  <a:p>
                    <a:r>
                      <a:rPr lang="en-US" dirty="0"/>
                      <a:t>African American
</a:t>
                    </a:r>
                    <a:r>
                      <a:rPr lang="en-US" dirty="0" smtClean="0"/>
                      <a:t>18.9</a:t>
                    </a:r>
                    <a:r>
                      <a:rPr lang="en-US" dirty="0"/>
                      <a:t>%</a:t>
                    </a:r>
                  </a:p>
                </c:rich>
              </c:tx>
              <c:showLegendKey val="0"/>
              <c:showVal val="0"/>
              <c:showCatName val="1"/>
              <c:showSerName val="0"/>
              <c:showPercent val="1"/>
              <c:showBubbleSize val="0"/>
            </c:dLbl>
            <c:dLbl>
              <c:idx val="2"/>
              <c:layout>
                <c:manualLayout>
                  <c:x val="-0.0715519369082184"/>
                  <c:y val="0.00413695343394973"/>
                </c:manualLayout>
              </c:layout>
              <c:tx>
                <c:rich>
                  <a:bodyPr/>
                  <a:lstStyle/>
                  <a:p>
                    <a:r>
                      <a:rPr lang="en-US" dirty="0" smtClean="0"/>
                      <a:t>Hispanic/Latino </a:t>
                    </a:r>
                    <a:r>
                      <a:rPr lang="en-US" dirty="0"/>
                      <a:t>
</a:t>
                    </a:r>
                    <a:r>
                      <a:rPr lang="en-US" dirty="0" smtClean="0"/>
                      <a:t>9.5%</a:t>
                    </a:r>
                    <a:endParaRPr lang="en-US" dirty="0"/>
                  </a:p>
                </c:rich>
              </c:tx>
              <c:showLegendKey val="0"/>
              <c:showVal val="0"/>
              <c:showCatName val="1"/>
              <c:showSerName val="0"/>
              <c:showPercent val="1"/>
              <c:showBubbleSize val="0"/>
            </c:dLbl>
            <c:dLbl>
              <c:idx val="3"/>
              <c:layout>
                <c:manualLayout>
                  <c:x val="-0.19984705653186"/>
                  <c:y val="-0.0573338969067718"/>
                </c:manualLayout>
              </c:layout>
              <c:tx>
                <c:rich>
                  <a:bodyPr/>
                  <a:lstStyle/>
                  <a:p>
                    <a:r>
                      <a:rPr lang="en-US" dirty="0"/>
                      <a:t>Asian 
</a:t>
                    </a:r>
                    <a:r>
                      <a:rPr lang="en-US" dirty="0" smtClean="0"/>
                      <a:t>3.96%</a:t>
                    </a:r>
                    <a:endParaRPr lang="en-US" dirty="0"/>
                  </a:p>
                </c:rich>
              </c:tx>
              <c:showLegendKey val="0"/>
              <c:showVal val="0"/>
              <c:showCatName val="1"/>
              <c:showSerName val="0"/>
              <c:showPercent val="1"/>
              <c:showBubbleSize val="0"/>
            </c:dLbl>
            <c:dLbl>
              <c:idx val="4"/>
              <c:layout>
                <c:manualLayout>
                  <c:x val="-0.0941947954135456"/>
                  <c:y val="-0.0670124437778249"/>
                </c:manualLayout>
              </c:layout>
              <c:tx>
                <c:rich>
                  <a:bodyPr/>
                  <a:lstStyle/>
                  <a:p>
                    <a:r>
                      <a:rPr lang="en-US" dirty="0"/>
                      <a:t>Blended Race
</a:t>
                    </a:r>
                    <a:r>
                      <a:rPr lang="en-US" dirty="0" smtClean="0"/>
                      <a:t>.96%</a:t>
                    </a:r>
                    <a:endParaRPr lang="en-US" dirty="0"/>
                  </a:p>
                </c:rich>
              </c:tx>
              <c:showLegendKey val="0"/>
              <c:showVal val="0"/>
              <c:showCatName val="1"/>
              <c:showSerName val="0"/>
              <c:showPercent val="1"/>
              <c:showBubbleSize val="0"/>
            </c:dLbl>
            <c:dLbl>
              <c:idx val="5"/>
              <c:layout>
                <c:manualLayout>
                  <c:x val="-0.0484667793030379"/>
                  <c:y val="-0.120531247475529"/>
                </c:manualLayout>
              </c:layout>
              <c:tx>
                <c:rich>
                  <a:bodyPr/>
                  <a:lstStyle/>
                  <a:p>
                    <a:r>
                      <a:rPr lang="en-US" dirty="0"/>
                      <a:t>American Indian/Alaska Native 
</a:t>
                    </a:r>
                    <a:r>
                      <a:rPr lang="en-US" dirty="0" smtClean="0"/>
                      <a:t>0.5%</a:t>
                    </a:r>
                    <a:endParaRPr lang="en-US" dirty="0"/>
                  </a:p>
                </c:rich>
              </c:tx>
              <c:showLegendKey val="0"/>
              <c:showVal val="0"/>
              <c:showCatName val="1"/>
              <c:showSerName val="0"/>
              <c:showPercent val="1"/>
              <c:showBubbleSize val="0"/>
            </c:dLbl>
            <c:dLbl>
              <c:idx val="6"/>
              <c:layout>
                <c:manualLayout>
                  <c:x val="0.0883751981878003"/>
                  <c:y val="-0.133911027910879"/>
                </c:manualLayout>
              </c:layout>
              <c:tx>
                <c:rich>
                  <a:bodyPr/>
                  <a:lstStyle/>
                  <a:p>
                    <a:r>
                      <a:rPr lang="en-US" dirty="0"/>
                      <a:t>Caribbean Islander
</a:t>
                    </a:r>
                    <a:r>
                      <a:rPr lang="en-US" dirty="0" smtClean="0"/>
                      <a:t>0.42%</a:t>
                    </a:r>
                    <a:endParaRPr lang="en-US" dirty="0"/>
                  </a:p>
                </c:rich>
              </c:tx>
              <c:showLegendKey val="0"/>
              <c:showVal val="0"/>
              <c:showCatName val="1"/>
              <c:showSerName val="0"/>
              <c:showPercent val="1"/>
              <c:showBubbleSize val="0"/>
            </c:dLbl>
            <c:dLbl>
              <c:idx val="7"/>
              <c:layout>
                <c:manualLayout>
                  <c:x val="0.152289961394204"/>
                  <c:y val="-0.0647403395816199"/>
                </c:manualLayout>
              </c:layout>
              <c:tx>
                <c:rich>
                  <a:bodyPr/>
                  <a:lstStyle/>
                  <a:p>
                    <a:r>
                      <a:rPr lang="en-US" dirty="0" smtClean="0"/>
                      <a:t>Middle </a:t>
                    </a:r>
                    <a:r>
                      <a:rPr lang="en-US" dirty="0"/>
                      <a:t>Eastern
</a:t>
                    </a:r>
                    <a:r>
                      <a:rPr lang="en-US" dirty="0" smtClean="0"/>
                      <a:t>0.36</a:t>
                    </a:r>
                    <a:r>
                      <a:rPr lang="en-US" dirty="0"/>
                      <a:t>%</a:t>
                    </a:r>
                  </a:p>
                </c:rich>
              </c:tx>
              <c:showLegendKey val="0"/>
              <c:showVal val="0"/>
              <c:showCatName val="1"/>
              <c:showSerName val="0"/>
              <c:showPercent val="1"/>
              <c:showBubbleSize val="0"/>
            </c:dLbl>
            <c:dLbl>
              <c:idx val="8"/>
              <c:layout>
                <c:manualLayout>
                  <c:x val="0.258306604834193"/>
                  <c:y val="0.0271502775567374"/>
                </c:manualLayout>
              </c:layout>
              <c:tx>
                <c:rich>
                  <a:bodyPr/>
                  <a:lstStyle/>
                  <a:p>
                    <a:r>
                      <a:rPr lang="en-US" dirty="0"/>
                      <a:t>Native Hawaiian/Other Pacific Islander 
</a:t>
                    </a:r>
                    <a:r>
                      <a:rPr lang="en-US" dirty="0" smtClean="0"/>
                      <a:t>0.31%</a:t>
                    </a:r>
                    <a:endParaRPr lang="en-US" dirty="0"/>
                  </a:p>
                </c:rich>
              </c:tx>
              <c:showLegendKey val="0"/>
              <c:showVal val="0"/>
              <c:showCatName val="1"/>
              <c:showSerName val="0"/>
              <c:showPercent val="1"/>
              <c:showBubbleSize val="0"/>
            </c:dLbl>
            <c:numFmt formatCode="0.0%" sourceLinked="0"/>
            <c:txPr>
              <a:bodyPr/>
              <a:lstStyle/>
              <a:p>
                <a:pPr>
                  <a:defRPr sz="1000" b="0">
                    <a:latin typeface="Calibri" pitchFamily="34" charset="0"/>
                    <a:cs typeface="Calibri" pitchFamily="34" charset="0"/>
                  </a:defRPr>
                </a:pPr>
                <a:endParaRPr lang="en-US"/>
              </a:p>
            </c:txPr>
            <c:showLegendKey val="0"/>
            <c:showVal val="0"/>
            <c:showCatName val="1"/>
            <c:showSerName val="0"/>
            <c:showPercent val="1"/>
            <c:showBubbleSize val="0"/>
            <c:showLeaderLines val="1"/>
          </c:dLbls>
          <c:cat>
            <c:strRef>
              <c:f>'Ethnicity Data'!$A$1:$A$9</c:f>
              <c:strCache>
                <c:ptCount val="9"/>
                <c:pt idx="0">
                  <c:v>Caucasian</c:v>
                </c:pt>
                <c:pt idx="1">
                  <c:v>African American</c:v>
                </c:pt>
                <c:pt idx="2">
                  <c:v>Hispanic/Latino </c:v>
                </c:pt>
                <c:pt idx="3">
                  <c:v>Asian </c:v>
                </c:pt>
                <c:pt idx="4">
                  <c:v>Blended Race</c:v>
                </c:pt>
                <c:pt idx="5">
                  <c:v>American Indian/Alaska Native </c:v>
                </c:pt>
                <c:pt idx="6">
                  <c:v>Caribbean Islander</c:v>
                </c:pt>
                <c:pt idx="7">
                  <c:v>Middle Eastern</c:v>
                </c:pt>
                <c:pt idx="8">
                  <c:v>Native Hawaiian/Other Pacific Islander </c:v>
                </c:pt>
              </c:strCache>
            </c:strRef>
          </c:cat>
          <c:val>
            <c:numRef>
              <c:f>'Ethnicity Data'!$E$1:$E$9</c:f>
              <c:numCache>
                <c:formatCode>#,##0</c:formatCode>
                <c:ptCount val="9"/>
                <c:pt idx="0">
                  <c:v>14963.0</c:v>
                </c:pt>
                <c:pt idx="1">
                  <c:v>3953.0</c:v>
                </c:pt>
                <c:pt idx="2">
                  <c:v>3236.0</c:v>
                </c:pt>
                <c:pt idx="3">
                  <c:v>471.0</c:v>
                </c:pt>
                <c:pt idx="4">
                  <c:v>344.0</c:v>
                </c:pt>
                <c:pt idx="5">
                  <c:v>177.0</c:v>
                </c:pt>
                <c:pt idx="6">
                  <c:v>70.0</c:v>
                </c:pt>
                <c:pt idx="7">
                  <c:v>142.0</c:v>
                </c:pt>
                <c:pt idx="8">
                  <c:v>46.0</c:v>
                </c:pt>
              </c:numCache>
            </c:numRef>
          </c:val>
        </c:ser>
        <c:dLbls>
          <c:showLegendKey val="0"/>
          <c:showVal val="0"/>
          <c:showCatName val="1"/>
          <c:showSerName val="0"/>
          <c:showPercent val="1"/>
          <c:showBubbleSize val="0"/>
          <c:showLeaderLines val="1"/>
        </c:dLbls>
      </c:pie3DChart>
    </c:plotArea>
    <c:plotVisOnly val="1"/>
    <c:dispBlanksAs val="zero"/>
    <c:showDLblsOverMax val="0"/>
  </c:chart>
  <c:spPr>
    <a:ln>
      <a:no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0.0945211015289755"/>
          <c:y val="0.184350696547547"/>
          <c:w val="0.842704016624715"/>
          <c:h val="0.779019553884778"/>
        </c:manualLayout>
      </c:layout>
      <c:pie3DChart>
        <c:varyColors val="1"/>
        <c:ser>
          <c:idx val="0"/>
          <c:order val="0"/>
          <c:explosion val="25"/>
          <c:dPt>
            <c:idx val="0"/>
            <c:bubble3D val="0"/>
            <c:explosion val="11"/>
          </c:dPt>
          <c:dLbls>
            <c:dLbl>
              <c:idx val="0"/>
              <c:layout>
                <c:manualLayout>
                  <c:x val="-0.251967879015123"/>
                  <c:y val="-0.0784518473652332"/>
                </c:manualLayout>
              </c:layout>
              <c:showLegendKey val="0"/>
              <c:showVal val="0"/>
              <c:showCatName val="1"/>
              <c:showSerName val="0"/>
              <c:showPercent val="1"/>
              <c:showBubbleSize val="0"/>
            </c:dLbl>
            <c:dLbl>
              <c:idx val="1"/>
              <c:layout>
                <c:manualLayout>
                  <c:x val="0.141834578456516"/>
                  <c:y val="0.0289374183905064"/>
                </c:manualLayout>
              </c:layout>
              <c:showLegendKey val="0"/>
              <c:showVal val="0"/>
              <c:showCatName val="1"/>
              <c:showSerName val="0"/>
              <c:showPercent val="1"/>
              <c:showBubbleSize val="0"/>
            </c:dLbl>
            <c:dLbl>
              <c:idx val="2"/>
              <c:layout>
                <c:manualLayout>
                  <c:x val="0.0278635877787859"/>
                  <c:y val="-0.023800635202328"/>
                </c:manualLayout>
              </c:layout>
              <c:showLegendKey val="0"/>
              <c:showVal val="0"/>
              <c:showCatName val="1"/>
              <c:showSerName val="0"/>
              <c:showPercent val="1"/>
              <c:showBubbleSize val="0"/>
            </c:dLbl>
            <c:numFmt formatCode="0.0%" sourceLinked="0"/>
            <c:txPr>
              <a:bodyPr/>
              <a:lstStyle/>
              <a:p>
                <a:pPr>
                  <a:defRPr sz="1100">
                    <a:latin typeface="Calibri" pitchFamily="34" charset="0"/>
                    <a:cs typeface="Calibri" pitchFamily="34" charset="0"/>
                  </a:defRPr>
                </a:pPr>
                <a:endParaRPr lang="en-US"/>
              </a:p>
            </c:txPr>
            <c:showLegendKey val="0"/>
            <c:showVal val="0"/>
            <c:showCatName val="1"/>
            <c:showSerName val="0"/>
            <c:showPercent val="1"/>
            <c:showBubbleSize val="0"/>
            <c:showLeaderLines val="1"/>
          </c:dLbls>
          <c:cat>
            <c:strRef>
              <c:f>'1.8 Mission Data'!$A$1:$A$3</c:f>
              <c:strCache>
                <c:ptCount val="3"/>
                <c:pt idx="0">
                  <c:v>Medical Debt Crisis Cases</c:v>
                </c:pt>
                <c:pt idx="1">
                  <c:v>Healthcare Access Cases</c:v>
                </c:pt>
                <c:pt idx="2">
                  <c:v>Employment Cases</c:v>
                </c:pt>
              </c:strCache>
            </c:strRef>
          </c:cat>
          <c:val>
            <c:numRef>
              <c:f>'1.8 Mission Data'!$B$1:$B$3</c:f>
              <c:numCache>
                <c:formatCode>_(* #,##0_);_(* \(#,##0\);_(* "-"??_);_(@_)</c:formatCode>
                <c:ptCount val="3"/>
                <c:pt idx="0">
                  <c:v>14604.0</c:v>
                </c:pt>
                <c:pt idx="1">
                  <c:v>10375.0</c:v>
                </c:pt>
                <c:pt idx="2">
                  <c:v>544.0</c:v>
                </c:pt>
              </c:numCache>
            </c:numRef>
          </c:val>
        </c:ser>
        <c:dLbls>
          <c:showLegendKey val="0"/>
          <c:showVal val="0"/>
          <c:showCatName val="1"/>
          <c:showSerName val="0"/>
          <c:showPercent val="1"/>
          <c:showBubbleSize val="0"/>
          <c:showLeaderLines val="1"/>
        </c:dLbls>
      </c:pie3DChart>
    </c:plotArea>
    <c:plotVisOnly val="1"/>
    <c:dispBlanksAs val="zero"/>
    <c:showDLblsOverMax val="0"/>
  </c:chart>
  <c:spPr>
    <a:ln>
      <a:noFill/>
    </a:ln>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0.12118544600939"/>
          <c:y val="0.2205133820183"/>
          <c:w val="0.726819248826291"/>
          <c:h val="0.64059355035276"/>
        </c:manualLayout>
      </c:layout>
      <c:pie3DChart>
        <c:varyColors val="1"/>
        <c:ser>
          <c:idx val="0"/>
          <c:order val="0"/>
          <c:explosion val="25"/>
          <c:dLbls>
            <c:dLbl>
              <c:idx val="1"/>
              <c:layout>
                <c:manualLayout>
                  <c:x val="-0.00245344331958505"/>
                  <c:y val="0.0477853711682266"/>
                </c:manualLayout>
              </c:layout>
              <c:showLegendKey val="0"/>
              <c:showVal val="0"/>
              <c:showCatName val="1"/>
              <c:showSerName val="0"/>
              <c:showPercent val="1"/>
              <c:showBubbleSize val="0"/>
            </c:dLbl>
            <c:dLbl>
              <c:idx val="2"/>
              <c:layout>
                <c:manualLayout>
                  <c:x val="0.182469274673999"/>
                  <c:y val="0.0466723617095033"/>
                </c:manualLayout>
              </c:layout>
              <c:tx>
                <c:rich>
                  <a:bodyPr/>
                  <a:lstStyle/>
                  <a:p>
                    <a:r>
                      <a:rPr lang="en-US" dirty="0"/>
                      <a:t>Insurance Issues 
</a:t>
                    </a:r>
                    <a:r>
                      <a:rPr lang="en-US" dirty="0" smtClean="0"/>
                      <a:t>41.10%</a:t>
                    </a:r>
                    <a:endParaRPr lang="en-US" dirty="0"/>
                  </a:p>
                </c:rich>
              </c:tx>
              <c:showLegendKey val="0"/>
              <c:showVal val="0"/>
              <c:showCatName val="1"/>
              <c:showSerName val="0"/>
              <c:showPercent val="1"/>
              <c:showBubbleSize val="0"/>
            </c:dLbl>
            <c:dLbl>
              <c:idx val="4"/>
              <c:layout>
                <c:manualLayout>
                  <c:x val="-0.00847351992532631"/>
                  <c:y val="-0.00854700447812831"/>
                </c:manualLayout>
              </c:layout>
              <c:tx>
                <c:rich>
                  <a:bodyPr/>
                  <a:lstStyle/>
                  <a:p>
                    <a:r>
                      <a:rPr lang="en-US" dirty="0"/>
                      <a:t>Uninsured Issues
</a:t>
                    </a:r>
                    <a:r>
                      <a:rPr lang="en-US" dirty="0" smtClean="0"/>
                      <a:t>9.64%</a:t>
                    </a:r>
                    <a:endParaRPr lang="en-US" dirty="0"/>
                  </a:p>
                </c:rich>
              </c:tx>
              <c:showLegendKey val="0"/>
              <c:showVal val="0"/>
              <c:showCatName val="1"/>
              <c:showSerName val="0"/>
              <c:showPercent val="1"/>
              <c:showBubbleSize val="0"/>
            </c:dLbl>
            <c:dLbl>
              <c:idx val="5"/>
              <c:layout>
                <c:manualLayout>
                  <c:x val="-0.0185266425030205"/>
                  <c:y val="-0.0700720546724112"/>
                </c:manualLayout>
              </c:layout>
              <c:tx>
                <c:rich>
                  <a:bodyPr/>
                  <a:lstStyle/>
                  <a:p>
                    <a:r>
                      <a:rPr lang="en-US" dirty="0"/>
                      <a:t>Disability Issues
</a:t>
                    </a:r>
                    <a:r>
                      <a:rPr lang="en-US" dirty="0" smtClean="0"/>
                      <a:t>5.26%</a:t>
                    </a:r>
                    <a:endParaRPr lang="en-US" dirty="0"/>
                  </a:p>
                </c:rich>
              </c:tx>
              <c:showLegendKey val="0"/>
              <c:showVal val="0"/>
              <c:showCatName val="1"/>
              <c:showSerName val="0"/>
              <c:showPercent val="1"/>
              <c:showBubbleSize val="0"/>
            </c:dLbl>
            <c:dLbl>
              <c:idx val="6"/>
              <c:layout/>
              <c:tx>
                <c:rich>
                  <a:bodyPr/>
                  <a:lstStyle/>
                  <a:p>
                    <a:r>
                      <a:rPr lang="en-US" dirty="0"/>
                      <a:t>Educational Issues 
</a:t>
                    </a:r>
                    <a:r>
                      <a:rPr lang="en-US" dirty="0" smtClean="0"/>
                      <a:t>1.51%</a:t>
                    </a:r>
                    <a:endParaRPr lang="en-US" dirty="0"/>
                  </a:p>
                </c:rich>
              </c:tx>
              <c:showLegendKey val="0"/>
              <c:showVal val="0"/>
              <c:showCatName val="1"/>
              <c:showSerName val="0"/>
              <c:showPercent val="1"/>
              <c:showBubbleSize val="0"/>
            </c:dLbl>
            <c:dLbl>
              <c:idx val="7"/>
              <c:layout>
                <c:manualLayout>
                  <c:x val="0.134438190824739"/>
                  <c:y val="-0.00686080352410604"/>
                </c:manualLayout>
              </c:layout>
              <c:tx>
                <c:rich>
                  <a:bodyPr/>
                  <a:lstStyle/>
                  <a:p>
                    <a:r>
                      <a:rPr lang="en-US" dirty="0"/>
                      <a:t>Employment Issues 
</a:t>
                    </a:r>
                    <a:r>
                      <a:rPr lang="en-US" dirty="0" smtClean="0"/>
                      <a:t>.90%</a:t>
                    </a:r>
                    <a:endParaRPr lang="en-US" dirty="0"/>
                  </a:p>
                </c:rich>
              </c:tx>
              <c:showLegendKey val="0"/>
              <c:showVal val="0"/>
              <c:showCatName val="1"/>
              <c:showSerName val="0"/>
              <c:showPercent val="1"/>
              <c:showBubbleSize val="0"/>
            </c:dLbl>
            <c:numFmt formatCode="0.0%" sourceLinked="0"/>
            <c:txPr>
              <a:bodyPr/>
              <a:lstStyle/>
              <a:p>
                <a:pPr>
                  <a:defRPr sz="1100" baseline="0">
                    <a:latin typeface="Calibri" pitchFamily="34" charset="0"/>
                    <a:cs typeface="Calibri" pitchFamily="34" charset="0"/>
                  </a:defRPr>
                </a:pPr>
                <a:endParaRPr lang="en-US"/>
              </a:p>
            </c:txPr>
            <c:showLegendKey val="0"/>
            <c:showVal val="0"/>
            <c:showCatName val="1"/>
            <c:showSerName val="0"/>
            <c:showPercent val="1"/>
            <c:showBubbleSize val="0"/>
            <c:showLeaderLines val="1"/>
          </c:dLbls>
          <c:cat>
            <c:strRef>
              <c:f>'SpecialtyTier Issues Data'!$A$4:$A$11</c:f>
              <c:strCache>
                <c:ptCount val="8"/>
                <c:pt idx="0">
                  <c:v>Debt Crisis/Cost of Living Issues</c:v>
                </c:pt>
                <c:pt idx="1">
                  <c:v>Pharmaceutical Co-Payment Issues</c:v>
                </c:pt>
                <c:pt idx="2">
                  <c:v>Insurance Issues </c:v>
                </c:pt>
                <c:pt idx="3">
                  <c:v>Medical Co-Payment Issues</c:v>
                </c:pt>
                <c:pt idx="4">
                  <c:v>Uninsured Issues</c:v>
                </c:pt>
                <c:pt idx="5">
                  <c:v>Disability Issues</c:v>
                </c:pt>
                <c:pt idx="6">
                  <c:v>Educational Issues </c:v>
                </c:pt>
                <c:pt idx="7">
                  <c:v>Employment Issues </c:v>
                </c:pt>
              </c:strCache>
            </c:strRef>
          </c:cat>
          <c:val>
            <c:numRef>
              <c:f>'SpecialtyTier Issues Data'!$B$4:$B$11</c:f>
              <c:numCache>
                <c:formatCode>#,##0</c:formatCode>
                <c:ptCount val="8"/>
                <c:pt idx="0">
                  <c:v>1063.0</c:v>
                </c:pt>
                <c:pt idx="1">
                  <c:v>873.0</c:v>
                </c:pt>
                <c:pt idx="2">
                  <c:v>871.0</c:v>
                </c:pt>
                <c:pt idx="3">
                  <c:v>462.0</c:v>
                </c:pt>
                <c:pt idx="4">
                  <c:v>382.0</c:v>
                </c:pt>
                <c:pt idx="5">
                  <c:v>264.0</c:v>
                </c:pt>
                <c:pt idx="6">
                  <c:v>161.0</c:v>
                </c:pt>
                <c:pt idx="7" formatCode="General">
                  <c:v>57.0</c:v>
                </c:pt>
              </c:numCache>
            </c:numRef>
          </c:val>
        </c:ser>
        <c:dLbls>
          <c:showLegendKey val="0"/>
          <c:showVal val="0"/>
          <c:showCatName val="1"/>
          <c:showSerName val="0"/>
          <c:showPercent val="1"/>
          <c:showBubbleSize val="0"/>
          <c:showLeaderLines val="1"/>
        </c:dLbls>
      </c:pie3DChart>
    </c:plotArea>
    <c:plotVisOnly val="1"/>
    <c:dispBlanksAs val="gap"/>
    <c:showDLblsOverMax val="0"/>
  </c:chart>
  <c:spPr>
    <a:ln>
      <a:noFill/>
    </a:ln>
  </c:sp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5D6142-3574-4751-8B44-907B152FCFBE}" type="doc">
      <dgm:prSet loTypeId="urn:microsoft.com/office/officeart/2005/8/layout/vProcess5" loCatId="process" qsTypeId="urn:microsoft.com/office/officeart/2005/8/quickstyle/3d2" qsCatId="3D" csTypeId="urn:microsoft.com/office/officeart/2005/8/colors/accent1_2" csCatId="accent1" phldr="0"/>
      <dgm:spPr/>
      <dgm:t>
        <a:bodyPr/>
        <a:lstStyle/>
        <a:p>
          <a:endParaRPr lang="en-US"/>
        </a:p>
      </dgm:t>
    </dgm:pt>
    <dgm:pt modelId="{112E2FDE-DCC8-445D-9D48-A0388F25937F}">
      <dgm:prSet phldrT="[Text]" phldr="1"/>
      <dgm:spPr/>
      <dgm:t>
        <a:bodyPr/>
        <a:lstStyle/>
        <a:p>
          <a:endParaRPr lang="en-US" dirty="0"/>
        </a:p>
      </dgm:t>
    </dgm:pt>
    <dgm:pt modelId="{BB6516CC-35AA-430B-9956-54BC065EED4E}" type="parTrans" cxnId="{F47F4B56-C5F4-4092-B266-793D2CAB9399}">
      <dgm:prSet/>
      <dgm:spPr/>
      <dgm:t>
        <a:bodyPr/>
        <a:lstStyle/>
        <a:p>
          <a:endParaRPr lang="en-US"/>
        </a:p>
      </dgm:t>
    </dgm:pt>
    <dgm:pt modelId="{6B6DBD81-B71C-46D6-B9D6-F79E929F03DB}" type="sibTrans" cxnId="{F47F4B56-C5F4-4092-B266-793D2CAB9399}">
      <dgm:prSet/>
      <dgm:spPr/>
      <dgm:t>
        <a:bodyPr/>
        <a:lstStyle/>
        <a:p>
          <a:endParaRPr lang="en-US" dirty="0"/>
        </a:p>
      </dgm:t>
    </dgm:pt>
    <dgm:pt modelId="{80386FB7-DA6D-4D30-BE1D-EB23E3998D96}">
      <dgm:prSet phldrT="[Text]" phldr="1"/>
      <dgm:spPr/>
      <dgm:t>
        <a:bodyPr/>
        <a:lstStyle/>
        <a:p>
          <a:endParaRPr lang="en-US" dirty="0"/>
        </a:p>
      </dgm:t>
    </dgm:pt>
    <dgm:pt modelId="{AC37168E-591D-47AB-883F-1DDD560446DF}" type="parTrans" cxnId="{B0D36241-E1BF-4305-8B5B-795CB5FF9428}">
      <dgm:prSet/>
      <dgm:spPr/>
      <dgm:t>
        <a:bodyPr/>
        <a:lstStyle/>
        <a:p>
          <a:endParaRPr lang="en-US"/>
        </a:p>
      </dgm:t>
    </dgm:pt>
    <dgm:pt modelId="{475BDEA6-B58B-40BB-8E76-42F6B6417AB7}" type="sibTrans" cxnId="{B0D36241-E1BF-4305-8B5B-795CB5FF9428}">
      <dgm:prSet/>
      <dgm:spPr/>
      <dgm:t>
        <a:bodyPr/>
        <a:lstStyle/>
        <a:p>
          <a:endParaRPr lang="en-US" dirty="0"/>
        </a:p>
      </dgm:t>
    </dgm:pt>
    <dgm:pt modelId="{AC9EA39F-47CF-423A-AC18-7C9F968B0AA4}">
      <dgm:prSet phldrT="[Text]" phldr="1"/>
      <dgm:spPr/>
      <dgm:t>
        <a:bodyPr/>
        <a:lstStyle/>
        <a:p>
          <a:endParaRPr lang="en-US" dirty="0"/>
        </a:p>
      </dgm:t>
    </dgm:pt>
    <dgm:pt modelId="{CE97AD3C-F39D-49C4-9533-73407FD4B3F2}" type="parTrans" cxnId="{69DAA11E-589F-4905-9D5C-635F1E5C6CE0}">
      <dgm:prSet/>
      <dgm:spPr/>
      <dgm:t>
        <a:bodyPr/>
        <a:lstStyle/>
        <a:p>
          <a:endParaRPr lang="en-US"/>
        </a:p>
      </dgm:t>
    </dgm:pt>
    <dgm:pt modelId="{093B1046-6424-45A4-9BCD-F13932FFBD3B}" type="sibTrans" cxnId="{69DAA11E-589F-4905-9D5C-635F1E5C6CE0}">
      <dgm:prSet/>
      <dgm:spPr/>
      <dgm:t>
        <a:bodyPr/>
        <a:lstStyle/>
        <a:p>
          <a:endParaRPr lang="en-US"/>
        </a:p>
      </dgm:t>
    </dgm:pt>
    <dgm:pt modelId="{FDDBF193-3482-4055-98FB-AC1C8E4125AA}" type="pres">
      <dgm:prSet presAssocID="{155D6142-3574-4751-8B44-907B152FCFBE}" presName="outerComposite" presStyleCnt="0">
        <dgm:presLayoutVars>
          <dgm:chMax val="5"/>
          <dgm:dir/>
          <dgm:resizeHandles val="exact"/>
        </dgm:presLayoutVars>
      </dgm:prSet>
      <dgm:spPr/>
      <dgm:t>
        <a:bodyPr/>
        <a:lstStyle/>
        <a:p>
          <a:endParaRPr lang="en-US"/>
        </a:p>
      </dgm:t>
    </dgm:pt>
    <dgm:pt modelId="{97AD4A88-49EE-4EE0-BFB9-C020B651182F}" type="pres">
      <dgm:prSet presAssocID="{155D6142-3574-4751-8B44-907B152FCFBE}" presName="dummyMaxCanvas" presStyleCnt="0">
        <dgm:presLayoutVars/>
      </dgm:prSet>
      <dgm:spPr/>
    </dgm:pt>
    <dgm:pt modelId="{FC8C691F-6D6A-4396-B750-243927686481}" type="pres">
      <dgm:prSet presAssocID="{155D6142-3574-4751-8B44-907B152FCFBE}" presName="ThreeNodes_1" presStyleLbl="node1" presStyleIdx="0" presStyleCnt="3">
        <dgm:presLayoutVars>
          <dgm:bulletEnabled val="1"/>
        </dgm:presLayoutVars>
      </dgm:prSet>
      <dgm:spPr/>
      <dgm:t>
        <a:bodyPr/>
        <a:lstStyle/>
        <a:p>
          <a:endParaRPr lang="en-US"/>
        </a:p>
      </dgm:t>
    </dgm:pt>
    <dgm:pt modelId="{D741485E-27AC-44F6-A118-F68C4CE2E4D1}" type="pres">
      <dgm:prSet presAssocID="{155D6142-3574-4751-8B44-907B152FCFBE}" presName="ThreeNodes_2" presStyleLbl="node1" presStyleIdx="1" presStyleCnt="3">
        <dgm:presLayoutVars>
          <dgm:bulletEnabled val="1"/>
        </dgm:presLayoutVars>
      </dgm:prSet>
      <dgm:spPr/>
      <dgm:t>
        <a:bodyPr/>
        <a:lstStyle/>
        <a:p>
          <a:endParaRPr lang="en-US"/>
        </a:p>
      </dgm:t>
    </dgm:pt>
    <dgm:pt modelId="{47A7E6B4-AC87-4EAE-886F-797EEF92F901}" type="pres">
      <dgm:prSet presAssocID="{155D6142-3574-4751-8B44-907B152FCFBE}" presName="ThreeNodes_3" presStyleLbl="node1" presStyleIdx="2" presStyleCnt="3">
        <dgm:presLayoutVars>
          <dgm:bulletEnabled val="1"/>
        </dgm:presLayoutVars>
      </dgm:prSet>
      <dgm:spPr/>
      <dgm:t>
        <a:bodyPr/>
        <a:lstStyle/>
        <a:p>
          <a:endParaRPr lang="en-US"/>
        </a:p>
      </dgm:t>
    </dgm:pt>
    <dgm:pt modelId="{18F0227D-D489-4EDA-B380-18B7B59C89A6}" type="pres">
      <dgm:prSet presAssocID="{155D6142-3574-4751-8B44-907B152FCFBE}" presName="ThreeConn_1-2" presStyleLbl="fgAccFollowNode1" presStyleIdx="0" presStyleCnt="2">
        <dgm:presLayoutVars>
          <dgm:bulletEnabled val="1"/>
        </dgm:presLayoutVars>
      </dgm:prSet>
      <dgm:spPr/>
      <dgm:t>
        <a:bodyPr/>
        <a:lstStyle/>
        <a:p>
          <a:endParaRPr lang="en-US"/>
        </a:p>
      </dgm:t>
    </dgm:pt>
    <dgm:pt modelId="{29CBF078-00A4-4520-ABA2-2CEBB14F3672}" type="pres">
      <dgm:prSet presAssocID="{155D6142-3574-4751-8B44-907B152FCFBE}" presName="ThreeConn_2-3" presStyleLbl="fgAccFollowNode1" presStyleIdx="1" presStyleCnt="2">
        <dgm:presLayoutVars>
          <dgm:bulletEnabled val="1"/>
        </dgm:presLayoutVars>
      </dgm:prSet>
      <dgm:spPr/>
      <dgm:t>
        <a:bodyPr/>
        <a:lstStyle/>
        <a:p>
          <a:endParaRPr lang="en-US"/>
        </a:p>
      </dgm:t>
    </dgm:pt>
    <dgm:pt modelId="{DF0139EB-80F7-4C7C-BDEE-E09FC9BE19B5}" type="pres">
      <dgm:prSet presAssocID="{155D6142-3574-4751-8B44-907B152FCFBE}" presName="ThreeNodes_1_text" presStyleLbl="node1" presStyleIdx="2" presStyleCnt="3">
        <dgm:presLayoutVars>
          <dgm:bulletEnabled val="1"/>
        </dgm:presLayoutVars>
      </dgm:prSet>
      <dgm:spPr/>
      <dgm:t>
        <a:bodyPr/>
        <a:lstStyle/>
        <a:p>
          <a:endParaRPr lang="en-US"/>
        </a:p>
      </dgm:t>
    </dgm:pt>
    <dgm:pt modelId="{0AD2783A-BFF4-4EC0-925C-3E9C2CBD63EE}" type="pres">
      <dgm:prSet presAssocID="{155D6142-3574-4751-8B44-907B152FCFBE}" presName="ThreeNodes_2_text" presStyleLbl="node1" presStyleIdx="2" presStyleCnt="3">
        <dgm:presLayoutVars>
          <dgm:bulletEnabled val="1"/>
        </dgm:presLayoutVars>
      </dgm:prSet>
      <dgm:spPr/>
      <dgm:t>
        <a:bodyPr/>
        <a:lstStyle/>
        <a:p>
          <a:endParaRPr lang="en-US"/>
        </a:p>
      </dgm:t>
    </dgm:pt>
    <dgm:pt modelId="{44FAC2ED-DECF-4ADB-8346-3F5E16C4B26E}" type="pres">
      <dgm:prSet presAssocID="{155D6142-3574-4751-8B44-907B152FCFBE}" presName="ThreeNodes_3_text" presStyleLbl="node1" presStyleIdx="2" presStyleCnt="3">
        <dgm:presLayoutVars>
          <dgm:bulletEnabled val="1"/>
        </dgm:presLayoutVars>
      </dgm:prSet>
      <dgm:spPr/>
      <dgm:t>
        <a:bodyPr/>
        <a:lstStyle/>
        <a:p>
          <a:endParaRPr lang="en-US"/>
        </a:p>
      </dgm:t>
    </dgm:pt>
  </dgm:ptLst>
  <dgm:cxnLst>
    <dgm:cxn modelId="{5E19BAD6-5A9C-4738-8488-AF4C11A736EA}" type="presOf" srcId="{80386FB7-DA6D-4D30-BE1D-EB23E3998D96}" destId="{D741485E-27AC-44F6-A118-F68C4CE2E4D1}" srcOrd="0" destOrd="0" presId="urn:microsoft.com/office/officeart/2005/8/layout/vProcess5"/>
    <dgm:cxn modelId="{F5BA538F-3BA3-448B-AD2E-6840CD1F4FE5}" type="presOf" srcId="{112E2FDE-DCC8-445D-9D48-A0388F25937F}" destId="{DF0139EB-80F7-4C7C-BDEE-E09FC9BE19B5}" srcOrd="1" destOrd="0" presId="urn:microsoft.com/office/officeart/2005/8/layout/vProcess5"/>
    <dgm:cxn modelId="{39DBEC94-EA7C-432D-B2DD-EEAE325F4BE0}" type="presOf" srcId="{475BDEA6-B58B-40BB-8E76-42F6B6417AB7}" destId="{29CBF078-00A4-4520-ABA2-2CEBB14F3672}" srcOrd="0" destOrd="0" presId="urn:microsoft.com/office/officeart/2005/8/layout/vProcess5"/>
    <dgm:cxn modelId="{524D7D5F-2009-4BE9-804D-C9509F1E7E31}" type="presOf" srcId="{80386FB7-DA6D-4D30-BE1D-EB23E3998D96}" destId="{0AD2783A-BFF4-4EC0-925C-3E9C2CBD63EE}" srcOrd="1" destOrd="0" presId="urn:microsoft.com/office/officeart/2005/8/layout/vProcess5"/>
    <dgm:cxn modelId="{ED3C4963-CF41-4178-B113-AC81D59D9537}" type="presOf" srcId="{6B6DBD81-B71C-46D6-B9D6-F79E929F03DB}" destId="{18F0227D-D489-4EDA-B380-18B7B59C89A6}" srcOrd="0" destOrd="0" presId="urn:microsoft.com/office/officeart/2005/8/layout/vProcess5"/>
    <dgm:cxn modelId="{787F7465-3DF3-4364-A799-65B9A9BBFB0D}" type="presOf" srcId="{AC9EA39F-47CF-423A-AC18-7C9F968B0AA4}" destId="{44FAC2ED-DECF-4ADB-8346-3F5E16C4B26E}" srcOrd="1" destOrd="0" presId="urn:microsoft.com/office/officeart/2005/8/layout/vProcess5"/>
    <dgm:cxn modelId="{314CF2FB-7988-4C02-A7B4-AE3746DA9515}" type="presOf" srcId="{AC9EA39F-47CF-423A-AC18-7C9F968B0AA4}" destId="{47A7E6B4-AC87-4EAE-886F-797EEF92F901}" srcOrd="0" destOrd="0" presId="urn:microsoft.com/office/officeart/2005/8/layout/vProcess5"/>
    <dgm:cxn modelId="{AA274885-B991-43D2-A4D1-54FD15123365}" type="presOf" srcId="{155D6142-3574-4751-8B44-907B152FCFBE}" destId="{FDDBF193-3482-4055-98FB-AC1C8E4125AA}" srcOrd="0" destOrd="0" presId="urn:microsoft.com/office/officeart/2005/8/layout/vProcess5"/>
    <dgm:cxn modelId="{F5AF17B1-5B7A-4953-A51E-1F6FE2709BCD}" type="presOf" srcId="{112E2FDE-DCC8-445D-9D48-A0388F25937F}" destId="{FC8C691F-6D6A-4396-B750-243927686481}" srcOrd="0" destOrd="0" presId="urn:microsoft.com/office/officeart/2005/8/layout/vProcess5"/>
    <dgm:cxn modelId="{B0D36241-E1BF-4305-8B5B-795CB5FF9428}" srcId="{155D6142-3574-4751-8B44-907B152FCFBE}" destId="{80386FB7-DA6D-4D30-BE1D-EB23E3998D96}" srcOrd="1" destOrd="0" parTransId="{AC37168E-591D-47AB-883F-1DDD560446DF}" sibTransId="{475BDEA6-B58B-40BB-8E76-42F6B6417AB7}"/>
    <dgm:cxn modelId="{F47F4B56-C5F4-4092-B266-793D2CAB9399}" srcId="{155D6142-3574-4751-8B44-907B152FCFBE}" destId="{112E2FDE-DCC8-445D-9D48-A0388F25937F}" srcOrd="0" destOrd="0" parTransId="{BB6516CC-35AA-430B-9956-54BC065EED4E}" sibTransId="{6B6DBD81-B71C-46D6-B9D6-F79E929F03DB}"/>
    <dgm:cxn modelId="{69DAA11E-589F-4905-9D5C-635F1E5C6CE0}" srcId="{155D6142-3574-4751-8B44-907B152FCFBE}" destId="{AC9EA39F-47CF-423A-AC18-7C9F968B0AA4}" srcOrd="2" destOrd="0" parTransId="{CE97AD3C-F39D-49C4-9533-73407FD4B3F2}" sibTransId="{093B1046-6424-45A4-9BCD-F13932FFBD3B}"/>
    <dgm:cxn modelId="{8EBFBBDE-7CFE-46FC-A8B6-5F031633FD29}" type="presParOf" srcId="{FDDBF193-3482-4055-98FB-AC1C8E4125AA}" destId="{97AD4A88-49EE-4EE0-BFB9-C020B651182F}" srcOrd="0" destOrd="0" presId="urn:microsoft.com/office/officeart/2005/8/layout/vProcess5"/>
    <dgm:cxn modelId="{07AF0BAC-C642-4928-ABF0-36B808467474}" type="presParOf" srcId="{FDDBF193-3482-4055-98FB-AC1C8E4125AA}" destId="{FC8C691F-6D6A-4396-B750-243927686481}" srcOrd="1" destOrd="0" presId="urn:microsoft.com/office/officeart/2005/8/layout/vProcess5"/>
    <dgm:cxn modelId="{63288E82-A1E3-4C8A-98E5-1FF6EF6CFA18}" type="presParOf" srcId="{FDDBF193-3482-4055-98FB-AC1C8E4125AA}" destId="{D741485E-27AC-44F6-A118-F68C4CE2E4D1}" srcOrd="2" destOrd="0" presId="urn:microsoft.com/office/officeart/2005/8/layout/vProcess5"/>
    <dgm:cxn modelId="{7AE1E803-18B9-4B53-9384-8D24AB94B226}" type="presParOf" srcId="{FDDBF193-3482-4055-98FB-AC1C8E4125AA}" destId="{47A7E6B4-AC87-4EAE-886F-797EEF92F901}" srcOrd="3" destOrd="0" presId="urn:microsoft.com/office/officeart/2005/8/layout/vProcess5"/>
    <dgm:cxn modelId="{D8010433-0782-4586-8454-8F2514905C55}" type="presParOf" srcId="{FDDBF193-3482-4055-98FB-AC1C8E4125AA}" destId="{18F0227D-D489-4EDA-B380-18B7B59C89A6}" srcOrd="4" destOrd="0" presId="urn:microsoft.com/office/officeart/2005/8/layout/vProcess5"/>
    <dgm:cxn modelId="{D2066E4C-2BC2-44AC-8C94-D77B1B534123}" type="presParOf" srcId="{FDDBF193-3482-4055-98FB-AC1C8E4125AA}" destId="{29CBF078-00A4-4520-ABA2-2CEBB14F3672}" srcOrd="5" destOrd="0" presId="urn:microsoft.com/office/officeart/2005/8/layout/vProcess5"/>
    <dgm:cxn modelId="{792E85B3-2748-4E88-BB58-7305F9A3116C}" type="presParOf" srcId="{FDDBF193-3482-4055-98FB-AC1C8E4125AA}" destId="{DF0139EB-80F7-4C7C-BDEE-E09FC9BE19B5}" srcOrd="6" destOrd="0" presId="urn:microsoft.com/office/officeart/2005/8/layout/vProcess5"/>
    <dgm:cxn modelId="{452ADF7F-0A3E-4F38-BEFC-B200671C7BEF}" type="presParOf" srcId="{FDDBF193-3482-4055-98FB-AC1C8E4125AA}" destId="{0AD2783A-BFF4-4EC0-925C-3E9C2CBD63EE}" srcOrd="7" destOrd="0" presId="urn:microsoft.com/office/officeart/2005/8/layout/vProcess5"/>
    <dgm:cxn modelId="{6AF94600-2E56-450A-9148-CFF6145EE4D3}" type="presParOf" srcId="{FDDBF193-3482-4055-98FB-AC1C8E4125AA}" destId="{44FAC2ED-DECF-4ADB-8346-3F5E16C4B26E}"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7ECC66-3D0D-48AD-9A80-39119F5AFFB2}"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7854E789-D9AC-4CCE-806E-39E75ECA8997}">
      <dgm:prSet phldrT="[Text]" custT="1"/>
      <dgm:spPr>
        <a:solidFill>
          <a:srgbClr val="0070C0"/>
        </a:solidFill>
      </dgm:spPr>
      <dgm:t>
        <a:bodyPr/>
        <a:lstStyle/>
        <a:p>
          <a:r>
            <a:rPr lang="en-US" sz="2400" b="1" dirty="0" smtClean="0">
              <a:solidFill>
                <a:schemeClr val="bg1"/>
              </a:solidFill>
              <a:latin typeface="Calibri" pitchFamily="34" charset="0"/>
              <a:cs typeface="Calibri" pitchFamily="34" charset="0"/>
            </a:rPr>
            <a:t>Our Mission</a:t>
          </a:r>
          <a:endParaRPr lang="en-US" sz="2400" b="1" dirty="0">
            <a:solidFill>
              <a:schemeClr val="bg1"/>
            </a:solidFill>
            <a:latin typeface="Calibri" pitchFamily="34" charset="0"/>
            <a:cs typeface="Calibri" pitchFamily="34" charset="0"/>
          </a:endParaRPr>
        </a:p>
      </dgm:t>
    </dgm:pt>
    <dgm:pt modelId="{16C59844-B4DD-4C54-BACF-D093BD520F00}" type="parTrans" cxnId="{4B718D8C-2C0F-43CF-A2F7-B6A32CD1BA53}">
      <dgm:prSet/>
      <dgm:spPr/>
      <dgm:t>
        <a:bodyPr/>
        <a:lstStyle/>
        <a:p>
          <a:endParaRPr lang="en-US"/>
        </a:p>
      </dgm:t>
    </dgm:pt>
    <dgm:pt modelId="{C40A2B1A-BAAA-4EDD-9175-E144BE01D44C}" type="sibTrans" cxnId="{4B718D8C-2C0F-43CF-A2F7-B6A32CD1BA53}">
      <dgm:prSet/>
      <dgm:spPr/>
      <dgm:t>
        <a:bodyPr/>
        <a:lstStyle/>
        <a:p>
          <a:endParaRPr lang="en-US"/>
        </a:p>
      </dgm:t>
    </dgm:pt>
    <dgm:pt modelId="{5CC34FD2-59F3-463A-B539-7FFCCA55AED7}">
      <dgm:prSet phldrT="[Text]" custT="1"/>
      <dgm:spPr>
        <a:solidFill>
          <a:srgbClr val="0070C0"/>
        </a:solidFill>
      </dgm:spPr>
      <dgm:t>
        <a:bodyPr/>
        <a:lstStyle/>
        <a:p>
          <a:r>
            <a:rPr lang="en-US" sz="2400" b="1" dirty="0" smtClean="0">
              <a:solidFill>
                <a:schemeClr val="bg1"/>
              </a:solidFill>
              <a:latin typeface="Calibri" pitchFamily="34" charset="0"/>
              <a:cs typeface="Calibri" pitchFamily="34" charset="0"/>
            </a:rPr>
            <a:t>Our Impact</a:t>
          </a:r>
          <a:endParaRPr lang="en-US" sz="2400" b="1" dirty="0">
            <a:solidFill>
              <a:schemeClr val="bg1"/>
            </a:solidFill>
            <a:latin typeface="Calibri" pitchFamily="34" charset="0"/>
            <a:cs typeface="Calibri" pitchFamily="34" charset="0"/>
          </a:endParaRPr>
        </a:p>
      </dgm:t>
    </dgm:pt>
    <dgm:pt modelId="{61323B08-0BFE-4F6D-A109-1D5348B7165E}" type="parTrans" cxnId="{728CEDCF-DFDD-4C4C-A369-F8065431D76E}">
      <dgm:prSet/>
      <dgm:spPr/>
      <dgm:t>
        <a:bodyPr/>
        <a:lstStyle/>
        <a:p>
          <a:endParaRPr lang="en-US"/>
        </a:p>
      </dgm:t>
    </dgm:pt>
    <dgm:pt modelId="{F5E84DD5-CF05-431A-B4A1-06E4137A24DD}" type="sibTrans" cxnId="{728CEDCF-DFDD-4C4C-A369-F8065431D76E}">
      <dgm:prSet/>
      <dgm:spPr/>
      <dgm:t>
        <a:bodyPr/>
        <a:lstStyle/>
        <a:p>
          <a:endParaRPr lang="en-US"/>
        </a:p>
      </dgm:t>
    </dgm:pt>
    <dgm:pt modelId="{685889F8-A4CC-497B-96BD-4D0BCD36B062}">
      <dgm:prSet phldrT="[Text]" custT="1"/>
      <dgm:spPr/>
      <dgm:t>
        <a:bodyPr/>
        <a:lstStyle/>
        <a:p>
          <a:r>
            <a:rPr lang="en-US" sz="2000" b="1" dirty="0" smtClean="0">
              <a:latin typeface="Calibri" pitchFamily="34" charset="0"/>
              <a:ea typeface="ＭＳ Ｐゴシック" pitchFamily="34" charset="-128"/>
              <a:cs typeface="Calibri" pitchFamily="34" charset="0"/>
              <a:sym typeface="Arial" charset="0"/>
            </a:rPr>
            <a:t>Since our inception in 1996, </a:t>
          </a:r>
          <a:r>
            <a:rPr lang="en-US" sz="2000" b="0" dirty="0" smtClean="0">
              <a:latin typeface="Calibri" pitchFamily="34" charset="0"/>
              <a:ea typeface="ＭＳ Ｐゴシック" pitchFamily="34" charset="-128"/>
              <a:cs typeface="Calibri" pitchFamily="34" charset="0"/>
              <a:sym typeface="Arial" charset="0"/>
            </a:rPr>
            <a:t>PAF has </a:t>
          </a:r>
          <a:r>
            <a:rPr lang="en-US" sz="2000" dirty="0" smtClean="0">
              <a:latin typeface="Calibri" pitchFamily="34" charset="0"/>
              <a:ea typeface="ＭＳ Ｐゴシック" pitchFamily="34" charset="-128"/>
              <a:cs typeface="Calibri" pitchFamily="34" charset="0"/>
              <a:sym typeface="Arial" charset="0"/>
            </a:rPr>
            <a:t>touched the lives of </a:t>
          </a:r>
          <a:r>
            <a:rPr lang="en-US" sz="2000" b="1" dirty="0" smtClean="0">
              <a:solidFill>
                <a:srgbClr val="0070C0"/>
              </a:solidFill>
              <a:latin typeface="Calibri" pitchFamily="34" charset="0"/>
              <a:ea typeface="ＭＳ Ｐゴシック" pitchFamily="34" charset="-128"/>
              <a:cs typeface="Calibri" pitchFamily="34" charset="0"/>
              <a:sym typeface="Arial" charset="0"/>
            </a:rPr>
            <a:t>millions </a:t>
          </a:r>
          <a:r>
            <a:rPr lang="en-US" sz="2000" dirty="0" smtClean="0">
              <a:latin typeface="Calibri" pitchFamily="34" charset="0"/>
              <a:ea typeface="ＭＳ Ｐゴシック" pitchFamily="34" charset="-128"/>
              <a:cs typeface="Calibri" pitchFamily="34" charset="0"/>
              <a:sym typeface="Arial" charset="0"/>
            </a:rPr>
            <a:t>of Americans.  From 1996 – 2016, PAF has served </a:t>
          </a:r>
          <a:r>
            <a:rPr lang="en-US" sz="2000" b="1" dirty="0" smtClean="0">
              <a:solidFill>
                <a:srgbClr val="0070C0"/>
              </a:solidFill>
              <a:latin typeface="Calibri" pitchFamily="34" charset="0"/>
              <a:ea typeface="ＭＳ Ｐゴシック" pitchFamily="34" charset="-128"/>
              <a:cs typeface="Calibri" pitchFamily="34" charset="0"/>
              <a:sym typeface="Arial" charset="0"/>
            </a:rPr>
            <a:t>928,078  </a:t>
          </a:r>
          <a:r>
            <a:rPr lang="en-US" sz="2000" dirty="0" smtClean="0">
              <a:latin typeface="Calibri" pitchFamily="34" charset="0"/>
              <a:ea typeface="ＭＳ Ｐゴシック" pitchFamily="34" charset="-128"/>
              <a:cs typeface="Calibri" pitchFamily="34" charset="0"/>
              <a:sym typeface="Arial" charset="0"/>
            </a:rPr>
            <a:t>individual patients through case management and/or financial assistance programs.</a:t>
          </a:r>
          <a:endParaRPr lang="en-US" sz="2000" dirty="0">
            <a:latin typeface="Calibri" pitchFamily="34" charset="0"/>
            <a:cs typeface="Calibri" pitchFamily="34" charset="0"/>
          </a:endParaRPr>
        </a:p>
      </dgm:t>
    </dgm:pt>
    <dgm:pt modelId="{2C287832-7543-4364-93CA-4EE74B99B740}" type="parTrans" cxnId="{82339080-B287-40B8-AAA7-B235425F4F26}">
      <dgm:prSet/>
      <dgm:spPr/>
      <dgm:t>
        <a:bodyPr/>
        <a:lstStyle/>
        <a:p>
          <a:endParaRPr lang="en-US"/>
        </a:p>
      </dgm:t>
    </dgm:pt>
    <dgm:pt modelId="{0F06F9C1-C7C3-437F-8718-C10C534185DB}" type="sibTrans" cxnId="{82339080-B287-40B8-AAA7-B235425F4F26}">
      <dgm:prSet/>
      <dgm:spPr/>
      <dgm:t>
        <a:bodyPr/>
        <a:lstStyle/>
        <a:p>
          <a:endParaRPr lang="en-US"/>
        </a:p>
      </dgm:t>
    </dgm:pt>
    <dgm:pt modelId="{9870BA60-03CD-4369-B523-9F5C13EADC4D}">
      <dgm:prSet phldrT="[Text]" custT="1"/>
      <dgm:spPr/>
      <dgm:t>
        <a:bodyPr/>
        <a:lstStyle/>
        <a:p>
          <a:r>
            <a:rPr lang="en-US" sz="2000" b="1" dirty="0" smtClean="0">
              <a:latin typeface="Calibri" pitchFamily="34" charset="0"/>
              <a:cs typeface="Calibri" pitchFamily="34" charset="0"/>
              <a:sym typeface="Arial" pitchFamily="34" charset="0"/>
            </a:rPr>
            <a:t>Patient Advocate Foundation </a:t>
          </a:r>
          <a:r>
            <a:rPr lang="en-US" sz="2000" dirty="0" smtClean="0">
              <a:latin typeface="Calibri" pitchFamily="34" charset="0"/>
              <a:cs typeface="Calibri" pitchFamily="34" charset="0"/>
              <a:sym typeface="Arial" pitchFamily="34" charset="0"/>
            </a:rPr>
            <a:t>seeks </a:t>
          </a:r>
          <a:r>
            <a:rPr lang="en-US" sz="2000" dirty="0" smtClean="0">
              <a:latin typeface="Calibri" pitchFamily="34" charset="0"/>
              <a:cs typeface="Calibri" pitchFamily="34" charset="0"/>
            </a:rPr>
            <a:t>to safeguard patients through effective mediation assuring access to care, maintenance of employment and preservation of their financial stability relative to their diagnosis of life threatening or debilitating diseases.</a:t>
          </a:r>
          <a:endParaRPr lang="en-US" sz="2000" dirty="0">
            <a:latin typeface="Calibri" pitchFamily="34" charset="0"/>
            <a:cs typeface="Calibri" pitchFamily="34" charset="0"/>
          </a:endParaRPr>
        </a:p>
      </dgm:t>
    </dgm:pt>
    <dgm:pt modelId="{FA5DB104-75AB-4FB4-A5C1-9B8CDEB39E33}" type="sibTrans" cxnId="{1956E572-1415-4873-B9E2-64E8D0484E84}">
      <dgm:prSet/>
      <dgm:spPr/>
      <dgm:t>
        <a:bodyPr/>
        <a:lstStyle/>
        <a:p>
          <a:endParaRPr lang="en-US"/>
        </a:p>
      </dgm:t>
    </dgm:pt>
    <dgm:pt modelId="{DC0EAA4E-A776-4007-8E21-59DDFBFF1B77}" type="parTrans" cxnId="{1956E572-1415-4873-B9E2-64E8D0484E84}">
      <dgm:prSet/>
      <dgm:spPr/>
      <dgm:t>
        <a:bodyPr/>
        <a:lstStyle/>
        <a:p>
          <a:endParaRPr lang="en-US"/>
        </a:p>
      </dgm:t>
    </dgm:pt>
    <dgm:pt modelId="{310DC341-DD5C-44DB-83CF-6ED176809C26}" type="pres">
      <dgm:prSet presAssocID="{E07ECC66-3D0D-48AD-9A80-39119F5AFFB2}" presName="linearFlow" presStyleCnt="0">
        <dgm:presLayoutVars>
          <dgm:dir/>
          <dgm:animLvl val="lvl"/>
          <dgm:resizeHandles val="exact"/>
        </dgm:presLayoutVars>
      </dgm:prSet>
      <dgm:spPr/>
      <dgm:t>
        <a:bodyPr/>
        <a:lstStyle/>
        <a:p>
          <a:endParaRPr lang="en-US"/>
        </a:p>
      </dgm:t>
    </dgm:pt>
    <dgm:pt modelId="{574F2033-9735-4585-A16A-01E0B57A405C}" type="pres">
      <dgm:prSet presAssocID="{7854E789-D9AC-4CCE-806E-39E75ECA8997}" presName="composite" presStyleCnt="0"/>
      <dgm:spPr/>
    </dgm:pt>
    <dgm:pt modelId="{55297EED-5CF6-4DFF-965E-440E7763F243}" type="pres">
      <dgm:prSet presAssocID="{7854E789-D9AC-4CCE-806E-39E75ECA8997}" presName="parentText" presStyleLbl="alignNode1" presStyleIdx="0" presStyleCnt="2">
        <dgm:presLayoutVars>
          <dgm:chMax val="1"/>
          <dgm:bulletEnabled val="1"/>
        </dgm:presLayoutVars>
      </dgm:prSet>
      <dgm:spPr/>
      <dgm:t>
        <a:bodyPr/>
        <a:lstStyle/>
        <a:p>
          <a:endParaRPr lang="en-US"/>
        </a:p>
      </dgm:t>
    </dgm:pt>
    <dgm:pt modelId="{0F694395-E91C-4ED3-BEFE-1773EE716741}" type="pres">
      <dgm:prSet presAssocID="{7854E789-D9AC-4CCE-806E-39E75ECA8997}" presName="descendantText" presStyleLbl="alignAcc1" presStyleIdx="0" presStyleCnt="2" custScaleY="100000" custLinFactNeighborX="-286" custLinFactNeighborY="-207">
        <dgm:presLayoutVars>
          <dgm:bulletEnabled val="1"/>
        </dgm:presLayoutVars>
      </dgm:prSet>
      <dgm:spPr/>
      <dgm:t>
        <a:bodyPr/>
        <a:lstStyle/>
        <a:p>
          <a:endParaRPr lang="en-US"/>
        </a:p>
      </dgm:t>
    </dgm:pt>
    <dgm:pt modelId="{13D0F2B3-F145-499B-B00E-5B3E137993DD}" type="pres">
      <dgm:prSet presAssocID="{C40A2B1A-BAAA-4EDD-9175-E144BE01D44C}" presName="sp" presStyleCnt="0"/>
      <dgm:spPr/>
    </dgm:pt>
    <dgm:pt modelId="{03A685B8-ED2D-4D76-B77A-74325E67CD16}" type="pres">
      <dgm:prSet presAssocID="{5CC34FD2-59F3-463A-B539-7FFCCA55AED7}" presName="composite" presStyleCnt="0"/>
      <dgm:spPr/>
    </dgm:pt>
    <dgm:pt modelId="{230D5D65-B0BC-478F-860F-1C007822C277}" type="pres">
      <dgm:prSet presAssocID="{5CC34FD2-59F3-463A-B539-7FFCCA55AED7}" presName="parentText" presStyleLbl="alignNode1" presStyleIdx="1" presStyleCnt="2" custScaleX="105638" custLinFactNeighborY="-3614">
        <dgm:presLayoutVars>
          <dgm:chMax val="1"/>
          <dgm:bulletEnabled val="1"/>
        </dgm:presLayoutVars>
      </dgm:prSet>
      <dgm:spPr/>
      <dgm:t>
        <a:bodyPr/>
        <a:lstStyle/>
        <a:p>
          <a:endParaRPr lang="en-US"/>
        </a:p>
      </dgm:t>
    </dgm:pt>
    <dgm:pt modelId="{ABCDAA3D-61B6-408D-9AAF-F0AF6A275C26}" type="pres">
      <dgm:prSet presAssocID="{5CC34FD2-59F3-463A-B539-7FFCCA55AED7}" presName="descendantText" presStyleLbl="alignAcc1" presStyleIdx="1" presStyleCnt="2" custScaleX="98186" custScaleY="94666" custLinFactNeighborX="-177" custLinFactNeighborY="-5618">
        <dgm:presLayoutVars>
          <dgm:bulletEnabled val="1"/>
        </dgm:presLayoutVars>
      </dgm:prSet>
      <dgm:spPr/>
      <dgm:t>
        <a:bodyPr/>
        <a:lstStyle/>
        <a:p>
          <a:endParaRPr lang="en-US"/>
        </a:p>
      </dgm:t>
    </dgm:pt>
  </dgm:ptLst>
  <dgm:cxnLst>
    <dgm:cxn modelId="{82339080-B287-40B8-AAA7-B235425F4F26}" srcId="{5CC34FD2-59F3-463A-B539-7FFCCA55AED7}" destId="{685889F8-A4CC-497B-96BD-4D0BCD36B062}" srcOrd="0" destOrd="0" parTransId="{2C287832-7543-4364-93CA-4EE74B99B740}" sibTransId="{0F06F9C1-C7C3-437F-8718-C10C534185DB}"/>
    <dgm:cxn modelId="{B98BD6C4-CA6B-4FE8-BF7F-506A30BBD042}" type="presOf" srcId="{9870BA60-03CD-4369-B523-9F5C13EADC4D}" destId="{0F694395-E91C-4ED3-BEFE-1773EE716741}" srcOrd="0" destOrd="0" presId="urn:microsoft.com/office/officeart/2005/8/layout/chevron2"/>
    <dgm:cxn modelId="{67DC79BC-9260-4C77-9E96-F088085EF2BB}" type="presOf" srcId="{5CC34FD2-59F3-463A-B539-7FFCCA55AED7}" destId="{230D5D65-B0BC-478F-860F-1C007822C277}" srcOrd="0" destOrd="0" presId="urn:microsoft.com/office/officeart/2005/8/layout/chevron2"/>
    <dgm:cxn modelId="{6CD9E8E5-48DF-45D6-9951-B4215F443A34}" type="presOf" srcId="{685889F8-A4CC-497B-96BD-4D0BCD36B062}" destId="{ABCDAA3D-61B6-408D-9AAF-F0AF6A275C26}" srcOrd="0" destOrd="0" presId="urn:microsoft.com/office/officeart/2005/8/layout/chevron2"/>
    <dgm:cxn modelId="{728CEDCF-DFDD-4C4C-A369-F8065431D76E}" srcId="{E07ECC66-3D0D-48AD-9A80-39119F5AFFB2}" destId="{5CC34FD2-59F3-463A-B539-7FFCCA55AED7}" srcOrd="1" destOrd="0" parTransId="{61323B08-0BFE-4F6D-A109-1D5348B7165E}" sibTransId="{F5E84DD5-CF05-431A-B4A1-06E4137A24DD}"/>
    <dgm:cxn modelId="{4B718D8C-2C0F-43CF-A2F7-B6A32CD1BA53}" srcId="{E07ECC66-3D0D-48AD-9A80-39119F5AFFB2}" destId="{7854E789-D9AC-4CCE-806E-39E75ECA8997}" srcOrd="0" destOrd="0" parTransId="{16C59844-B4DD-4C54-BACF-D093BD520F00}" sibTransId="{C40A2B1A-BAAA-4EDD-9175-E144BE01D44C}"/>
    <dgm:cxn modelId="{EE48D2C3-9129-426F-82A7-5202EE1A35B0}" type="presOf" srcId="{7854E789-D9AC-4CCE-806E-39E75ECA8997}" destId="{55297EED-5CF6-4DFF-965E-440E7763F243}" srcOrd="0" destOrd="0" presId="urn:microsoft.com/office/officeart/2005/8/layout/chevron2"/>
    <dgm:cxn modelId="{1956E572-1415-4873-B9E2-64E8D0484E84}" srcId="{7854E789-D9AC-4CCE-806E-39E75ECA8997}" destId="{9870BA60-03CD-4369-B523-9F5C13EADC4D}" srcOrd="0" destOrd="0" parTransId="{DC0EAA4E-A776-4007-8E21-59DDFBFF1B77}" sibTransId="{FA5DB104-75AB-4FB4-A5C1-9B8CDEB39E33}"/>
    <dgm:cxn modelId="{399A63CA-32F6-417E-9C90-FF665A94CD42}" type="presOf" srcId="{E07ECC66-3D0D-48AD-9A80-39119F5AFFB2}" destId="{310DC341-DD5C-44DB-83CF-6ED176809C26}" srcOrd="0" destOrd="0" presId="urn:microsoft.com/office/officeart/2005/8/layout/chevron2"/>
    <dgm:cxn modelId="{4C71DC30-1A80-4005-8785-CE780C72B7A7}" type="presParOf" srcId="{310DC341-DD5C-44DB-83CF-6ED176809C26}" destId="{574F2033-9735-4585-A16A-01E0B57A405C}" srcOrd="0" destOrd="0" presId="urn:microsoft.com/office/officeart/2005/8/layout/chevron2"/>
    <dgm:cxn modelId="{584C6853-DAAE-411B-B3F3-2AABA3B17474}" type="presParOf" srcId="{574F2033-9735-4585-A16A-01E0B57A405C}" destId="{55297EED-5CF6-4DFF-965E-440E7763F243}" srcOrd="0" destOrd="0" presId="urn:microsoft.com/office/officeart/2005/8/layout/chevron2"/>
    <dgm:cxn modelId="{EA961724-769B-451A-9EC0-7E6A3AFB2F11}" type="presParOf" srcId="{574F2033-9735-4585-A16A-01E0B57A405C}" destId="{0F694395-E91C-4ED3-BEFE-1773EE716741}" srcOrd="1" destOrd="0" presId="urn:microsoft.com/office/officeart/2005/8/layout/chevron2"/>
    <dgm:cxn modelId="{AAC81D53-C6BC-457A-B961-1F25FC611486}" type="presParOf" srcId="{310DC341-DD5C-44DB-83CF-6ED176809C26}" destId="{13D0F2B3-F145-499B-B00E-5B3E137993DD}" srcOrd="1" destOrd="0" presId="urn:microsoft.com/office/officeart/2005/8/layout/chevron2"/>
    <dgm:cxn modelId="{DC16D401-6830-471F-96EE-AB79A0AA503C}" type="presParOf" srcId="{310DC341-DD5C-44DB-83CF-6ED176809C26}" destId="{03A685B8-ED2D-4D76-B77A-74325E67CD16}" srcOrd="2" destOrd="0" presId="urn:microsoft.com/office/officeart/2005/8/layout/chevron2"/>
    <dgm:cxn modelId="{C5A4DDAE-09AF-4C67-AA83-D5C6F4636CC7}" type="presParOf" srcId="{03A685B8-ED2D-4D76-B77A-74325E67CD16}" destId="{230D5D65-B0BC-478F-860F-1C007822C277}" srcOrd="0" destOrd="0" presId="urn:microsoft.com/office/officeart/2005/8/layout/chevron2"/>
    <dgm:cxn modelId="{F587470D-2523-45D9-BE0C-46F27C9611ED}" type="presParOf" srcId="{03A685B8-ED2D-4D76-B77A-74325E67CD16}" destId="{ABCDAA3D-61B6-408D-9AAF-F0AF6A275C26}" srcOrd="1" destOrd="0" presId="urn:microsoft.com/office/officeart/2005/8/layout/chevron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996D0F2-8126-4662-BAAD-759C18301D1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9C9C0E5E-52FB-4690-A125-6AB434400D2C}">
      <dgm:prSet phldrT="[Text]" custT="1"/>
      <dgm:spPr/>
      <dgm:t>
        <a:bodyPr/>
        <a:lstStyle/>
        <a:p>
          <a:r>
            <a:rPr lang="en-US" sz="1800" b="1" dirty="0" smtClean="0">
              <a:latin typeface="Calibri" pitchFamily="34" charset="0"/>
            </a:rPr>
            <a:t>Screening and enrollment services</a:t>
          </a:r>
          <a:endParaRPr lang="en-US" sz="1800" dirty="0"/>
        </a:p>
      </dgm:t>
    </dgm:pt>
    <dgm:pt modelId="{7149A4E0-082F-4517-B78B-A3F879E0CC60}" type="parTrans" cxnId="{889704BB-4879-413A-8982-35C7CDCEBD3B}">
      <dgm:prSet/>
      <dgm:spPr/>
      <dgm:t>
        <a:bodyPr/>
        <a:lstStyle/>
        <a:p>
          <a:endParaRPr lang="en-US"/>
        </a:p>
      </dgm:t>
    </dgm:pt>
    <dgm:pt modelId="{B54B5F21-6DA9-4DF4-A717-9FE4DEBD9A71}" type="sibTrans" cxnId="{889704BB-4879-413A-8982-35C7CDCEBD3B}">
      <dgm:prSet/>
      <dgm:spPr/>
      <dgm:t>
        <a:bodyPr/>
        <a:lstStyle/>
        <a:p>
          <a:endParaRPr lang="en-US"/>
        </a:p>
      </dgm:t>
    </dgm:pt>
    <dgm:pt modelId="{3F87349F-C0AD-4DB0-AEF2-0E1D6587C94E}">
      <dgm:prSet phldrT="[Text]" custT="1"/>
      <dgm:spPr/>
      <dgm:t>
        <a:bodyPr/>
        <a:lstStyle/>
        <a:p>
          <a:r>
            <a:rPr lang="en-US" sz="1800" b="1" dirty="0" smtClean="0">
              <a:latin typeface="Calibri" pitchFamily="34" charset="0"/>
            </a:rPr>
            <a:t>Insurance navigation services</a:t>
          </a:r>
          <a:endParaRPr lang="en-US" sz="1800" dirty="0"/>
        </a:p>
      </dgm:t>
    </dgm:pt>
    <dgm:pt modelId="{412BCC1B-3785-47B0-B64C-C10FDF9F0DC3}" type="parTrans" cxnId="{DB320F17-876C-499B-B7B4-1A283930CCC0}">
      <dgm:prSet/>
      <dgm:spPr/>
      <dgm:t>
        <a:bodyPr/>
        <a:lstStyle/>
        <a:p>
          <a:endParaRPr lang="en-US"/>
        </a:p>
      </dgm:t>
    </dgm:pt>
    <dgm:pt modelId="{415A54A6-98A7-4B7D-9A56-21F9FCF66EE5}" type="sibTrans" cxnId="{DB320F17-876C-499B-B7B4-1A283930CCC0}">
      <dgm:prSet/>
      <dgm:spPr/>
      <dgm:t>
        <a:bodyPr/>
        <a:lstStyle/>
        <a:p>
          <a:endParaRPr lang="en-US"/>
        </a:p>
      </dgm:t>
    </dgm:pt>
    <dgm:pt modelId="{3E55481A-561B-456C-AD87-917CBEB2F295}">
      <dgm:prSet phldrT="[Text]" custT="1"/>
      <dgm:spPr/>
      <dgm:t>
        <a:bodyPr/>
        <a:lstStyle/>
        <a:p>
          <a:r>
            <a:rPr lang="en-US" sz="1800" b="1" dirty="0" smtClean="0">
              <a:latin typeface="Calibri" pitchFamily="34" charset="0"/>
            </a:rPr>
            <a:t>Financial Aid </a:t>
          </a:r>
          <a:endParaRPr lang="en-US" sz="1800" dirty="0"/>
        </a:p>
      </dgm:t>
    </dgm:pt>
    <dgm:pt modelId="{2062E48D-D807-4C2E-8530-6250540705BF}" type="parTrans" cxnId="{7C43D758-4A50-489F-8539-66500B526B4B}">
      <dgm:prSet/>
      <dgm:spPr/>
      <dgm:t>
        <a:bodyPr/>
        <a:lstStyle/>
        <a:p>
          <a:endParaRPr lang="en-US"/>
        </a:p>
      </dgm:t>
    </dgm:pt>
    <dgm:pt modelId="{EC2A7ABD-01FD-4F6B-A393-0AECA1FB34C4}" type="sibTrans" cxnId="{7C43D758-4A50-489F-8539-66500B526B4B}">
      <dgm:prSet/>
      <dgm:spPr/>
      <dgm:t>
        <a:bodyPr/>
        <a:lstStyle/>
        <a:p>
          <a:endParaRPr lang="en-US"/>
        </a:p>
      </dgm:t>
    </dgm:pt>
    <dgm:pt modelId="{A841A71B-91DD-4321-BA10-83FC34B78CC9}">
      <dgm:prSet custT="1"/>
      <dgm:spPr/>
      <dgm:t>
        <a:bodyPr/>
        <a:lstStyle/>
        <a:p>
          <a:pPr>
            <a:lnSpc>
              <a:spcPct val="114000"/>
            </a:lnSpc>
            <a:spcAft>
              <a:spcPts val="0"/>
            </a:spcAft>
          </a:pPr>
          <a:r>
            <a:rPr lang="en-US" sz="1600" dirty="0" smtClean="0">
              <a:latin typeface="Calibri" pitchFamily="34" charset="0"/>
            </a:rPr>
            <a:t>Appropriate insurance coverage options </a:t>
          </a:r>
          <a:endParaRPr lang="en-US" sz="1600" dirty="0">
            <a:latin typeface="Calibri" pitchFamily="34" charset="0"/>
          </a:endParaRPr>
        </a:p>
      </dgm:t>
    </dgm:pt>
    <dgm:pt modelId="{199DE23C-E041-4E6A-B5AC-C4F5AF77A531}" type="parTrans" cxnId="{073B696C-D508-49E9-ADB0-B265BDF487EC}">
      <dgm:prSet/>
      <dgm:spPr/>
      <dgm:t>
        <a:bodyPr/>
        <a:lstStyle/>
        <a:p>
          <a:endParaRPr lang="en-US"/>
        </a:p>
      </dgm:t>
    </dgm:pt>
    <dgm:pt modelId="{B0FA4650-1516-43F4-80A2-1AB6A9E4E2A3}" type="sibTrans" cxnId="{073B696C-D508-49E9-ADB0-B265BDF487EC}">
      <dgm:prSet/>
      <dgm:spPr/>
      <dgm:t>
        <a:bodyPr/>
        <a:lstStyle/>
        <a:p>
          <a:endParaRPr lang="en-US"/>
        </a:p>
      </dgm:t>
    </dgm:pt>
    <dgm:pt modelId="{B27B2CF8-9AA8-4367-A160-AABB92CD619C}">
      <dgm:prSet custT="1"/>
      <dgm:spPr/>
      <dgm:t>
        <a:bodyPr/>
        <a:lstStyle/>
        <a:p>
          <a:pPr>
            <a:lnSpc>
              <a:spcPct val="114000"/>
            </a:lnSpc>
            <a:spcAft>
              <a:spcPts val="0"/>
            </a:spcAft>
          </a:pPr>
          <a:r>
            <a:rPr lang="en-US" sz="1600" dirty="0" smtClean="0">
              <a:latin typeface="Calibri" pitchFamily="34" charset="0"/>
            </a:rPr>
            <a:t>(Exchange/market- place products, Medicaid, Medicare Parts A, B, D &amp; F, COBRA)</a:t>
          </a:r>
          <a:endParaRPr lang="en-US" sz="1600" dirty="0">
            <a:latin typeface="Calibri" pitchFamily="34" charset="0"/>
          </a:endParaRPr>
        </a:p>
      </dgm:t>
    </dgm:pt>
    <dgm:pt modelId="{5763F424-27DA-44AE-AB71-CD8716A65549}" type="parTrans" cxnId="{20E98657-8EF1-43BB-87E9-83B39B315C01}">
      <dgm:prSet/>
      <dgm:spPr/>
      <dgm:t>
        <a:bodyPr/>
        <a:lstStyle/>
        <a:p>
          <a:endParaRPr lang="en-US"/>
        </a:p>
      </dgm:t>
    </dgm:pt>
    <dgm:pt modelId="{FAFC0EC1-6E78-477A-8AD3-E260F34D6EDF}" type="sibTrans" cxnId="{20E98657-8EF1-43BB-87E9-83B39B315C01}">
      <dgm:prSet/>
      <dgm:spPr/>
      <dgm:t>
        <a:bodyPr/>
        <a:lstStyle/>
        <a:p>
          <a:endParaRPr lang="en-US"/>
        </a:p>
      </dgm:t>
    </dgm:pt>
    <dgm:pt modelId="{CA00C696-2EE8-4323-A6BE-D4DFA8CEE0E5}">
      <dgm:prSet custT="1"/>
      <dgm:spPr/>
      <dgm:t>
        <a:bodyPr/>
        <a:lstStyle/>
        <a:p>
          <a:pPr>
            <a:lnSpc>
              <a:spcPct val="114000"/>
            </a:lnSpc>
            <a:spcAft>
              <a:spcPts val="0"/>
            </a:spcAft>
          </a:pPr>
          <a:r>
            <a:rPr lang="en-US" sz="1600" dirty="0" smtClean="0">
              <a:latin typeface="Calibri" pitchFamily="34" charset="0"/>
            </a:rPr>
            <a:t>Social Security Disability Income (SSDI)</a:t>
          </a:r>
          <a:endParaRPr lang="en-US" sz="1600" dirty="0">
            <a:latin typeface="Calibri" pitchFamily="34" charset="0"/>
          </a:endParaRPr>
        </a:p>
      </dgm:t>
    </dgm:pt>
    <dgm:pt modelId="{42302A78-1EB8-4452-9128-25364CA320C4}" type="parTrans" cxnId="{224A6A7B-43B9-4291-AB25-0D307DEB4C61}">
      <dgm:prSet/>
      <dgm:spPr/>
      <dgm:t>
        <a:bodyPr/>
        <a:lstStyle/>
        <a:p>
          <a:endParaRPr lang="en-US"/>
        </a:p>
      </dgm:t>
    </dgm:pt>
    <dgm:pt modelId="{5C7F1C9C-C2A7-40B1-A8E9-3C0C9CFC19A3}" type="sibTrans" cxnId="{224A6A7B-43B9-4291-AB25-0D307DEB4C61}">
      <dgm:prSet/>
      <dgm:spPr/>
      <dgm:t>
        <a:bodyPr/>
        <a:lstStyle/>
        <a:p>
          <a:endParaRPr lang="en-US"/>
        </a:p>
      </dgm:t>
    </dgm:pt>
    <dgm:pt modelId="{3C5DE117-55D6-42D9-80AE-2FF70FD7615C}">
      <dgm:prSet custT="1"/>
      <dgm:spPr/>
      <dgm:t>
        <a:bodyPr/>
        <a:lstStyle/>
        <a:p>
          <a:pPr>
            <a:lnSpc>
              <a:spcPct val="114000"/>
            </a:lnSpc>
            <a:spcAft>
              <a:spcPts val="0"/>
            </a:spcAft>
          </a:pPr>
          <a:r>
            <a:rPr lang="en-US" sz="1600" dirty="0" smtClean="0">
              <a:latin typeface="Calibri" pitchFamily="34" charset="0"/>
            </a:rPr>
            <a:t>Social Security Income (SSI)</a:t>
          </a:r>
          <a:endParaRPr lang="en-US" sz="1600" dirty="0">
            <a:latin typeface="Calibri" pitchFamily="34" charset="0"/>
          </a:endParaRPr>
        </a:p>
      </dgm:t>
    </dgm:pt>
    <dgm:pt modelId="{261471DE-E540-4C2E-9823-7D7926D620A0}" type="parTrans" cxnId="{748346CD-0ED7-4C50-BD77-EFB99D36986C}">
      <dgm:prSet/>
      <dgm:spPr/>
      <dgm:t>
        <a:bodyPr/>
        <a:lstStyle/>
        <a:p>
          <a:endParaRPr lang="en-US"/>
        </a:p>
      </dgm:t>
    </dgm:pt>
    <dgm:pt modelId="{3D7BD6A6-5889-41A4-9ED1-158C18E32746}" type="sibTrans" cxnId="{748346CD-0ED7-4C50-BD77-EFB99D36986C}">
      <dgm:prSet/>
      <dgm:spPr/>
      <dgm:t>
        <a:bodyPr/>
        <a:lstStyle/>
        <a:p>
          <a:endParaRPr lang="en-US"/>
        </a:p>
      </dgm:t>
    </dgm:pt>
    <dgm:pt modelId="{F646AD84-96DE-4B88-8481-DAD479E2FD96}">
      <dgm:prSet custT="1"/>
      <dgm:spPr/>
      <dgm:t>
        <a:bodyPr/>
        <a:lstStyle/>
        <a:p>
          <a:pPr>
            <a:lnSpc>
              <a:spcPct val="114000"/>
            </a:lnSpc>
            <a:spcAft>
              <a:spcPts val="0"/>
            </a:spcAft>
          </a:pPr>
          <a:r>
            <a:rPr lang="en-US" sz="1600" dirty="0" smtClean="0">
              <a:latin typeface="Calibri" pitchFamily="34" charset="0"/>
            </a:rPr>
            <a:t>Securing pre-authorizations for prescribed care</a:t>
          </a:r>
          <a:endParaRPr lang="en-US" sz="1600" dirty="0">
            <a:latin typeface="Calibri" pitchFamily="34" charset="0"/>
          </a:endParaRPr>
        </a:p>
      </dgm:t>
    </dgm:pt>
    <dgm:pt modelId="{6FDABFBA-0631-495D-83B3-DA3C434B7823}" type="parTrans" cxnId="{937A82FB-0D35-484A-BC80-8DBCF89850D9}">
      <dgm:prSet/>
      <dgm:spPr/>
      <dgm:t>
        <a:bodyPr/>
        <a:lstStyle/>
        <a:p>
          <a:endParaRPr lang="en-US"/>
        </a:p>
      </dgm:t>
    </dgm:pt>
    <dgm:pt modelId="{30043706-D456-4FF8-8571-EB76333DE62B}" type="sibTrans" cxnId="{937A82FB-0D35-484A-BC80-8DBCF89850D9}">
      <dgm:prSet/>
      <dgm:spPr/>
      <dgm:t>
        <a:bodyPr/>
        <a:lstStyle/>
        <a:p>
          <a:endParaRPr lang="en-US"/>
        </a:p>
      </dgm:t>
    </dgm:pt>
    <dgm:pt modelId="{0DC46E0D-2131-4003-8369-456F968D58C5}">
      <dgm:prSet custT="1"/>
      <dgm:spPr/>
      <dgm:t>
        <a:bodyPr/>
        <a:lstStyle/>
        <a:p>
          <a:pPr>
            <a:lnSpc>
              <a:spcPct val="114000"/>
            </a:lnSpc>
            <a:spcAft>
              <a:spcPts val="0"/>
            </a:spcAft>
          </a:pPr>
          <a:r>
            <a:rPr lang="en-US" sz="1600" dirty="0" smtClean="0">
              <a:latin typeface="Calibri" pitchFamily="34" charset="0"/>
            </a:rPr>
            <a:t>Facilitating the insurance appeals processes</a:t>
          </a:r>
          <a:endParaRPr lang="en-US" sz="1600" dirty="0">
            <a:latin typeface="Calibri" pitchFamily="34" charset="0"/>
          </a:endParaRPr>
        </a:p>
      </dgm:t>
    </dgm:pt>
    <dgm:pt modelId="{2CC20988-1FB7-4FF7-BA7B-B97D127D1E19}" type="parTrans" cxnId="{5B4DE646-1320-45CE-9425-B6B07BD5B3C1}">
      <dgm:prSet/>
      <dgm:spPr/>
      <dgm:t>
        <a:bodyPr/>
        <a:lstStyle/>
        <a:p>
          <a:endParaRPr lang="en-US"/>
        </a:p>
      </dgm:t>
    </dgm:pt>
    <dgm:pt modelId="{FE59759E-167E-413D-B7F1-8572FA47A0FE}" type="sibTrans" cxnId="{5B4DE646-1320-45CE-9425-B6B07BD5B3C1}">
      <dgm:prSet/>
      <dgm:spPr/>
      <dgm:t>
        <a:bodyPr/>
        <a:lstStyle/>
        <a:p>
          <a:endParaRPr lang="en-US"/>
        </a:p>
      </dgm:t>
    </dgm:pt>
    <dgm:pt modelId="{69D7E077-DC55-43B4-931A-47721407056C}">
      <dgm:prSet custT="1"/>
      <dgm:spPr/>
      <dgm:t>
        <a:bodyPr/>
        <a:lstStyle/>
        <a:p>
          <a:pPr>
            <a:lnSpc>
              <a:spcPct val="114000"/>
            </a:lnSpc>
            <a:spcAft>
              <a:spcPts val="0"/>
            </a:spcAft>
          </a:pPr>
          <a:r>
            <a:rPr lang="en-US" sz="1600" dirty="0" smtClean="0">
              <a:latin typeface="Calibri" pitchFamily="34" charset="0"/>
            </a:rPr>
            <a:t>Resolving coding and billing issues</a:t>
          </a:r>
          <a:endParaRPr lang="en-US" sz="1600" dirty="0">
            <a:latin typeface="Calibri" pitchFamily="34" charset="0"/>
          </a:endParaRPr>
        </a:p>
      </dgm:t>
    </dgm:pt>
    <dgm:pt modelId="{F25AF5F0-F9A8-489B-9792-06B0BA829CCA}" type="parTrans" cxnId="{CDAF7D7D-C892-4AE7-AACB-9E23270961AA}">
      <dgm:prSet/>
      <dgm:spPr/>
      <dgm:t>
        <a:bodyPr/>
        <a:lstStyle/>
        <a:p>
          <a:endParaRPr lang="en-US"/>
        </a:p>
      </dgm:t>
    </dgm:pt>
    <dgm:pt modelId="{E44C2A41-C7D4-4C87-B70E-473048BE258C}" type="sibTrans" cxnId="{CDAF7D7D-C892-4AE7-AACB-9E23270961AA}">
      <dgm:prSet/>
      <dgm:spPr/>
      <dgm:t>
        <a:bodyPr/>
        <a:lstStyle/>
        <a:p>
          <a:endParaRPr lang="en-US"/>
        </a:p>
      </dgm:t>
    </dgm:pt>
    <dgm:pt modelId="{7718BF8A-418D-4EEA-BF9C-7F24D5B6E5E0}">
      <dgm:prSet custT="1"/>
      <dgm:spPr/>
      <dgm:t>
        <a:bodyPr/>
        <a:lstStyle/>
        <a:p>
          <a:pPr>
            <a:lnSpc>
              <a:spcPct val="114000"/>
            </a:lnSpc>
            <a:spcAft>
              <a:spcPts val="0"/>
            </a:spcAft>
          </a:pPr>
          <a:r>
            <a:rPr lang="en-US" sz="1600" dirty="0" smtClean="0">
              <a:latin typeface="Calibri" pitchFamily="34" charset="0"/>
            </a:rPr>
            <a:t>Coordinating benefits</a:t>
          </a:r>
          <a:endParaRPr lang="en-US" sz="1600" dirty="0"/>
        </a:p>
      </dgm:t>
    </dgm:pt>
    <dgm:pt modelId="{9FC74AE0-D211-47C9-A84C-5187F7FC7532}" type="parTrans" cxnId="{024EF30F-03EC-413B-9120-27595C232979}">
      <dgm:prSet/>
      <dgm:spPr/>
      <dgm:t>
        <a:bodyPr/>
        <a:lstStyle/>
        <a:p>
          <a:endParaRPr lang="en-US"/>
        </a:p>
      </dgm:t>
    </dgm:pt>
    <dgm:pt modelId="{E0402FAF-3DF2-4479-BC86-B8E8AC347191}" type="sibTrans" cxnId="{024EF30F-03EC-413B-9120-27595C232979}">
      <dgm:prSet/>
      <dgm:spPr/>
      <dgm:t>
        <a:bodyPr/>
        <a:lstStyle/>
        <a:p>
          <a:endParaRPr lang="en-US"/>
        </a:p>
      </dgm:t>
    </dgm:pt>
    <dgm:pt modelId="{166830A2-A85A-46F6-B8E8-BEB228E07E03}">
      <dgm:prSet phldrT="[Text]" custT="1"/>
      <dgm:spPr/>
      <dgm:t>
        <a:bodyPr/>
        <a:lstStyle/>
        <a:p>
          <a:r>
            <a:rPr lang="en-US" sz="1800" b="1" dirty="0" smtClean="0">
              <a:latin typeface="Calibri" pitchFamily="34" charset="0"/>
            </a:rPr>
            <a:t>Job retention services</a:t>
          </a:r>
          <a:endParaRPr lang="en-US" sz="1800" dirty="0"/>
        </a:p>
      </dgm:t>
    </dgm:pt>
    <dgm:pt modelId="{629A099A-754B-4FD9-9C8B-1CA3EB171612}" type="parTrans" cxnId="{69AF24D7-5FFC-475F-AAF3-F0E41DCA6E25}">
      <dgm:prSet/>
      <dgm:spPr/>
      <dgm:t>
        <a:bodyPr/>
        <a:lstStyle/>
        <a:p>
          <a:endParaRPr lang="en-US"/>
        </a:p>
      </dgm:t>
    </dgm:pt>
    <dgm:pt modelId="{A2E52783-6894-4586-8A65-82B3F46A802F}" type="sibTrans" cxnId="{69AF24D7-5FFC-475F-AAF3-F0E41DCA6E25}">
      <dgm:prSet/>
      <dgm:spPr/>
      <dgm:t>
        <a:bodyPr/>
        <a:lstStyle/>
        <a:p>
          <a:endParaRPr lang="en-US"/>
        </a:p>
      </dgm:t>
    </dgm:pt>
    <dgm:pt modelId="{AB1632F1-88CE-4996-B205-F5B2E7C2C7A9}">
      <dgm:prSet custT="1"/>
      <dgm:spPr/>
      <dgm:t>
        <a:bodyPr/>
        <a:lstStyle/>
        <a:p>
          <a:pPr>
            <a:lnSpc>
              <a:spcPct val="100000"/>
            </a:lnSpc>
            <a:spcAft>
              <a:spcPts val="0"/>
            </a:spcAft>
          </a:pPr>
          <a:r>
            <a:rPr lang="en-US" sz="1600" dirty="0" smtClean="0">
              <a:latin typeface="Calibri" pitchFamily="34" charset="0"/>
            </a:rPr>
            <a:t>Negotiating free or reduced drug or treatment access</a:t>
          </a:r>
          <a:endParaRPr lang="en-US" sz="1600" dirty="0">
            <a:latin typeface="Calibri" pitchFamily="34" charset="0"/>
          </a:endParaRPr>
        </a:p>
      </dgm:t>
    </dgm:pt>
    <dgm:pt modelId="{A0D6B082-71E4-4A45-B176-5D30F93BFA51}" type="parTrans" cxnId="{8F8BD050-1394-4FB0-8D71-81FC89399213}">
      <dgm:prSet/>
      <dgm:spPr/>
      <dgm:t>
        <a:bodyPr/>
        <a:lstStyle/>
        <a:p>
          <a:endParaRPr lang="en-US"/>
        </a:p>
      </dgm:t>
    </dgm:pt>
    <dgm:pt modelId="{73DAA729-7FB2-4DCE-A7CF-AE94D17CA1E0}" type="sibTrans" cxnId="{8F8BD050-1394-4FB0-8D71-81FC89399213}">
      <dgm:prSet/>
      <dgm:spPr/>
      <dgm:t>
        <a:bodyPr/>
        <a:lstStyle/>
        <a:p>
          <a:endParaRPr lang="en-US"/>
        </a:p>
      </dgm:t>
    </dgm:pt>
    <dgm:pt modelId="{ABCCA77D-54A9-441A-BCD0-31582D6ACEC9}">
      <dgm:prSet custT="1"/>
      <dgm:spPr/>
      <dgm:t>
        <a:bodyPr/>
        <a:lstStyle/>
        <a:p>
          <a:pPr>
            <a:lnSpc>
              <a:spcPct val="100000"/>
            </a:lnSpc>
            <a:spcAft>
              <a:spcPts val="0"/>
            </a:spcAft>
          </a:pPr>
          <a:r>
            <a:rPr lang="en-US" sz="1600" dirty="0" smtClean="0">
              <a:latin typeface="Calibri" pitchFamily="34" charset="0"/>
            </a:rPr>
            <a:t>Navigating patients to appropriate resources for required copayment, coinsurance, deductible and premium assistance</a:t>
          </a:r>
          <a:endParaRPr lang="en-US" sz="1600" dirty="0">
            <a:latin typeface="Calibri" pitchFamily="34" charset="0"/>
          </a:endParaRPr>
        </a:p>
      </dgm:t>
    </dgm:pt>
    <dgm:pt modelId="{0BEDBFF5-061D-4F51-8324-CF175637A298}" type="parTrans" cxnId="{839F4CB2-5A5B-4BC8-B30C-8CA6B022E889}">
      <dgm:prSet/>
      <dgm:spPr/>
      <dgm:t>
        <a:bodyPr/>
        <a:lstStyle/>
        <a:p>
          <a:endParaRPr lang="en-US"/>
        </a:p>
      </dgm:t>
    </dgm:pt>
    <dgm:pt modelId="{8690B877-9D93-4276-BE7A-38A52CE24F10}" type="sibTrans" cxnId="{839F4CB2-5A5B-4BC8-B30C-8CA6B022E889}">
      <dgm:prSet/>
      <dgm:spPr/>
      <dgm:t>
        <a:bodyPr/>
        <a:lstStyle/>
        <a:p>
          <a:endParaRPr lang="en-US"/>
        </a:p>
      </dgm:t>
    </dgm:pt>
    <dgm:pt modelId="{3C50E093-6AFE-4095-A199-829993D5E219}">
      <dgm:prSet custT="1"/>
      <dgm:spPr/>
      <dgm:t>
        <a:bodyPr/>
        <a:lstStyle/>
        <a:p>
          <a:pPr>
            <a:lnSpc>
              <a:spcPct val="100000"/>
            </a:lnSpc>
            <a:spcAft>
              <a:spcPts val="0"/>
            </a:spcAft>
          </a:pPr>
          <a:r>
            <a:rPr lang="en-US" sz="1600" dirty="0" smtClean="0">
              <a:latin typeface="Calibri" pitchFamily="34" charset="0"/>
            </a:rPr>
            <a:t>Administering small grant program (if included in CareLine)</a:t>
          </a:r>
          <a:endParaRPr lang="en-US" sz="1600" dirty="0">
            <a:latin typeface="Calibri" pitchFamily="34" charset="0"/>
          </a:endParaRPr>
        </a:p>
      </dgm:t>
    </dgm:pt>
    <dgm:pt modelId="{31A53E12-F55C-4BA7-B95D-088565CFF0AB}" type="parTrans" cxnId="{D89E6F0C-1472-4560-B8FA-8D62647C8B55}">
      <dgm:prSet/>
      <dgm:spPr/>
      <dgm:t>
        <a:bodyPr/>
        <a:lstStyle/>
        <a:p>
          <a:endParaRPr lang="en-US"/>
        </a:p>
      </dgm:t>
    </dgm:pt>
    <dgm:pt modelId="{C8C00828-760E-474A-9D33-93E8CD619A8A}" type="sibTrans" cxnId="{D89E6F0C-1472-4560-B8FA-8D62647C8B55}">
      <dgm:prSet/>
      <dgm:spPr/>
      <dgm:t>
        <a:bodyPr/>
        <a:lstStyle/>
        <a:p>
          <a:endParaRPr lang="en-US"/>
        </a:p>
      </dgm:t>
    </dgm:pt>
    <dgm:pt modelId="{4114AEC7-A029-476F-81F0-3722A0E5A444}">
      <dgm:prSet custT="1"/>
      <dgm:spPr/>
      <dgm:t>
        <a:bodyPr/>
        <a:lstStyle/>
        <a:p>
          <a:pPr>
            <a:lnSpc>
              <a:spcPct val="114000"/>
            </a:lnSpc>
            <a:spcAft>
              <a:spcPts val="0"/>
            </a:spcAft>
          </a:pPr>
          <a:r>
            <a:rPr lang="en-US" sz="1600" dirty="0" smtClean="0">
              <a:latin typeface="Calibri" pitchFamily="34" charset="0"/>
            </a:rPr>
            <a:t>Education on employer sponsored benefits (STD, LTD, COBRA)</a:t>
          </a:r>
          <a:endParaRPr lang="en-US" sz="1600" dirty="0">
            <a:latin typeface="Calibri" pitchFamily="34" charset="0"/>
          </a:endParaRPr>
        </a:p>
      </dgm:t>
    </dgm:pt>
    <dgm:pt modelId="{02EA0923-5C22-433D-A246-14D4CA015AE6}" type="parTrans" cxnId="{0CBC483F-8754-465C-A701-BC0A5AAF1780}">
      <dgm:prSet/>
      <dgm:spPr/>
      <dgm:t>
        <a:bodyPr/>
        <a:lstStyle/>
        <a:p>
          <a:endParaRPr lang="en-US"/>
        </a:p>
      </dgm:t>
    </dgm:pt>
    <dgm:pt modelId="{74564011-7B2D-48F5-AF9E-BA191315A0D9}" type="sibTrans" cxnId="{0CBC483F-8754-465C-A701-BC0A5AAF1780}">
      <dgm:prSet/>
      <dgm:spPr/>
      <dgm:t>
        <a:bodyPr/>
        <a:lstStyle/>
        <a:p>
          <a:endParaRPr lang="en-US"/>
        </a:p>
      </dgm:t>
    </dgm:pt>
    <dgm:pt modelId="{B8BD7557-9DA8-400A-8892-4E4CA9C4DEA3}">
      <dgm:prSet custT="1"/>
      <dgm:spPr/>
      <dgm:t>
        <a:bodyPr/>
        <a:lstStyle/>
        <a:p>
          <a:pPr>
            <a:lnSpc>
              <a:spcPct val="114000"/>
            </a:lnSpc>
            <a:spcAft>
              <a:spcPts val="0"/>
            </a:spcAft>
          </a:pPr>
          <a:r>
            <a:rPr lang="en-US" sz="1600" dirty="0" smtClean="0">
              <a:latin typeface="Calibri" pitchFamily="34" charset="0"/>
            </a:rPr>
            <a:t>Education on employee protections (FMLA, ADA)</a:t>
          </a:r>
          <a:endParaRPr lang="en-US" sz="1600" dirty="0">
            <a:latin typeface="Calibri" pitchFamily="34" charset="0"/>
          </a:endParaRPr>
        </a:p>
      </dgm:t>
    </dgm:pt>
    <dgm:pt modelId="{11F377D4-6BD7-481D-8902-C1400C623CD8}" type="parTrans" cxnId="{2344AC15-8684-453C-B295-1B1B0388E121}">
      <dgm:prSet/>
      <dgm:spPr/>
      <dgm:t>
        <a:bodyPr/>
        <a:lstStyle/>
        <a:p>
          <a:endParaRPr lang="en-US"/>
        </a:p>
      </dgm:t>
    </dgm:pt>
    <dgm:pt modelId="{834E3315-0237-4239-8535-ADB4D4905B11}" type="sibTrans" cxnId="{2344AC15-8684-453C-B295-1B1B0388E121}">
      <dgm:prSet/>
      <dgm:spPr/>
      <dgm:t>
        <a:bodyPr/>
        <a:lstStyle/>
        <a:p>
          <a:endParaRPr lang="en-US"/>
        </a:p>
      </dgm:t>
    </dgm:pt>
    <dgm:pt modelId="{035A9B52-378F-48E6-850E-0113CF08FD21}" type="pres">
      <dgm:prSet presAssocID="{B996D0F2-8126-4662-BAAD-759C18301D14}" presName="Name0" presStyleCnt="0">
        <dgm:presLayoutVars>
          <dgm:dir/>
          <dgm:animLvl val="lvl"/>
          <dgm:resizeHandles val="exact"/>
        </dgm:presLayoutVars>
      </dgm:prSet>
      <dgm:spPr/>
      <dgm:t>
        <a:bodyPr/>
        <a:lstStyle/>
        <a:p>
          <a:endParaRPr lang="en-US"/>
        </a:p>
      </dgm:t>
    </dgm:pt>
    <dgm:pt modelId="{20DAE5E1-E340-42C4-8878-15CC109D5FD3}" type="pres">
      <dgm:prSet presAssocID="{9C9C0E5E-52FB-4690-A125-6AB434400D2C}" presName="composite" presStyleCnt="0"/>
      <dgm:spPr/>
    </dgm:pt>
    <dgm:pt modelId="{3F783BD4-1381-4948-85B6-00DDEF3B7565}" type="pres">
      <dgm:prSet presAssocID="{9C9C0E5E-52FB-4690-A125-6AB434400D2C}" presName="parTx" presStyleLbl="alignNode1" presStyleIdx="0" presStyleCnt="4" custLinFactNeighborX="-166" custLinFactNeighborY="-5868">
        <dgm:presLayoutVars>
          <dgm:chMax val="0"/>
          <dgm:chPref val="0"/>
          <dgm:bulletEnabled val="1"/>
        </dgm:presLayoutVars>
      </dgm:prSet>
      <dgm:spPr/>
      <dgm:t>
        <a:bodyPr/>
        <a:lstStyle/>
        <a:p>
          <a:endParaRPr lang="en-US"/>
        </a:p>
      </dgm:t>
    </dgm:pt>
    <dgm:pt modelId="{4B68FA6E-7922-4DF3-8F3A-FFFC009E8DDD}" type="pres">
      <dgm:prSet presAssocID="{9C9C0E5E-52FB-4690-A125-6AB434400D2C}" presName="desTx" presStyleLbl="alignAccFollowNode1" presStyleIdx="0" presStyleCnt="4" custLinFactNeighborX="-3980" custLinFactNeighborY="3195">
        <dgm:presLayoutVars>
          <dgm:bulletEnabled val="1"/>
        </dgm:presLayoutVars>
      </dgm:prSet>
      <dgm:spPr/>
      <dgm:t>
        <a:bodyPr/>
        <a:lstStyle/>
        <a:p>
          <a:endParaRPr lang="en-US"/>
        </a:p>
      </dgm:t>
    </dgm:pt>
    <dgm:pt modelId="{B5DB6EA3-962D-46C7-BD62-29EC63C61498}" type="pres">
      <dgm:prSet presAssocID="{B54B5F21-6DA9-4DF4-A717-9FE4DEBD9A71}" presName="space" presStyleCnt="0"/>
      <dgm:spPr/>
    </dgm:pt>
    <dgm:pt modelId="{7049EB28-CE05-42A3-B1EB-FB051128ABC6}" type="pres">
      <dgm:prSet presAssocID="{3F87349F-C0AD-4DB0-AEF2-0E1D6587C94E}" presName="composite" presStyleCnt="0"/>
      <dgm:spPr/>
    </dgm:pt>
    <dgm:pt modelId="{5849128F-0374-477D-9D20-829D263B83F8}" type="pres">
      <dgm:prSet presAssocID="{3F87349F-C0AD-4DB0-AEF2-0E1D6587C94E}" presName="parTx" presStyleLbl="alignNode1" presStyleIdx="1" presStyleCnt="4">
        <dgm:presLayoutVars>
          <dgm:chMax val="0"/>
          <dgm:chPref val="0"/>
          <dgm:bulletEnabled val="1"/>
        </dgm:presLayoutVars>
      </dgm:prSet>
      <dgm:spPr/>
      <dgm:t>
        <a:bodyPr/>
        <a:lstStyle/>
        <a:p>
          <a:endParaRPr lang="en-US"/>
        </a:p>
      </dgm:t>
    </dgm:pt>
    <dgm:pt modelId="{4794CE4F-B846-4455-A065-4AA206AB44BF}" type="pres">
      <dgm:prSet presAssocID="{3F87349F-C0AD-4DB0-AEF2-0E1D6587C94E}" presName="desTx" presStyleLbl="alignAccFollowNode1" presStyleIdx="1" presStyleCnt="4" custLinFactNeighborX="230" custLinFactNeighborY="1482">
        <dgm:presLayoutVars>
          <dgm:bulletEnabled val="1"/>
        </dgm:presLayoutVars>
      </dgm:prSet>
      <dgm:spPr/>
      <dgm:t>
        <a:bodyPr/>
        <a:lstStyle/>
        <a:p>
          <a:endParaRPr lang="en-US"/>
        </a:p>
      </dgm:t>
    </dgm:pt>
    <dgm:pt modelId="{205EF83E-0468-41BC-AC5F-28F471FF2C83}" type="pres">
      <dgm:prSet presAssocID="{415A54A6-98A7-4B7D-9A56-21F9FCF66EE5}" presName="space" presStyleCnt="0"/>
      <dgm:spPr/>
    </dgm:pt>
    <dgm:pt modelId="{BAD2923A-A6D5-4F31-A82A-36B71BD6EF24}" type="pres">
      <dgm:prSet presAssocID="{3E55481A-561B-456C-AD87-917CBEB2F295}" presName="composite" presStyleCnt="0"/>
      <dgm:spPr/>
    </dgm:pt>
    <dgm:pt modelId="{2121D5A1-E225-4448-B87D-F26180767F17}" type="pres">
      <dgm:prSet presAssocID="{3E55481A-561B-456C-AD87-917CBEB2F295}" presName="parTx" presStyleLbl="alignNode1" presStyleIdx="2" presStyleCnt="4">
        <dgm:presLayoutVars>
          <dgm:chMax val="0"/>
          <dgm:chPref val="0"/>
          <dgm:bulletEnabled val="1"/>
        </dgm:presLayoutVars>
      </dgm:prSet>
      <dgm:spPr/>
      <dgm:t>
        <a:bodyPr/>
        <a:lstStyle/>
        <a:p>
          <a:endParaRPr lang="en-US"/>
        </a:p>
      </dgm:t>
    </dgm:pt>
    <dgm:pt modelId="{C9500CFC-84D1-4F61-9447-AF1D40C000DB}" type="pres">
      <dgm:prSet presAssocID="{3E55481A-561B-456C-AD87-917CBEB2F295}" presName="desTx" presStyleLbl="alignAccFollowNode1" presStyleIdx="2" presStyleCnt="4">
        <dgm:presLayoutVars>
          <dgm:bulletEnabled val="1"/>
        </dgm:presLayoutVars>
      </dgm:prSet>
      <dgm:spPr/>
      <dgm:t>
        <a:bodyPr/>
        <a:lstStyle/>
        <a:p>
          <a:endParaRPr lang="en-US"/>
        </a:p>
      </dgm:t>
    </dgm:pt>
    <dgm:pt modelId="{EFD3A2B8-C144-4FA0-8888-DA857C1FE1EB}" type="pres">
      <dgm:prSet presAssocID="{EC2A7ABD-01FD-4F6B-A393-0AECA1FB34C4}" presName="space" presStyleCnt="0"/>
      <dgm:spPr/>
    </dgm:pt>
    <dgm:pt modelId="{4B447965-FEB7-44CC-BB83-1526C80F91C1}" type="pres">
      <dgm:prSet presAssocID="{166830A2-A85A-46F6-B8E8-BEB228E07E03}" presName="composite" presStyleCnt="0"/>
      <dgm:spPr/>
    </dgm:pt>
    <dgm:pt modelId="{8FBE879A-C2FB-4AE0-A216-2A729C5C6C8F}" type="pres">
      <dgm:prSet presAssocID="{166830A2-A85A-46F6-B8E8-BEB228E07E03}" presName="parTx" presStyleLbl="alignNode1" presStyleIdx="3" presStyleCnt="4">
        <dgm:presLayoutVars>
          <dgm:chMax val="0"/>
          <dgm:chPref val="0"/>
          <dgm:bulletEnabled val="1"/>
        </dgm:presLayoutVars>
      </dgm:prSet>
      <dgm:spPr/>
      <dgm:t>
        <a:bodyPr/>
        <a:lstStyle/>
        <a:p>
          <a:endParaRPr lang="en-US"/>
        </a:p>
      </dgm:t>
    </dgm:pt>
    <dgm:pt modelId="{47E03CBA-F18C-4621-BA3E-48D6AE98464E}" type="pres">
      <dgm:prSet presAssocID="{166830A2-A85A-46F6-B8E8-BEB228E07E03}" presName="desTx" presStyleLbl="alignAccFollowNode1" presStyleIdx="3" presStyleCnt="4">
        <dgm:presLayoutVars>
          <dgm:bulletEnabled val="1"/>
        </dgm:presLayoutVars>
      </dgm:prSet>
      <dgm:spPr/>
      <dgm:t>
        <a:bodyPr/>
        <a:lstStyle/>
        <a:p>
          <a:endParaRPr lang="en-US"/>
        </a:p>
      </dgm:t>
    </dgm:pt>
  </dgm:ptLst>
  <dgm:cxnLst>
    <dgm:cxn modelId="{69AF24D7-5FFC-475F-AAF3-F0E41DCA6E25}" srcId="{B996D0F2-8126-4662-BAAD-759C18301D14}" destId="{166830A2-A85A-46F6-B8E8-BEB228E07E03}" srcOrd="3" destOrd="0" parTransId="{629A099A-754B-4FD9-9C8B-1CA3EB171612}" sibTransId="{A2E52783-6894-4586-8A65-82B3F46A802F}"/>
    <dgm:cxn modelId="{CF8984A1-268D-4137-9769-8946CA3A664E}" type="presOf" srcId="{9C9C0E5E-52FB-4690-A125-6AB434400D2C}" destId="{3F783BD4-1381-4948-85B6-00DDEF3B7565}" srcOrd="0" destOrd="0" presId="urn:microsoft.com/office/officeart/2005/8/layout/hList1"/>
    <dgm:cxn modelId="{F044D1B9-3AB9-4EEF-AA4A-09AEF8EDAD3A}" type="presOf" srcId="{69D7E077-DC55-43B4-931A-47721407056C}" destId="{4794CE4F-B846-4455-A065-4AA206AB44BF}" srcOrd="0" destOrd="2" presId="urn:microsoft.com/office/officeart/2005/8/layout/hList1"/>
    <dgm:cxn modelId="{0CBC483F-8754-465C-A701-BC0A5AAF1780}" srcId="{166830A2-A85A-46F6-B8E8-BEB228E07E03}" destId="{4114AEC7-A029-476F-81F0-3722A0E5A444}" srcOrd="0" destOrd="0" parTransId="{02EA0923-5C22-433D-A246-14D4CA015AE6}" sibTransId="{74564011-7B2D-48F5-AF9E-BA191315A0D9}"/>
    <dgm:cxn modelId="{839F4CB2-5A5B-4BC8-B30C-8CA6B022E889}" srcId="{3E55481A-561B-456C-AD87-917CBEB2F295}" destId="{ABCCA77D-54A9-441A-BCD0-31582D6ACEC9}" srcOrd="1" destOrd="0" parTransId="{0BEDBFF5-061D-4F51-8324-CF175637A298}" sibTransId="{8690B877-9D93-4276-BE7A-38A52CE24F10}"/>
    <dgm:cxn modelId="{024EF30F-03EC-413B-9120-27595C232979}" srcId="{3F87349F-C0AD-4DB0-AEF2-0E1D6587C94E}" destId="{7718BF8A-418D-4EEA-BF9C-7F24D5B6E5E0}" srcOrd="3" destOrd="0" parTransId="{9FC74AE0-D211-47C9-A84C-5187F7FC7532}" sibTransId="{E0402FAF-3DF2-4479-BC86-B8E8AC347191}"/>
    <dgm:cxn modelId="{CDAF7D7D-C892-4AE7-AACB-9E23270961AA}" srcId="{3F87349F-C0AD-4DB0-AEF2-0E1D6587C94E}" destId="{69D7E077-DC55-43B4-931A-47721407056C}" srcOrd="2" destOrd="0" parTransId="{F25AF5F0-F9A8-489B-9792-06B0BA829CCA}" sibTransId="{E44C2A41-C7D4-4C87-B70E-473048BE258C}"/>
    <dgm:cxn modelId="{073B696C-D508-49E9-ADB0-B265BDF487EC}" srcId="{9C9C0E5E-52FB-4690-A125-6AB434400D2C}" destId="{A841A71B-91DD-4321-BA10-83FC34B78CC9}" srcOrd="0" destOrd="0" parTransId="{199DE23C-E041-4E6A-B5AC-C4F5AF77A531}" sibTransId="{B0FA4650-1516-43F4-80A2-1AB6A9E4E2A3}"/>
    <dgm:cxn modelId="{0C569DC8-9AF8-424F-ABE1-2C5BA0403B18}" type="presOf" srcId="{F646AD84-96DE-4B88-8481-DAD479E2FD96}" destId="{4794CE4F-B846-4455-A065-4AA206AB44BF}" srcOrd="0" destOrd="0" presId="urn:microsoft.com/office/officeart/2005/8/layout/hList1"/>
    <dgm:cxn modelId="{937960D7-C3FD-4517-AB21-50E023259386}" type="presOf" srcId="{166830A2-A85A-46F6-B8E8-BEB228E07E03}" destId="{8FBE879A-C2FB-4AE0-A216-2A729C5C6C8F}" srcOrd="0" destOrd="0" presId="urn:microsoft.com/office/officeart/2005/8/layout/hList1"/>
    <dgm:cxn modelId="{20E98657-8EF1-43BB-87E9-83B39B315C01}" srcId="{9C9C0E5E-52FB-4690-A125-6AB434400D2C}" destId="{B27B2CF8-9AA8-4367-A160-AABB92CD619C}" srcOrd="1" destOrd="0" parTransId="{5763F424-27DA-44AE-AB71-CD8716A65549}" sibTransId="{FAFC0EC1-6E78-477A-8AD3-E260F34D6EDF}"/>
    <dgm:cxn modelId="{AD4D8674-142F-44AC-A490-3A72F330E6EE}" type="presOf" srcId="{B27B2CF8-9AA8-4367-A160-AABB92CD619C}" destId="{4B68FA6E-7922-4DF3-8F3A-FFFC009E8DDD}" srcOrd="0" destOrd="1" presId="urn:microsoft.com/office/officeart/2005/8/layout/hList1"/>
    <dgm:cxn modelId="{7ED31584-470D-4CE7-B233-E3091A3DE455}" type="presOf" srcId="{3C5DE117-55D6-42D9-80AE-2FF70FD7615C}" destId="{4B68FA6E-7922-4DF3-8F3A-FFFC009E8DDD}" srcOrd="0" destOrd="3" presId="urn:microsoft.com/office/officeart/2005/8/layout/hList1"/>
    <dgm:cxn modelId="{DB320F17-876C-499B-B7B4-1A283930CCC0}" srcId="{B996D0F2-8126-4662-BAAD-759C18301D14}" destId="{3F87349F-C0AD-4DB0-AEF2-0E1D6587C94E}" srcOrd="1" destOrd="0" parTransId="{412BCC1B-3785-47B0-B64C-C10FDF9F0DC3}" sibTransId="{415A54A6-98A7-4B7D-9A56-21F9FCF66EE5}"/>
    <dgm:cxn modelId="{937A82FB-0D35-484A-BC80-8DBCF89850D9}" srcId="{3F87349F-C0AD-4DB0-AEF2-0E1D6587C94E}" destId="{F646AD84-96DE-4B88-8481-DAD479E2FD96}" srcOrd="0" destOrd="0" parTransId="{6FDABFBA-0631-495D-83B3-DA3C434B7823}" sibTransId="{30043706-D456-4FF8-8571-EB76333DE62B}"/>
    <dgm:cxn modelId="{D89E6F0C-1472-4560-B8FA-8D62647C8B55}" srcId="{3E55481A-561B-456C-AD87-917CBEB2F295}" destId="{3C50E093-6AFE-4095-A199-829993D5E219}" srcOrd="2" destOrd="0" parTransId="{31A53E12-F55C-4BA7-B95D-088565CFF0AB}" sibTransId="{C8C00828-760E-474A-9D33-93E8CD619A8A}"/>
    <dgm:cxn modelId="{889704BB-4879-413A-8982-35C7CDCEBD3B}" srcId="{B996D0F2-8126-4662-BAAD-759C18301D14}" destId="{9C9C0E5E-52FB-4690-A125-6AB434400D2C}" srcOrd="0" destOrd="0" parTransId="{7149A4E0-082F-4517-B78B-A3F879E0CC60}" sibTransId="{B54B5F21-6DA9-4DF4-A717-9FE4DEBD9A71}"/>
    <dgm:cxn modelId="{492675AF-3781-456D-86BF-09AFF267FA36}" type="presOf" srcId="{7718BF8A-418D-4EEA-BF9C-7F24D5B6E5E0}" destId="{4794CE4F-B846-4455-A065-4AA206AB44BF}" srcOrd="0" destOrd="3" presId="urn:microsoft.com/office/officeart/2005/8/layout/hList1"/>
    <dgm:cxn modelId="{EF76F6EE-64CA-4ADA-9C43-F3B13D02075E}" type="presOf" srcId="{3C50E093-6AFE-4095-A199-829993D5E219}" destId="{C9500CFC-84D1-4F61-9447-AF1D40C000DB}" srcOrd="0" destOrd="2" presId="urn:microsoft.com/office/officeart/2005/8/layout/hList1"/>
    <dgm:cxn modelId="{748346CD-0ED7-4C50-BD77-EFB99D36986C}" srcId="{9C9C0E5E-52FB-4690-A125-6AB434400D2C}" destId="{3C5DE117-55D6-42D9-80AE-2FF70FD7615C}" srcOrd="3" destOrd="0" parTransId="{261471DE-E540-4C2E-9823-7D7926D620A0}" sibTransId="{3D7BD6A6-5889-41A4-9ED1-158C18E32746}"/>
    <dgm:cxn modelId="{E9791564-06C0-4833-8A25-7DFCF5018D62}" type="presOf" srcId="{ABCCA77D-54A9-441A-BCD0-31582D6ACEC9}" destId="{C9500CFC-84D1-4F61-9447-AF1D40C000DB}" srcOrd="0" destOrd="1" presId="urn:microsoft.com/office/officeart/2005/8/layout/hList1"/>
    <dgm:cxn modelId="{7C43D758-4A50-489F-8539-66500B526B4B}" srcId="{B996D0F2-8126-4662-BAAD-759C18301D14}" destId="{3E55481A-561B-456C-AD87-917CBEB2F295}" srcOrd="2" destOrd="0" parTransId="{2062E48D-D807-4C2E-8530-6250540705BF}" sibTransId="{EC2A7ABD-01FD-4F6B-A393-0AECA1FB34C4}"/>
    <dgm:cxn modelId="{DA1C7643-57DF-455B-A6C4-6926B38E3C77}" type="presOf" srcId="{3F87349F-C0AD-4DB0-AEF2-0E1D6587C94E}" destId="{5849128F-0374-477D-9D20-829D263B83F8}" srcOrd="0" destOrd="0" presId="urn:microsoft.com/office/officeart/2005/8/layout/hList1"/>
    <dgm:cxn modelId="{CBA3F1D7-15B8-472F-9E93-F33A9FB8DB53}" type="presOf" srcId="{4114AEC7-A029-476F-81F0-3722A0E5A444}" destId="{47E03CBA-F18C-4621-BA3E-48D6AE98464E}" srcOrd="0" destOrd="0" presId="urn:microsoft.com/office/officeart/2005/8/layout/hList1"/>
    <dgm:cxn modelId="{8F8BD050-1394-4FB0-8D71-81FC89399213}" srcId="{3E55481A-561B-456C-AD87-917CBEB2F295}" destId="{AB1632F1-88CE-4996-B205-F5B2E7C2C7A9}" srcOrd="0" destOrd="0" parTransId="{A0D6B082-71E4-4A45-B176-5D30F93BFA51}" sibTransId="{73DAA729-7FB2-4DCE-A7CF-AE94D17CA1E0}"/>
    <dgm:cxn modelId="{F0BFFFA1-9E5D-4C10-91C7-1A99342B53CB}" type="presOf" srcId="{B996D0F2-8126-4662-BAAD-759C18301D14}" destId="{035A9B52-378F-48E6-850E-0113CF08FD21}" srcOrd="0" destOrd="0" presId="urn:microsoft.com/office/officeart/2005/8/layout/hList1"/>
    <dgm:cxn modelId="{6F689143-4678-450F-8C85-BA8A236CFB33}" type="presOf" srcId="{A841A71B-91DD-4321-BA10-83FC34B78CC9}" destId="{4B68FA6E-7922-4DF3-8F3A-FFFC009E8DDD}" srcOrd="0" destOrd="0" presId="urn:microsoft.com/office/officeart/2005/8/layout/hList1"/>
    <dgm:cxn modelId="{224A6A7B-43B9-4291-AB25-0D307DEB4C61}" srcId="{9C9C0E5E-52FB-4690-A125-6AB434400D2C}" destId="{CA00C696-2EE8-4323-A6BE-D4DFA8CEE0E5}" srcOrd="2" destOrd="0" parTransId="{42302A78-1EB8-4452-9128-25364CA320C4}" sibTransId="{5C7F1C9C-C2A7-40B1-A8E9-3C0C9CFC19A3}"/>
    <dgm:cxn modelId="{FBBF4ACE-485C-46E3-B804-27BFE2F7A4AF}" type="presOf" srcId="{B8BD7557-9DA8-400A-8892-4E4CA9C4DEA3}" destId="{47E03CBA-F18C-4621-BA3E-48D6AE98464E}" srcOrd="0" destOrd="1" presId="urn:microsoft.com/office/officeart/2005/8/layout/hList1"/>
    <dgm:cxn modelId="{25DC4E93-EA11-4177-BEFC-73B6C3630AB6}" type="presOf" srcId="{AB1632F1-88CE-4996-B205-F5B2E7C2C7A9}" destId="{C9500CFC-84D1-4F61-9447-AF1D40C000DB}" srcOrd="0" destOrd="0" presId="urn:microsoft.com/office/officeart/2005/8/layout/hList1"/>
    <dgm:cxn modelId="{5B4DE646-1320-45CE-9425-B6B07BD5B3C1}" srcId="{3F87349F-C0AD-4DB0-AEF2-0E1D6587C94E}" destId="{0DC46E0D-2131-4003-8369-456F968D58C5}" srcOrd="1" destOrd="0" parTransId="{2CC20988-1FB7-4FF7-BA7B-B97D127D1E19}" sibTransId="{FE59759E-167E-413D-B7F1-8572FA47A0FE}"/>
    <dgm:cxn modelId="{EE305A89-1B9B-4ED0-BB21-C9460688F7AE}" type="presOf" srcId="{CA00C696-2EE8-4323-A6BE-D4DFA8CEE0E5}" destId="{4B68FA6E-7922-4DF3-8F3A-FFFC009E8DDD}" srcOrd="0" destOrd="2" presId="urn:microsoft.com/office/officeart/2005/8/layout/hList1"/>
    <dgm:cxn modelId="{4143EA12-2ED5-4416-9159-FE2C2B56CA2D}" type="presOf" srcId="{3E55481A-561B-456C-AD87-917CBEB2F295}" destId="{2121D5A1-E225-4448-B87D-F26180767F17}" srcOrd="0" destOrd="0" presId="urn:microsoft.com/office/officeart/2005/8/layout/hList1"/>
    <dgm:cxn modelId="{F501CD70-FE27-4AA6-9E91-BF21C7FC9DBC}" type="presOf" srcId="{0DC46E0D-2131-4003-8369-456F968D58C5}" destId="{4794CE4F-B846-4455-A065-4AA206AB44BF}" srcOrd="0" destOrd="1" presId="urn:microsoft.com/office/officeart/2005/8/layout/hList1"/>
    <dgm:cxn modelId="{2344AC15-8684-453C-B295-1B1B0388E121}" srcId="{166830A2-A85A-46F6-B8E8-BEB228E07E03}" destId="{B8BD7557-9DA8-400A-8892-4E4CA9C4DEA3}" srcOrd="1" destOrd="0" parTransId="{11F377D4-6BD7-481D-8902-C1400C623CD8}" sibTransId="{834E3315-0237-4239-8535-ADB4D4905B11}"/>
    <dgm:cxn modelId="{811A4513-65D1-44A5-8669-B53BDDF7189A}" type="presParOf" srcId="{035A9B52-378F-48E6-850E-0113CF08FD21}" destId="{20DAE5E1-E340-42C4-8878-15CC109D5FD3}" srcOrd="0" destOrd="0" presId="urn:microsoft.com/office/officeart/2005/8/layout/hList1"/>
    <dgm:cxn modelId="{D6A6BBCC-5E70-439B-9FF1-94F863F42891}" type="presParOf" srcId="{20DAE5E1-E340-42C4-8878-15CC109D5FD3}" destId="{3F783BD4-1381-4948-85B6-00DDEF3B7565}" srcOrd="0" destOrd="0" presId="urn:microsoft.com/office/officeart/2005/8/layout/hList1"/>
    <dgm:cxn modelId="{81BA5160-7E19-42AB-99D1-5FC8643F6630}" type="presParOf" srcId="{20DAE5E1-E340-42C4-8878-15CC109D5FD3}" destId="{4B68FA6E-7922-4DF3-8F3A-FFFC009E8DDD}" srcOrd="1" destOrd="0" presId="urn:microsoft.com/office/officeart/2005/8/layout/hList1"/>
    <dgm:cxn modelId="{6AA098AE-021D-402A-B75A-A5C4C8473A5A}" type="presParOf" srcId="{035A9B52-378F-48E6-850E-0113CF08FD21}" destId="{B5DB6EA3-962D-46C7-BD62-29EC63C61498}" srcOrd="1" destOrd="0" presId="urn:microsoft.com/office/officeart/2005/8/layout/hList1"/>
    <dgm:cxn modelId="{B1524C18-EC62-4BB1-91C3-E8EB86F79FE2}" type="presParOf" srcId="{035A9B52-378F-48E6-850E-0113CF08FD21}" destId="{7049EB28-CE05-42A3-B1EB-FB051128ABC6}" srcOrd="2" destOrd="0" presId="urn:microsoft.com/office/officeart/2005/8/layout/hList1"/>
    <dgm:cxn modelId="{204943E0-9F67-4ADB-A335-28963E87B1BC}" type="presParOf" srcId="{7049EB28-CE05-42A3-B1EB-FB051128ABC6}" destId="{5849128F-0374-477D-9D20-829D263B83F8}" srcOrd="0" destOrd="0" presId="urn:microsoft.com/office/officeart/2005/8/layout/hList1"/>
    <dgm:cxn modelId="{B7E5C6CC-AB7F-44B3-AE76-BA38AA0381E0}" type="presParOf" srcId="{7049EB28-CE05-42A3-B1EB-FB051128ABC6}" destId="{4794CE4F-B846-4455-A065-4AA206AB44BF}" srcOrd="1" destOrd="0" presId="urn:microsoft.com/office/officeart/2005/8/layout/hList1"/>
    <dgm:cxn modelId="{4613F95E-F2E6-49C9-9135-875B854391AD}" type="presParOf" srcId="{035A9B52-378F-48E6-850E-0113CF08FD21}" destId="{205EF83E-0468-41BC-AC5F-28F471FF2C83}" srcOrd="3" destOrd="0" presId="urn:microsoft.com/office/officeart/2005/8/layout/hList1"/>
    <dgm:cxn modelId="{F64F5DD8-E7CB-4390-9A6D-A823B9CD0157}" type="presParOf" srcId="{035A9B52-378F-48E6-850E-0113CF08FD21}" destId="{BAD2923A-A6D5-4F31-A82A-36B71BD6EF24}" srcOrd="4" destOrd="0" presId="urn:microsoft.com/office/officeart/2005/8/layout/hList1"/>
    <dgm:cxn modelId="{32B8D811-2508-4AEE-B525-D2690185065C}" type="presParOf" srcId="{BAD2923A-A6D5-4F31-A82A-36B71BD6EF24}" destId="{2121D5A1-E225-4448-B87D-F26180767F17}" srcOrd="0" destOrd="0" presId="urn:microsoft.com/office/officeart/2005/8/layout/hList1"/>
    <dgm:cxn modelId="{E0A7EF2A-E62C-4141-8975-F7DDABBE413A}" type="presParOf" srcId="{BAD2923A-A6D5-4F31-A82A-36B71BD6EF24}" destId="{C9500CFC-84D1-4F61-9447-AF1D40C000DB}" srcOrd="1" destOrd="0" presId="urn:microsoft.com/office/officeart/2005/8/layout/hList1"/>
    <dgm:cxn modelId="{7F95E722-6DA3-4292-9D56-6C8064E00729}" type="presParOf" srcId="{035A9B52-378F-48E6-850E-0113CF08FD21}" destId="{EFD3A2B8-C144-4FA0-8888-DA857C1FE1EB}" srcOrd="5" destOrd="0" presId="urn:microsoft.com/office/officeart/2005/8/layout/hList1"/>
    <dgm:cxn modelId="{D5B7DD5F-C5B4-478A-A2F6-5E1E814A9418}" type="presParOf" srcId="{035A9B52-378F-48E6-850E-0113CF08FD21}" destId="{4B447965-FEB7-44CC-BB83-1526C80F91C1}" srcOrd="6" destOrd="0" presId="urn:microsoft.com/office/officeart/2005/8/layout/hList1"/>
    <dgm:cxn modelId="{3CD2559A-36AC-4FBD-AD78-E1153F895D8A}" type="presParOf" srcId="{4B447965-FEB7-44CC-BB83-1526C80F91C1}" destId="{8FBE879A-C2FB-4AE0-A216-2A729C5C6C8F}" srcOrd="0" destOrd="0" presId="urn:microsoft.com/office/officeart/2005/8/layout/hList1"/>
    <dgm:cxn modelId="{C4F10A0C-A2EB-457E-850C-5D9C65C2CA57}" type="presParOf" srcId="{4B447965-FEB7-44CC-BB83-1526C80F91C1}" destId="{47E03CBA-F18C-4621-BA3E-48D6AE98464E}"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55D6142-3574-4751-8B44-907B152FCFBE}" type="doc">
      <dgm:prSet loTypeId="urn:microsoft.com/office/officeart/2005/8/layout/vProcess5" loCatId="process" qsTypeId="urn:microsoft.com/office/officeart/2005/8/quickstyle/3d2" qsCatId="3D" csTypeId="urn:microsoft.com/office/officeart/2005/8/colors/accent1_2" csCatId="accent1" phldr="0"/>
      <dgm:spPr/>
      <dgm:t>
        <a:bodyPr/>
        <a:lstStyle/>
        <a:p>
          <a:endParaRPr lang="en-US"/>
        </a:p>
      </dgm:t>
    </dgm:pt>
    <dgm:pt modelId="{112E2FDE-DCC8-445D-9D48-A0388F25937F}">
      <dgm:prSet phldrT="[Text]" phldr="1"/>
      <dgm:spPr/>
      <dgm:t>
        <a:bodyPr/>
        <a:lstStyle/>
        <a:p>
          <a:endParaRPr lang="en-US" dirty="0"/>
        </a:p>
      </dgm:t>
    </dgm:pt>
    <dgm:pt modelId="{BB6516CC-35AA-430B-9956-54BC065EED4E}" type="parTrans" cxnId="{F47F4B56-C5F4-4092-B266-793D2CAB9399}">
      <dgm:prSet/>
      <dgm:spPr/>
      <dgm:t>
        <a:bodyPr/>
        <a:lstStyle/>
        <a:p>
          <a:endParaRPr lang="en-US"/>
        </a:p>
      </dgm:t>
    </dgm:pt>
    <dgm:pt modelId="{6B6DBD81-B71C-46D6-B9D6-F79E929F03DB}" type="sibTrans" cxnId="{F47F4B56-C5F4-4092-B266-793D2CAB9399}">
      <dgm:prSet/>
      <dgm:spPr/>
      <dgm:t>
        <a:bodyPr/>
        <a:lstStyle/>
        <a:p>
          <a:endParaRPr lang="en-US" dirty="0"/>
        </a:p>
      </dgm:t>
    </dgm:pt>
    <dgm:pt modelId="{80386FB7-DA6D-4D30-BE1D-EB23E3998D96}">
      <dgm:prSet phldrT="[Text]" phldr="1"/>
      <dgm:spPr/>
      <dgm:t>
        <a:bodyPr/>
        <a:lstStyle/>
        <a:p>
          <a:endParaRPr lang="en-US" dirty="0"/>
        </a:p>
      </dgm:t>
    </dgm:pt>
    <dgm:pt modelId="{AC37168E-591D-47AB-883F-1DDD560446DF}" type="parTrans" cxnId="{B0D36241-E1BF-4305-8B5B-795CB5FF9428}">
      <dgm:prSet/>
      <dgm:spPr/>
      <dgm:t>
        <a:bodyPr/>
        <a:lstStyle/>
        <a:p>
          <a:endParaRPr lang="en-US"/>
        </a:p>
      </dgm:t>
    </dgm:pt>
    <dgm:pt modelId="{475BDEA6-B58B-40BB-8E76-42F6B6417AB7}" type="sibTrans" cxnId="{B0D36241-E1BF-4305-8B5B-795CB5FF9428}">
      <dgm:prSet/>
      <dgm:spPr/>
      <dgm:t>
        <a:bodyPr/>
        <a:lstStyle/>
        <a:p>
          <a:endParaRPr lang="en-US" dirty="0"/>
        </a:p>
      </dgm:t>
    </dgm:pt>
    <dgm:pt modelId="{AC9EA39F-47CF-423A-AC18-7C9F968B0AA4}">
      <dgm:prSet phldrT="[Text]" phldr="1"/>
      <dgm:spPr/>
      <dgm:t>
        <a:bodyPr/>
        <a:lstStyle/>
        <a:p>
          <a:endParaRPr lang="en-US" dirty="0"/>
        </a:p>
      </dgm:t>
    </dgm:pt>
    <dgm:pt modelId="{CE97AD3C-F39D-49C4-9533-73407FD4B3F2}" type="parTrans" cxnId="{69DAA11E-589F-4905-9D5C-635F1E5C6CE0}">
      <dgm:prSet/>
      <dgm:spPr/>
      <dgm:t>
        <a:bodyPr/>
        <a:lstStyle/>
        <a:p>
          <a:endParaRPr lang="en-US"/>
        </a:p>
      </dgm:t>
    </dgm:pt>
    <dgm:pt modelId="{093B1046-6424-45A4-9BCD-F13932FFBD3B}" type="sibTrans" cxnId="{69DAA11E-589F-4905-9D5C-635F1E5C6CE0}">
      <dgm:prSet/>
      <dgm:spPr/>
      <dgm:t>
        <a:bodyPr/>
        <a:lstStyle/>
        <a:p>
          <a:endParaRPr lang="en-US"/>
        </a:p>
      </dgm:t>
    </dgm:pt>
    <dgm:pt modelId="{FDDBF193-3482-4055-98FB-AC1C8E4125AA}" type="pres">
      <dgm:prSet presAssocID="{155D6142-3574-4751-8B44-907B152FCFBE}" presName="outerComposite" presStyleCnt="0">
        <dgm:presLayoutVars>
          <dgm:chMax val="5"/>
          <dgm:dir/>
          <dgm:resizeHandles val="exact"/>
        </dgm:presLayoutVars>
      </dgm:prSet>
      <dgm:spPr/>
      <dgm:t>
        <a:bodyPr/>
        <a:lstStyle/>
        <a:p>
          <a:endParaRPr lang="en-US"/>
        </a:p>
      </dgm:t>
    </dgm:pt>
    <dgm:pt modelId="{97AD4A88-49EE-4EE0-BFB9-C020B651182F}" type="pres">
      <dgm:prSet presAssocID="{155D6142-3574-4751-8B44-907B152FCFBE}" presName="dummyMaxCanvas" presStyleCnt="0">
        <dgm:presLayoutVars/>
      </dgm:prSet>
      <dgm:spPr/>
    </dgm:pt>
    <dgm:pt modelId="{FC8C691F-6D6A-4396-B750-243927686481}" type="pres">
      <dgm:prSet presAssocID="{155D6142-3574-4751-8B44-907B152FCFBE}" presName="ThreeNodes_1" presStyleLbl="node1" presStyleIdx="0" presStyleCnt="3">
        <dgm:presLayoutVars>
          <dgm:bulletEnabled val="1"/>
        </dgm:presLayoutVars>
      </dgm:prSet>
      <dgm:spPr/>
      <dgm:t>
        <a:bodyPr/>
        <a:lstStyle/>
        <a:p>
          <a:endParaRPr lang="en-US"/>
        </a:p>
      </dgm:t>
    </dgm:pt>
    <dgm:pt modelId="{D741485E-27AC-44F6-A118-F68C4CE2E4D1}" type="pres">
      <dgm:prSet presAssocID="{155D6142-3574-4751-8B44-907B152FCFBE}" presName="ThreeNodes_2" presStyleLbl="node1" presStyleIdx="1" presStyleCnt="3">
        <dgm:presLayoutVars>
          <dgm:bulletEnabled val="1"/>
        </dgm:presLayoutVars>
      </dgm:prSet>
      <dgm:spPr/>
      <dgm:t>
        <a:bodyPr/>
        <a:lstStyle/>
        <a:p>
          <a:endParaRPr lang="en-US"/>
        </a:p>
      </dgm:t>
    </dgm:pt>
    <dgm:pt modelId="{47A7E6B4-AC87-4EAE-886F-797EEF92F901}" type="pres">
      <dgm:prSet presAssocID="{155D6142-3574-4751-8B44-907B152FCFBE}" presName="ThreeNodes_3" presStyleLbl="node1" presStyleIdx="2" presStyleCnt="3">
        <dgm:presLayoutVars>
          <dgm:bulletEnabled val="1"/>
        </dgm:presLayoutVars>
      </dgm:prSet>
      <dgm:spPr/>
      <dgm:t>
        <a:bodyPr/>
        <a:lstStyle/>
        <a:p>
          <a:endParaRPr lang="en-US"/>
        </a:p>
      </dgm:t>
    </dgm:pt>
    <dgm:pt modelId="{18F0227D-D489-4EDA-B380-18B7B59C89A6}" type="pres">
      <dgm:prSet presAssocID="{155D6142-3574-4751-8B44-907B152FCFBE}" presName="ThreeConn_1-2" presStyleLbl="fgAccFollowNode1" presStyleIdx="0" presStyleCnt="2">
        <dgm:presLayoutVars>
          <dgm:bulletEnabled val="1"/>
        </dgm:presLayoutVars>
      </dgm:prSet>
      <dgm:spPr/>
      <dgm:t>
        <a:bodyPr/>
        <a:lstStyle/>
        <a:p>
          <a:endParaRPr lang="en-US"/>
        </a:p>
      </dgm:t>
    </dgm:pt>
    <dgm:pt modelId="{29CBF078-00A4-4520-ABA2-2CEBB14F3672}" type="pres">
      <dgm:prSet presAssocID="{155D6142-3574-4751-8B44-907B152FCFBE}" presName="ThreeConn_2-3" presStyleLbl="fgAccFollowNode1" presStyleIdx="1" presStyleCnt="2">
        <dgm:presLayoutVars>
          <dgm:bulletEnabled val="1"/>
        </dgm:presLayoutVars>
      </dgm:prSet>
      <dgm:spPr/>
      <dgm:t>
        <a:bodyPr/>
        <a:lstStyle/>
        <a:p>
          <a:endParaRPr lang="en-US"/>
        </a:p>
      </dgm:t>
    </dgm:pt>
    <dgm:pt modelId="{DF0139EB-80F7-4C7C-BDEE-E09FC9BE19B5}" type="pres">
      <dgm:prSet presAssocID="{155D6142-3574-4751-8B44-907B152FCFBE}" presName="ThreeNodes_1_text" presStyleLbl="node1" presStyleIdx="2" presStyleCnt="3">
        <dgm:presLayoutVars>
          <dgm:bulletEnabled val="1"/>
        </dgm:presLayoutVars>
      </dgm:prSet>
      <dgm:spPr/>
      <dgm:t>
        <a:bodyPr/>
        <a:lstStyle/>
        <a:p>
          <a:endParaRPr lang="en-US"/>
        </a:p>
      </dgm:t>
    </dgm:pt>
    <dgm:pt modelId="{0AD2783A-BFF4-4EC0-925C-3E9C2CBD63EE}" type="pres">
      <dgm:prSet presAssocID="{155D6142-3574-4751-8B44-907B152FCFBE}" presName="ThreeNodes_2_text" presStyleLbl="node1" presStyleIdx="2" presStyleCnt="3">
        <dgm:presLayoutVars>
          <dgm:bulletEnabled val="1"/>
        </dgm:presLayoutVars>
      </dgm:prSet>
      <dgm:spPr/>
      <dgm:t>
        <a:bodyPr/>
        <a:lstStyle/>
        <a:p>
          <a:endParaRPr lang="en-US"/>
        </a:p>
      </dgm:t>
    </dgm:pt>
    <dgm:pt modelId="{44FAC2ED-DECF-4ADB-8346-3F5E16C4B26E}" type="pres">
      <dgm:prSet presAssocID="{155D6142-3574-4751-8B44-907B152FCFBE}" presName="ThreeNodes_3_text" presStyleLbl="node1" presStyleIdx="2" presStyleCnt="3">
        <dgm:presLayoutVars>
          <dgm:bulletEnabled val="1"/>
        </dgm:presLayoutVars>
      </dgm:prSet>
      <dgm:spPr/>
      <dgm:t>
        <a:bodyPr/>
        <a:lstStyle/>
        <a:p>
          <a:endParaRPr lang="en-US"/>
        </a:p>
      </dgm:t>
    </dgm:pt>
  </dgm:ptLst>
  <dgm:cxnLst>
    <dgm:cxn modelId="{69DAA11E-589F-4905-9D5C-635F1E5C6CE0}" srcId="{155D6142-3574-4751-8B44-907B152FCFBE}" destId="{AC9EA39F-47CF-423A-AC18-7C9F968B0AA4}" srcOrd="2" destOrd="0" parTransId="{CE97AD3C-F39D-49C4-9533-73407FD4B3F2}" sibTransId="{093B1046-6424-45A4-9BCD-F13932FFBD3B}"/>
    <dgm:cxn modelId="{B7FEBC36-E273-4788-B213-6CD474941BD0}" type="presOf" srcId="{155D6142-3574-4751-8B44-907B152FCFBE}" destId="{FDDBF193-3482-4055-98FB-AC1C8E4125AA}" srcOrd="0" destOrd="0" presId="urn:microsoft.com/office/officeart/2005/8/layout/vProcess5"/>
    <dgm:cxn modelId="{FF917C71-98B8-4459-AD6B-48F2BBD173D3}" type="presOf" srcId="{80386FB7-DA6D-4D30-BE1D-EB23E3998D96}" destId="{D741485E-27AC-44F6-A118-F68C4CE2E4D1}" srcOrd="0" destOrd="0" presId="urn:microsoft.com/office/officeart/2005/8/layout/vProcess5"/>
    <dgm:cxn modelId="{B0D36241-E1BF-4305-8B5B-795CB5FF9428}" srcId="{155D6142-3574-4751-8B44-907B152FCFBE}" destId="{80386FB7-DA6D-4D30-BE1D-EB23E3998D96}" srcOrd="1" destOrd="0" parTransId="{AC37168E-591D-47AB-883F-1DDD560446DF}" sibTransId="{475BDEA6-B58B-40BB-8E76-42F6B6417AB7}"/>
    <dgm:cxn modelId="{94342318-7F2D-4B98-9729-8F0377C8F523}" type="presOf" srcId="{AC9EA39F-47CF-423A-AC18-7C9F968B0AA4}" destId="{47A7E6B4-AC87-4EAE-886F-797EEF92F901}" srcOrd="0" destOrd="0" presId="urn:microsoft.com/office/officeart/2005/8/layout/vProcess5"/>
    <dgm:cxn modelId="{85A3263F-8A23-4240-9E1C-5408D4ED4E02}" type="presOf" srcId="{112E2FDE-DCC8-445D-9D48-A0388F25937F}" destId="{DF0139EB-80F7-4C7C-BDEE-E09FC9BE19B5}" srcOrd="1" destOrd="0" presId="urn:microsoft.com/office/officeart/2005/8/layout/vProcess5"/>
    <dgm:cxn modelId="{F55EF122-8781-4112-8521-66A319E4B191}" type="presOf" srcId="{80386FB7-DA6D-4D30-BE1D-EB23E3998D96}" destId="{0AD2783A-BFF4-4EC0-925C-3E9C2CBD63EE}" srcOrd="1" destOrd="0" presId="urn:microsoft.com/office/officeart/2005/8/layout/vProcess5"/>
    <dgm:cxn modelId="{2FF9FCE7-EEBA-4E4A-A794-B6B1208C9033}" type="presOf" srcId="{6B6DBD81-B71C-46D6-B9D6-F79E929F03DB}" destId="{18F0227D-D489-4EDA-B380-18B7B59C89A6}" srcOrd="0" destOrd="0" presId="urn:microsoft.com/office/officeart/2005/8/layout/vProcess5"/>
    <dgm:cxn modelId="{14E022DD-3573-4656-9186-07D136E6F05F}" type="presOf" srcId="{AC9EA39F-47CF-423A-AC18-7C9F968B0AA4}" destId="{44FAC2ED-DECF-4ADB-8346-3F5E16C4B26E}" srcOrd="1" destOrd="0" presId="urn:microsoft.com/office/officeart/2005/8/layout/vProcess5"/>
    <dgm:cxn modelId="{F47F4B56-C5F4-4092-B266-793D2CAB9399}" srcId="{155D6142-3574-4751-8B44-907B152FCFBE}" destId="{112E2FDE-DCC8-445D-9D48-A0388F25937F}" srcOrd="0" destOrd="0" parTransId="{BB6516CC-35AA-430B-9956-54BC065EED4E}" sibTransId="{6B6DBD81-B71C-46D6-B9D6-F79E929F03DB}"/>
    <dgm:cxn modelId="{A1D90554-38BE-42D8-8530-D76A22DFB46C}" type="presOf" srcId="{475BDEA6-B58B-40BB-8E76-42F6B6417AB7}" destId="{29CBF078-00A4-4520-ABA2-2CEBB14F3672}" srcOrd="0" destOrd="0" presId="urn:microsoft.com/office/officeart/2005/8/layout/vProcess5"/>
    <dgm:cxn modelId="{34794E82-BF2C-43A3-BDF6-2AF82D37F80B}" type="presOf" srcId="{112E2FDE-DCC8-445D-9D48-A0388F25937F}" destId="{FC8C691F-6D6A-4396-B750-243927686481}" srcOrd="0" destOrd="0" presId="urn:microsoft.com/office/officeart/2005/8/layout/vProcess5"/>
    <dgm:cxn modelId="{0429EF88-760A-4935-8D87-9CAFC50A4C5E}" type="presParOf" srcId="{FDDBF193-3482-4055-98FB-AC1C8E4125AA}" destId="{97AD4A88-49EE-4EE0-BFB9-C020B651182F}" srcOrd="0" destOrd="0" presId="urn:microsoft.com/office/officeart/2005/8/layout/vProcess5"/>
    <dgm:cxn modelId="{35269811-B7F4-41D8-8D5F-DB44D3147338}" type="presParOf" srcId="{FDDBF193-3482-4055-98FB-AC1C8E4125AA}" destId="{FC8C691F-6D6A-4396-B750-243927686481}" srcOrd="1" destOrd="0" presId="urn:microsoft.com/office/officeart/2005/8/layout/vProcess5"/>
    <dgm:cxn modelId="{93AD12F8-45BD-484D-AB87-10CB92608B41}" type="presParOf" srcId="{FDDBF193-3482-4055-98FB-AC1C8E4125AA}" destId="{D741485E-27AC-44F6-A118-F68C4CE2E4D1}" srcOrd="2" destOrd="0" presId="urn:microsoft.com/office/officeart/2005/8/layout/vProcess5"/>
    <dgm:cxn modelId="{5F1F4A07-0600-49AE-A813-90F020593647}" type="presParOf" srcId="{FDDBF193-3482-4055-98FB-AC1C8E4125AA}" destId="{47A7E6B4-AC87-4EAE-886F-797EEF92F901}" srcOrd="3" destOrd="0" presId="urn:microsoft.com/office/officeart/2005/8/layout/vProcess5"/>
    <dgm:cxn modelId="{DFFB6AE5-CD87-4258-91FE-9F2663EF7DB1}" type="presParOf" srcId="{FDDBF193-3482-4055-98FB-AC1C8E4125AA}" destId="{18F0227D-D489-4EDA-B380-18B7B59C89A6}" srcOrd="4" destOrd="0" presId="urn:microsoft.com/office/officeart/2005/8/layout/vProcess5"/>
    <dgm:cxn modelId="{26CF2C8A-17F1-45ED-A221-2D904CF82CA2}" type="presParOf" srcId="{FDDBF193-3482-4055-98FB-AC1C8E4125AA}" destId="{29CBF078-00A4-4520-ABA2-2CEBB14F3672}" srcOrd="5" destOrd="0" presId="urn:microsoft.com/office/officeart/2005/8/layout/vProcess5"/>
    <dgm:cxn modelId="{BF8F7567-B340-439B-A941-004B6F718D0E}" type="presParOf" srcId="{FDDBF193-3482-4055-98FB-AC1C8E4125AA}" destId="{DF0139EB-80F7-4C7C-BDEE-E09FC9BE19B5}" srcOrd="6" destOrd="0" presId="urn:microsoft.com/office/officeart/2005/8/layout/vProcess5"/>
    <dgm:cxn modelId="{7EC31089-091D-4783-9C30-08B20FC12297}" type="presParOf" srcId="{FDDBF193-3482-4055-98FB-AC1C8E4125AA}" destId="{0AD2783A-BFF4-4EC0-925C-3E9C2CBD63EE}" srcOrd="7" destOrd="0" presId="urn:microsoft.com/office/officeart/2005/8/layout/vProcess5"/>
    <dgm:cxn modelId="{DEC91123-9E29-4D73-BB51-00C34AD1FEDC}" type="presParOf" srcId="{FDDBF193-3482-4055-98FB-AC1C8E4125AA}" destId="{44FAC2ED-DECF-4ADB-8346-3F5E16C4B26E}"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8C691F-6D6A-4396-B750-243927686481}">
      <dsp:nvSpPr>
        <dsp:cNvPr id="0" name=""/>
        <dsp:cNvSpPr/>
      </dsp:nvSpPr>
      <dsp:spPr>
        <a:xfrm>
          <a:off x="0" y="0"/>
          <a:ext cx="6995160" cy="135778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4790" tIns="224790" rIns="224790" bIns="224790" numCol="1" spcCol="1270" anchor="ctr" anchorCtr="0">
          <a:noAutofit/>
        </a:bodyPr>
        <a:lstStyle/>
        <a:p>
          <a:pPr lvl="0" algn="l" defTabSz="2622550">
            <a:lnSpc>
              <a:spcPct val="90000"/>
            </a:lnSpc>
            <a:spcBef>
              <a:spcPct val="0"/>
            </a:spcBef>
            <a:spcAft>
              <a:spcPct val="35000"/>
            </a:spcAft>
          </a:pPr>
          <a:endParaRPr lang="en-US" sz="5900" kern="1200" dirty="0"/>
        </a:p>
      </dsp:txBody>
      <dsp:txXfrm>
        <a:off x="39768" y="39768"/>
        <a:ext cx="5530000" cy="1278252"/>
      </dsp:txXfrm>
    </dsp:sp>
    <dsp:sp modelId="{D741485E-27AC-44F6-A118-F68C4CE2E4D1}">
      <dsp:nvSpPr>
        <dsp:cNvPr id="0" name=""/>
        <dsp:cNvSpPr/>
      </dsp:nvSpPr>
      <dsp:spPr>
        <a:xfrm>
          <a:off x="617219" y="1584087"/>
          <a:ext cx="6995160" cy="135778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4790" tIns="224790" rIns="224790" bIns="224790" numCol="1" spcCol="1270" anchor="ctr" anchorCtr="0">
          <a:noAutofit/>
        </a:bodyPr>
        <a:lstStyle/>
        <a:p>
          <a:pPr lvl="0" algn="l" defTabSz="2622550">
            <a:lnSpc>
              <a:spcPct val="90000"/>
            </a:lnSpc>
            <a:spcBef>
              <a:spcPct val="0"/>
            </a:spcBef>
            <a:spcAft>
              <a:spcPct val="35000"/>
            </a:spcAft>
          </a:pPr>
          <a:endParaRPr lang="en-US" sz="5900" kern="1200" dirty="0"/>
        </a:p>
      </dsp:txBody>
      <dsp:txXfrm>
        <a:off x="656987" y="1623855"/>
        <a:ext cx="5415841" cy="1278252"/>
      </dsp:txXfrm>
    </dsp:sp>
    <dsp:sp modelId="{47A7E6B4-AC87-4EAE-886F-797EEF92F901}">
      <dsp:nvSpPr>
        <dsp:cNvPr id="0" name=""/>
        <dsp:cNvSpPr/>
      </dsp:nvSpPr>
      <dsp:spPr>
        <a:xfrm>
          <a:off x="1234439" y="3168174"/>
          <a:ext cx="6995160" cy="135778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4790" tIns="224790" rIns="224790" bIns="224790" numCol="1" spcCol="1270" anchor="ctr" anchorCtr="0">
          <a:noAutofit/>
        </a:bodyPr>
        <a:lstStyle/>
        <a:p>
          <a:pPr lvl="0" algn="l" defTabSz="2622550">
            <a:lnSpc>
              <a:spcPct val="90000"/>
            </a:lnSpc>
            <a:spcBef>
              <a:spcPct val="0"/>
            </a:spcBef>
            <a:spcAft>
              <a:spcPct val="35000"/>
            </a:spcAft>
          </a:pPr>
          <a:endParaRPr lang="en-US" sz="5900" kern="1200" dirty="0"/>
        </a:p>
      </dsp:txBody>
      <dsp:txXfrm>
        <a:off x="1274207" y="3207942"/>
        <a:ext cx="5415841" cy="1278252"/>
      </dsp:txXfrm>
    </dsp:sp>
    <dsp:sp modelId="{18F0227D-D489-4EDA-B380-18B7B59C89A6}">
      <dsp:nvSpPr>
        <dsp:cNvPr id="0" name=""/>
        <dsp:cNvSpPr/>
      </dsp:nvSpPr>
      <dsp:spPr>
        <a:xfrm>
          <a:off x="6112597" y="1029656"/>
          <a:ext cx="882562" cy="882562"/>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dirty="0"/>
        </a:p>
      </dsp:txBody>
      <dsp:txXfrm>
        <a:off x="6311173" y="1029656"/>
        <a:ext cx="485410" cy="664128"/>
      </dsp:txXfrm>
    </dsp:sp>
    <dsp:sp modelId="{29CBF078-00A4-4520-ABA2-2CEBB14F3672}">
      <dsp:nvSpPr>
        <dsp:cNvPr id="0" name=""/>
        <dsp:cNvSpPr/>
      </dsp:nvSpPr>
      <dsp:spPr>
        <a:xfrm>
          <a:off x="6729817" y="2604691"/>
          <a:ext cx="882562" cy="882562"/>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dirty="0"/>
        </a:p>
      </dsp:txBody>
      <dsp:txXfrm>
        <a:off x="6928393" y="2604691"/>
        <a:ext cx="485410" cy="6641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297EED-5CF6-4DFF-965E-440E7763F243}">
      <dsp:nvSpPr>
        <dsp:cNvPr id="0" name=""/>
        <dsp:cNvSpPr/>
      </dsp:nvSpPr>
      <dsp:spPr>
        <a:xfrm rot="5400000">
          <a:off x="-381141" y="382265"/>
          <a:ext cx="2540942" cy="1778659"/>
        </a:xfrm>
        <a:prstGeom prst="chevron">
          <a:avLst/>
        </a:prstGeom>
        <a:solidFill>
          <a:srgbClr val="0070C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bg1"/>
              </a:solidFill>
              <a:latin typeface="Calibri" pitchFamily="34" charset="0"/>
              <a:cs typeface="Calibri" pitchFamily="34" charset="0"/>
            </a:rPr>
            <a:t>Our Mission</a:t>
          </a:r>
          <a:endParaRPr lang="en-US" sz="2400" b="1" kern="1200" dirty="0">
            <a:solidFill>
              <a:schemeClr val="bg1"/>
            </a:solidFill>
            <a:latin typeface="Calibri" pitchFamily="34" charset="0"/>
            <a:cs typeface="Calibri" pitchFamily="34" charset="0"/>
          </a:endParaRPr>
        </a:p>
      </dsp:txBody>
      <dsp:txXfrm rot="-5400000">
        <a:off x="1" y="890454"/>
        <a:ext cx="1778659" cy="762283"/>
      </dsp:txXfrm>
    </dsp:sp>
    <dsp:sp modelId="{0F694395-E91C-4ED3-BEFE-1773EE716741}">
      <dsp:nvSpPr>
        <dsp:cNvPr id="0" name=""/>
        <dsp:cNvSpPr/>
      </dsp:nvSpPr>
      <dsp:spPr>
        <a:xfrm rot="5400000">
          <a:off x="4425048" y="-2666363"/>
          <a:ext cx="1651612" cy="698434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b="1" kern="1200" dirty="0" smtClean="0">
              <a:latin typeface="Calibri" pitchFamily="34" charset="0"/>
              <a:cs typeface="Calibri" pitchFamily="34" charset="0"/>
              <a:sym typeface="Arial" pitchFamily="34" charset="0"/>
            </a:rPr>
            <a:t>Patient Advocate Foundation </a:t>
          </a:r>
          <a:r>
            <a:rPr lang="en-US" sz="2000" kern="1200" dirty="0" smtClean="0">
              <a:latin typeface="Calibri" pitchFamily="34" charset="0"/>
              <a:cs typeface="Calibri" pitchFamily="34" charset="0"/>
              <a:sym typeface="Arial" pitchFamily="34" charset="0"/>
            </a:rPr>
            <a:t>seeks </a:t>
          </a:r>
          <a:r>
            <a:rPr lang="en-US" sz="2000" kern="1200" dirty="0" smtClean="0">
              <a:latin typeface="Calibri" pitchFamily="34" charset="0"/>
              <a:cs typeface="Calibri" pitchFamily="34" charset="0"/>
            </a:rPr>
            <a:t>to safeguard patients through effective mediation assuring access to care, maintenance of employment and preservation of their financial stability relative to their diagnosis of life threatening or debilitating diseases.</a:t>
          </a:r>
          <a:endParaRPr lang="en-US" sz="2000" kern="1200" dirty="0">
            <a:latin typeface="Calibri" pitchFamily="34" charset="0"/>
            <a:cs typeface="Calibri" pitchFamily="34" charset="0"/>
          </a:endParaRPr>
        </a:p>
      </dsp:txBody>
      <dsp:txXfrm rot="-5400000">
        <a:off x="1758685" y="80625"/>
        <a:ext cx="6903715" cy="1490362"/>
      </dsp:txXfrm>
    </dsp:sp>
    <dsp:sp modelId="{230D5D65-B0BC-478F-860F-1C007822C277}">
      <dsp:nvSpPr>
        <dsp:cNvPr id="0" name=""/>
        <dsp:cNvSpPr/>
      </dsp:nvSpPr>
      <dsp:spPr>
        <a:xfrm rot="5400000">
          <a:off x="-331000" y="2497704"/>
          <a:ext cx="2540942" cy="1878940"/>
        </a:xfrm>
        <a:prstGeom prst="chevron">
          <a:avLst/>
        </a:prstGeom>
        <a:solidFill>
          <a:srgbClr val="0070C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bg1"/>
              </a:solidFill>
              <a:latin typeface="Calibri" pitchFamily="34" charset="0"/>
              <a:cs typeface="Calibri" pitchFamily="34" charset="0"/>
            </a:rPr>
            <a:t>Our Impact</a:t>
          </a:r>
          <a:endParaRPr lang="en-US" sz="2400" b="1" kern="1200" dirty="0">
            <a:solidFill>
              <a:schemeClr val="bg1"/>
            </a:solidFill>
            <a:latin typeface="Calibri" pitchFamily="34" charset="0"/>
            <a:cs typeface="Calibri" pitchFamily="34" charset="0"/>
          </a:endParaRPr>
        </a:p>
      </dsp:txBody>
      <dsp:txXfrm rot="-5400000">
        <a:off x="1" y="3106173"/>
        <a:ext cx="1878940" cy="662002"/>
      </dsp:txXfrm>
    </dsp:sp>
    <dsp:sp modelId="{ABCDAA3D-61B6-408D-9AAF-F0AF6A275C26}">
      <dsp:nvSpPr>
        <dsp:cNvPr id="0" name=""/>
        <dsp:cNvSpPr/>
      </dsp:nvSpPr>
      <dsp:spPr>
        <a:xfrm rot="5400000">
          <a:off x="4526850" y="-437270"/>
          <a:ext cx="1563515" cy="685764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b="1" kern="1200" dirty="0" smtClean="0">
              <a:latin typeface="Calibri" pitchFamily="34" charset="0"/>
              <a:ea typeface="ＭＳ Ｐゴシック" pitchFamily="34" charset="-128"/>
              <a:cs typeface="Calibri" pitchFamily="34" charset="0"/>
              <a:sym typeface="Arial" charset="0"/>
            </a:rPr>
            <a:t>Since our inception in 1996, </a:t>
          </a:r>
          <a:r>
            <a:rPr lang="en-US" sz="2000" b="0" kern="1200" dirty="0" smtClean="0">
              <a:latin typeface="Calibri" pitchFamily="34" charset="0"/>
              <a:ea typeface="ＭＳ Ｐゴシック" pitchFamily="34" charset="-128"/>
              <a:cs typeface="Calibri" pitchFamily="34" charset="0"/>
              <a:sym typeface="Arial" charset="0"/>
            </a:rPr>
            <a:t>PAF has </a:t>
          </a:r>
          <a:r>
            <a:rPr lang="en-US" sz="2000" kern="1200" dirty="0" smtClean="0">
              <a:latin typeface="Calibri" pitchFamily="34" charset="0"/>
              <a:ea typeface="ＭＳ Ｐゴシック" pitchFamily="34" charset="-128"/>
              <a:cs typeface="Calibri" pitchFamily="34" charset="0"/>
              <a:sym typeface="Arial" charset="0"/>
            </a:rPr>
            <a:t>touched the lives of </a:t>
          </a:r>
          <a:r>
            <a:rPr lang="en-US" sz="2000" b="1" kern="1200" dirty="0" smtClean="0">
              <a:solidFill>
                <a:srgbClr val="0070C0"/>
              </a:solidFill>
              <a:latin typeface="Calibri" pitchFamily="34" charset="0"/>
              <a:ea typeface="ＭＳ Ｐゴシック" pitchFamily="34" charset="-128"/>
              <a:cs typeface="Calibri" pitchFamily="34" charset="0"/>
              <a:sym typeface="Arial" charset="0"/>
            </a:rPr>
            <a:t>millions </a:t>
          </a:r>
          <a:r>
            <a:rPr lang="en-US" sz="2000" kern="1200" dirty="0" smtClean="0">
              <a:latin typeface="Calibri" pitchFamily="34" charset="0"/>
              <a:ea typeface="ＭＳ Ｐゴシック" pitchFamily="34" charset="-128"/>
              <a:cs typeface="Calibri" pitchFamily="34" charset="0"/>
              <a:sym typeface="Arial" charset="0"/>
            </a:rPr>
            <a:t>of Americans.  From 1996 – 2016, PAF has served </a:t>
          </a:r>
          <a:r>
            <a:rPr lang="en-US" sz="2000" b="1" kern="1200" dirty="0" smtClean="0">
              <a:solidFill>
                <a:srgbClr val="0070C0"/>
              </a:solidFill>
              <a:latin typeface="Calibri" pitchFamily="34" charset="0"/>
              <a:ea typeface="ＭＳ Ｐゴシック" pitchFamily="34" charset="-128"/>
              <a:cs typeface="Calibri" pitchFamily="34" charset="0"/>
              <a:sym typeface="Arial" charset="0"/>
            </a:rPr>
            <a:t>928,078  </a:t>
          </a:r>
          <a:r>
            <a:rPr lang="en-US" sz="2000" kern="1200" dirty="0" smtClean="0">
              <a:latin typeface="Calibri" pitchFamily="34" charset="0"/>
              <a:ea typeface="ＭＳ Ｐゴシック" pitchFamily="34" charset="-128"/>
              <a:cs typeface="Calibri" pitchFamily="34" charset="0"/>
              <a:sym typeface="Arial" charset="0"/>
            </a:rPr>
            <a:t>individual patients through case management and/or financial assistance programs.</a:t>
          </a:r>
          <a:endParaRPr lang="en-US" sz="2000" kern="1200" dirty="0">
            <a:latin typeface="Calibri" pitchFamily="34" charset="0"/>
            <a:cs typeface="Calibri" pitchFamily="34" charset="0"/>
          </a:endParaRPr>
        </a:p>
      </dsp:txBody>
      <dsp:txXfrm rot="-5400000">
        <a:off x="1879786" y="2286119"/>
        <a:ext cx="6781319" cy="14108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783BD4-1381-4948-85B6-00DDEF3B7565}">
      <dsp:nvSpPr>
        <dsp:cNvPr id="0" name=""/>
        <dsp:cNvSpPr/>
      </dsp:nvSpPr>
      <dsp:spPr>
        <a:xfrm>
          <a:off x="6" y="30582"/>
          <a:ext cx="1998315" cy="799326"/>
        </a:xfrm>
        <a:prstGeom prst="rect">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b="1" kern="1200" dirty="0" smtClean="0">
              <a:latin typeface="Calibri" pitchFamily="34" charset="0"/>
            </a:rPr>
            <a:t>Screening and enrollment services</a:t>
          </a:r>
          <a:endParaRPr lang="en-US" sz="1800" kern="1200" dirty="0"/>
        </a:p>
      </dsp:txBody>
      <dsp:txXfrm>
        <a:off x="6" y="30582"/>
        <a:ext cx="1998315" cy="799326"/>
      </dsp:txXfrm>
    </dsp:sp>
    <dsp:sp modelId="{4B68FA6E-7922-4DF3-8F3A-FFFC009E8DDD}">
      <dsp:nvSpPr>
        <dsp:cNvPr id="0" name=""/>
        <dsp:cNvSpPr/>
      </dsp:nvSpPr>
      <dsp:spPr>
        <a:xfrm>
          <a:off x="0" y="954299"/>
          <a:ext cx="1998315" cy="4227300"/>
        </a:xfrm>
        <a:prstGeom prst="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114000"/>
            </a:lnSpc>
            <a:spcBef>
              <a:spcPct val="0"/>
            </a:spcBef>
            <a:spcAft>
              <a:spcPts val="0"/>
            </a:spcAft>
            <a:buChar char="••"/>
          </a:pPr>
          <a:r>
            <a:rPr lang="en-US" sz="1600" kern="1200" dirty="0" smtClean="0">
              <a:latin typeface="Calibri" pitchFamily="34" charset="0"/>
            </a:rPr>
            <a:t>Appropriate insurance coverage options </a:t>
          </a:r>
          <a:endParaRPr lang="en-US" sz="1600" kern="1200" dirty="0">
            <a:latin typeface="Calibri" pitchFamily="34" charset="0"/>
          </a:endParaRPr>
        </a:p>
        <a:p>
          <a:pPr marL="171450" lvl="1" indent="-171450" algn="l" defTabSz="711200">
            <a:lnSpc>
              <a:spcPct val="114000"/>
            </a:lnSpc>
            <a:spcBef>
              <a:spcPct val="0"/>
            </a:spcBef>
            <a:spcAft>
              <a:spcPts val="0"/>
            </a:spcAft>
            <a:buChar char="••"/>
          </a:pPr>
          <a:r>
            <a:rPr lang="en-US" sz="1600" kern="1200" dirty="0" smtClean="0">
              <a:latin typeface="Calibri" pitchFamily="34" charset="0"/>
            </a:rPr>
            <a:t>(Exchange/market- place products, Medicaid, Medicare Parts A, B, D &amp; F, COBRA)</a:t>
          </a:r>
          <a:endParaRPr lang="en-US" sz="1600" kern="1200" dirty="0">
            <a:latin typeface="Calibri" pitchFamily="34" charset="0"/>
          </a:endParaRPr>
        </a:p>
        <a:p>
          <a:pPr marL="171450" lvl="1" indent="-171450" algn="l" defTabSz="711200">
            <a:lnSpc>
              <a:spcPct val="114000"/>
            </a:lnSpc>
            <a:spcBef>
              <a:spcPct val="0"/>
            </a:spcBef>
            <a:spcAft>
              <a:spcPts val="0"/>
            </a:spcAft>
            <a:buChar char="••"/>
          </a:pPr>
          <a:r>
            <a:rPr lang="en-US" sz="1600" kern="1200" dirty="0" smtClean="0">
              <a:latin typeface="Calibri" pitchFamily="34" charset="0"/>
            </a:rPr>
            <a:t>Social Security Disability Income (SSDI)</a:t>
          </a:r>
          <a:endParaRPr lang="en-US" sz="1600" kern="1200" dirty="0">
            <a:latin typeface="Calibri" pitchFamily="34" charset="0"/>
          </a:endParaRPr>
        </a:p>
        <a:p>
          <a:pPr marL="171450" lvl="1" indent="-171450" algn="l" defTabSz="711200">
            <a:lnSpc>
              <a:spcPct val="114000"/>
            </a:lnSpc>
            <a:spcBef>
              <a:spcPct val="0"/>
            </a:spcBef>
            <a:spcAft>
              <a:spcPts val="0"/>
            </a:spcAft>
            <a:buChar char="••"/>
          </a:pPr>
          <a:r>
            <a:rPr lang="en-US" sz="1600" kern="1200" dirty="0" smtClean="0">
              <a:latin typeface="Calibri" pitchFamily="34" charset="0"/>
            </a:rPr>
            <a:t>Social Security Income (SSI)</a:t>
          </a:r>
          <a:endParaRPr lang="en-US" sz="1600" kern="1200" dirty="0">
            <a:latin typeface="Calibri" pitchFamily="34" charset="0"/>
          </a:endParaRPr>
        </a:p>
      </dsp:txBody>
      <dsp:txXfrm>
        <a:off x="0" y="954299"/>
        <a:ext cx="1998315" cy="4227300"/>
      </dsp:txXfrm>
    </dsp:sp>
    <dsp:sp modelId="{5849128F-0374-477D-9D20-829D263B83F8}">
      <dsp:nvSpPr>
        <dsp:cNvPr id="0" name=""/>
        <dsp:cNvSpPr/>
      </dsp:nvSpPr>
      <dsp:spPr>
        <a:xfrm>
          <a:off x="2281402" y="77486"/>
          <a:ext cx="1998315" cy="799326"/>
        </a:xfrm>
        <a:prstGeom prst="rect">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b="1" kern="1200" dirty="0" smtClean="0">
              <a:latin typeface="Calibri" pitchFamily="34" charset="0"/>
            </a:rPr>
            <a:t>Insurance navigation services</a:t>
          </a:r>
          <a:endParaRPr lang="en-US" sz="1800" kern="1200" dirty="0"/>
        </a:p>
      </dsp:txBody>
      <dsp:txXfrm>
        <a:off x="2281402" y="77486"/>
        <a:ext cx="1998315" cy="799326"/>
      </dsp:txXfrm>
    </dsp:sp>
    <dsp:sp modelId="{4794CE4F-B846-4455-A065-4AA206AB44BF}">
      <dsp:nvSpPr>
        <dsp:cNvPr id="0" name=""/>
        <dsp:cNvSpPr/>
      </dsp:nvSpPr>
      <dsp:spPr>
        <a:xfrm>
          <a:off x="2285998" y="939461"/>
          <a:ext cx="1998315" cy="4227300"/>
        </a:xfrm>
        <a:prstGeom prst="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114000"/>
            </a:lnSpc>
            <a:spcBef>
              <a:spcPct val="0"/>
            </a:spcBef>
            <a:spcAft>
              <a:spcPts val="0"/>
            </a:spcAft>
            <a:buChar char="••"/>
          </a:pPr>
          <a:r>
            <a:rPr lang="en-US" sz="1600" kern="1200" dirty="0" smtClean="0">
              <a:latin typeface="Calibri" pitchFamily="34" charset="0"/>
            </a:rPr>
            <a:t>Securing pre-authorizations for prescribed care</a:t>
          </a:r>
          <a:endParaRPr lang="en-US" sz="1600" kern="1200" dirty="0">
            <a:latin typeface="Calibri" pitchFamily="34" charset="0"/>
          </a:endParaRPr>
        </a:p>
        <a:p>
          <a:pPr marL="171450" lvl="1" indent="-171450" algn="l" defTabSz="711200">
            <a:lnSpc>
              <a:spcPct val="114000"/>
            </a:lnSpc>
            <a:spcBef>
              <a:spcPct val="0"/>
            </a:spcBef>
            <a:spcAft>
              <a:spcPts val="0"/>
            </a:spcAft>
            <a:buChar char="••"/>
          </a:pPr>
          <a:r>
            <a:rPr lang="en-US" sz="1600" kern="1200" dirty="0" smtClean="0">
              <a:latin typeface="Calibri" pitchFamily="34" charset="0"/>
            </a:rPr>
            <a:t>Facilitating the insurance appeals processes</a:t>
          </a:r>
          <a:endParaRPr lang="en-US" sz="1600" kern="1200" dirty="0">
            <a:latin typeface="Calibri" pitchFamily="34" charset="0"/>
          </a:endParaRPr>
        </a:p>
        <a:p>
          <a:pPr marL="171450" lvl="1" indent="-171450" algn="l" defTabSz="711200">
            <a:lnSpc>
              <a:spcPct val="114000"/>
            </a:lnSpc>
            <a:spcBef>
              <a:spcPct val="0"/>
            </a:spcBef>
            <a:spcAft>
              <a:spcPts val="0"/>
            </a:spcAft>
            <a:buChar char="••"/>
          </a:pPr>
          <a:r>
            <a:rPr lang="en-US" sz="1600" kern="1200" dirty="0" smtClean="0">
              <a:latin typeface="Calibri" pitchFamily="34" charset="0"/>
            </a:rPr>
            <a:t>Resolving coding and billing issues</a:t>
          </a:r>
          <a:endParaRPr lang="en-US" sz="1600" kern="1200" dirty="0">
            <a:latin typeface="Calibri" pitchFamily="34" charset="0"/>
          </a:endParaRPr>
        </a:p>
        <a:p>
          <a:pPr marL="171450" lvl="1" indent="-171450" algn="l" defTabSz="711200">
            <a:lnSpc>
              <a:spcPct val="114000"/>
            </a:lnSpc>
            <a:spcBef>
              <a:spcPct val="0"/>
            </a:spcBef>
            <a:spcAft>
              <a:spcPts val="0"/>
            </a:spcAft>
            <a:buChar char="••"/>
          </a:pPr>
          <a:r>
            <a:rPr lang="en-US" sz="1600" kern="1200" dirty="0" smtClean="0">
              <a:latin typeface="Calibri" pitchFamily="34" charset="0"/>
            </a:rPr>
            <a:t>Coordinating benefits</a:t>
          </a:r>
          <a:endParaRPr lang="en-US" sz="1600" kern="1200" dirty="0"/>
        </a:p>
      </dsp:txBody>
      <dsp:txXfrm>
        <a:off x="2285998" y="939461"/>
        <a:ext cx="1998315" cy="4227300"/>
      </dsp:txXfrm>
    </dsp:sp>
    <dsp:sp modelId="{2121D5A1-E225-4448-B87D-F26180767F17}">
      <dsp:nvSpPr>
        <dsp:cNvPr id="0" name=""/>
        <dsp:cNvSpPr/>
      </dsp:nvSpPr>
      <dsp:spPr>
        <a:xfrm>
          <a:off x="4559482" y="77486"/>
          <a:ext cx="1998315" cy="799326"/>
        </a:xfrm>
        <a:prstGeom prst="rect">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b="1" kern="1200" dirty="0" smtClean="0">
              <a:latin typeface="Calibri" pitchFamily="34" charset="0"/>
            </a:rPr>
            <a:t>Financial Aid </a:t>
          </a:r>
          <a:endParaRPr lang="en-US" sz="1800" kern="1200" dirty="0"/>
        </a:p>
      </dsp:txBody>
      <dsp:txXfrm>
        <a:off x="4559482" y="77486"/>
        <a:ext cx="1998315" cy="799326"/>
      </dsp:txXfrm>
    </dsp:sp>
    <dsp:sp modelId="{C9500CFC-84D1-4F61-9447-AF1D40C000DB}">
      <dsp:nvSpPr>
        <dsp:cNvPr id="0" name=""/>
        <dsp:cNvSpPr/>
      </dsp:nvSpPr>
      <dsp:spPr>
        <a:xfrm>
          <a:off x="4559482" y="876813"/>
          <a:ext cx="1998315" cy="4227300"/>
        </a:xfrm>
        <a:prstGeom prst="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100000"/>
            </a:lnSpc>
            <a:spcBef>
              <a:spcPct val="0"/>
            </a:spcBef>
            <a:spcAft>
              <a:spcPts val="0"/>
            </a:spcAft>
            <a:buChar char="••"/>
          </a:pPr>
          <a:r>
            <a:rPr lang="en-US" sz="1600" kern="1200" dirty="0" smtClean="0">
              <a:latin typeface="Calibri" pitchFamily="34" charset="0"/>
            </a:rPr>
            <a:t>Negotiating free or reduced drug or treatment access</a:t>
          </a:r>
          <a:endParaRPr lang="en-US" sz="1600" kern="1200" dirty="0">
            <a:latin typeface="Calibri" pitchFamily="34" charset="0"/>
          </a:endParaRPr>
        </a:p>
        <a:p>
          <a:pPr marL="171450" lvl="1" indent="-171450" algn="l" defTabSz="711200">
            <a:lnSpc>
              <a:spcPct val="100000"/>
            </a:lnSpc>
            <a:spcBef>
              <a:spcPct val="0"/>
            </a:spcBef>
            <a:spcAft>
              <a:spcPts val="0"/>
            </a:spcAft>
            <a:buChar char="••"/>
          </a:pPr>
          <a:r>
            <a:rPr lang="en-US" sz="1600" kern="1200" dirty="0" smtClean="0">
              <a:latin typeface="Calibri" pitchFamily="34" charset="0"/>
            </a:rPr>
            <a:t>Navigating patients to appropriate resources for required copayment, coinsurance, deductible and premium assistance</a:t>
          </a:r>
          <a:endParaRPr lang="en-US" sz="1600" kern="1200" dirty="0">
            <a:latin typeface="Calibri" pitchFamily="34" charset="0"/>
          </a:endParaRPr>
        </a:p>
        <a:p>
          <a:pPr marL="171450" lvl="1" indent="-171450" algn="l" defTabSz="711200">
            <a:lnSpc>
              <a:spcPct val="100000"/>
            </a:lnSpc>
            <a:spcBef>
              <a:spcPct val="0"/>
            </a:spcBef>
            <a:spcAft>
              <a:spcPts val="0"/>
            </a:spcAft>
            <a:buChar char="••"/>
          </a:pPr>
          <a:r>
            <a:rPr lang="en-US" sz="1600" kern="1200" dirty="0" smtClean="0">
              <a:latin typeface="Calibri" pitchFamily="34" charset="0"/>
            </a:rPr>
            <a:t>Administering small grant program (if included in CareLine)</a:t>
          </a:r>
          <a:endParaRPr lang="en-US" sz="1600" kern="1200" dirty="0">
            <a:latin typeface="Calibri" pitchFamily="34" charset="0"/>
          </a:endParaRPr>
        </a:p>
      </dsp:txBody>
      <dsp:txXfrm>
        <a:off x="4559482" y="876813"/>
        <a:ext cx="1998315" cy="4227300"/>
      </dsp:txXfrm>
    </dsp:sp>
    <dsp:sp modelId="{8FBE879A-C2FB-4AE0-A216-2A729C5C6C8F}">
      <dsp:nvSpPr>
        <dsp:cNvPr id="0" name=""/>
        <dsp:cNvSpPr/>
      </dsp:nvSpPr>
      <dsp:spPr>
        <a:xfrm>
          <a:off x="6837561" y="77486"/>
          <a:ext cx="1998315" cy="799326"/>
        </a:xfrm>
        <a:prstGeom prst="rect">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b="1" kern="1200" dirty="0" smtClean="0">
              <a:latin typeface="Calibri" pitchFamily="34" charset="0"/>
            </a:rPr>
            <a:t>Job retention services</a:t>
          </a:r>
          <a:endParaRPr lang="en-US" sz="1800" kern="1200" dirty="0"/>
        </a:p>
      </dsp:txBody>
      <dsp:txXfrm>
        <a:off x="6837561" y="77486"/>
        <a:ext cx="1998315" cy="799326"/>
      </dsp:txXfrm>
    </dsp:sp>
    <dsp:sp modelId="{47E03CBA-F18C-4621-BA3E-48D6AE98464E}">
      <dsp:nvSpPr>
        <dsp:cNvPr id="0" name=""/>
        <dsp:cNvSpPr/>
      </dsp:nvSpPr>
      <dsp:spPr>
        <a:xfrm>
          <a:off x="6837561" y="876813"/>
          <a:ext cx="1998315" cy="4227300"/>
        </a:xfrm>
        <a:prstGeom prst="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114000"/>
            </a:lnSpc>
            <a:spcBef>
              <a:spcPct val="0"/>
            </a:spcBef>
            <a:spcAft>
              <a:spcPts val="0"/>
            </a:spcAft>
            <a:buChar char="••"/>
          </a:pPr>
          <a:r>
            <a:rPr lang="en-US" sz="1600" kern="1200" dirty="0" smtClean="0">
              <a:latin typeface="Calibri" pitchFamily="34" charset="0"/>
            </a:rPr>
            <a:t>Education on employer sponsored benefits (STD, LTD, COBRA)</a:t>
          </a:r>
          <a:endParaRPr lang="en-US" sz="1600" kern="1200" dirty="0">
            <a:latin typeface="Calibri" pitchFamily="34" charset="0"/>
          </a:endParaRPr>
        </a:p>
        <a:p>
          <a:pPr marL="171450" lvl="1" indent="-171450" algn="l" defTabSz="711200">
            <a:lnSpc>
              <a:spcPct val="114000"/>
            </a:lnSpc>
            <a:spcBef>
              <a:spcPct val="0"/>
            </a:spcBef>
            <a:spcAft>
              <a:spcPts val="0"/>
            </a:spcAft>
            <a:buChar char="••"/>
          </a:pPr>
          <a:r>
            <a:rPr lang="en-US" sz="1600" kern="1200" dirty="0" smtClean="0">
              <a:latin typeface="Calibri" pitchFamily="34" charset="0"/>
            </a:rPr>
            <a:t>Education on employee protections (FMLA, ADA)</a:t>
          </a:r>
          <a:endParaRPr lang="en-US" sz="1600" kern="1200" dirty="0">
            <a:latin typeface="Calibri" pitchFamily="34" charset="0"/>
          </a:endParaRPr>
        </a:p>
      </dsp:txBody>
      <dsp:txXfrm>
        <a:off x="6837561" y="876813"/>
        <a:ext cx="1998315" cy="42273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8C691F-6D6A-4396-B750-243927686481}">
      <dsp:nvSpPr>
        <dsp:cNvPr id="0" name=""/>
        <dsp:cNvSpPr/>
      </dsp:nvSpPr>
      <dsp:spPr>
        <a:xfrm>
          <a:off x="0" y="0"/>
          <a:ext cx="6995160" cy="135778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4790" tIns="224790" rIns="224790" bIns="224790" numCol="1" spcCol="1270" anchor="ctr" anchorCtr="0">
          <a:noAutofit/>
        </a:bodyPr>
        <a:lstStyle/>
        <a:p>
          <a:pPr lvl="0" algn="l" defTabSz="2622550">
            <a:lnSpc>
              <a:spcPct val="90000"/>
            </a:lnSpc>
            <a:spcBef>
              <a:spcPct val="0"/>
            </a:spcBef>
            <a:spcAft>
              <a:spcPct val="35000"/>
            </a:spcAft>
          </a:pPr>
          <a:endParaRPr lang="en-US" sz="5900" kern="1200" dirty="0"/>
        </a:p>
      </dsp:txBody>
      <dsp:txXfrm>
        <a:off x="39768" y="39768"/>
        <a:ext cx="5530000" cy="1278252"/>
      </dsp:txXfrm>
    </dsp:sp>
    <dsp:sp modelId="{D741485E-27AC-44F6-A118-F68C4CE2E4D1}">
      <dsp:nvSpPr>
        <dsp:cNvPr id="0" name=""/>
        <dsp:cNvSpPr/>
      </dsp:nvSpPr>
      <dsp:spPr>
        <a:xfrm>
          <a:off x="617219" y="1584087"/>
          <a:ext cx="6995160" cy="135778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4790" tIns="224790" rIns="224790" bIns="224790" numCol="1" spcCol="1270" anchor="ctr" anchorCtr="0">
          <a:noAutofit/>
        </a:bodyPr>
        <a:lstStyle/>
        <a:p>
          <a:pPr lvl="0" algn="l" defTabSz="2622550">
            <a:lnSpc>
              <a:spcPct val="90000"/>
            </a:lnSpc>
            <a:spcBef>
              <a:spcPct val="0"/>
            </a:spcBef>
            <a:spcAft>
              <a:spcPct val="35000"/>
            </a:spcAft>
          </a:pPr>
          <a:endParaRPr lang="en-US" sz="5900" kern="1200" dirty="0"/>
        </a:p>
      </dsp:txBody>
      <dsp:txXfrm>
        <a:off x="656987" y="1623855"/>
        <a:ext cx="5415841" cy="1278252"/>
      </dsp:txXfrm>
    </dsp:sp>
    <dsp:sp modelId="{47A7E6B4-AC87-4EAE-886F-797EEF92F901}">
      <dsp:nvSpPr>
        <dsp:cNvPr id="0" name=""/>
        <dsp:cNvSpPr/>
      </dsp:nvSpPr>
      <dsp:spPr>
        <a:xfrm>
          <a:off x="1234439" y="3168174"/>
          <a:ext cx="6995160" cy="135778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4790" tIns="224790" rIns="224790" bIns="224790" numCol="1" spcCol="1270" anchor="ctr" anchorCtr="0">
          <a:noAutofit/>
        </a:bodyPr>
        <a:lstStyle/>
        <a:p>
          <a:pPr lvl="0" algn="l" defTabSz="2622550">
            <a:lnSpc>
              <a:spcPct val="90000"/>
            </a:lnSpc>
            <a:spcBef>
              <a:spcPct val="0"/>
            </a:spcBef>
            <a:spcAft>
              <a:spcPct val="35000"/>
            </a:spcAft>
          </a:pPr>
          <a:endParaRPr lang="en-US" sz="5900" kern="1200" dirty="0"/>
        </a:p>
      </dsp:txBody>
      <dsp:txXfrm>
        <a:off x="1274207" y="3207942"/>
        <a:ext cx="5415841" cy="1278252"/>
      </dsp:txXfrm>
    </dsp:sp>
    <dsp:sp modelId="{18F0227D-D489-4EDA-B380-18B7B59C89A6}">
      <dsp:nvSpPr>
        <dsp:cNvPr id="0" name=""/>
        <dsp:cNvSpPr/>
      </dsp:nvSpPr>
      <dsp:spPr>
        <a:xfrm>
          <a:off x="6112597" y="1029656"/>
          <a:ext cx="882562" cy="882562"/>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dirty="0"/>
        </a:p>
      </dsp:txBody>
      <dsp:txXfrm>
        <a:off x="6311173" y="1029656"/>
        <a:ext cx="485410" cy="664128"/>
      </dsp:txXfrm>
    </dsp:sp>
    <dsp:sp modelId="{29CBF078-00A4-4520-ABA2-2CEBB14F3672}">
      <dsp:nvSpPr>
        <dsp:cNvPr id="0" name=""/>
        <dsp:cNvSpPr/>
      </dsp:nvSpPr>
      <dsp:spPr>
        <a:xfrm>
          <a:off x="6729817" y="2604691"/>
          <a:ext cx="882562" cy="882562"/>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dirty="0"/>
        </a:p>
      </dsp:txBody>
      <dsp:txXfrm>
        <a:off x="6928393" y="2604691"/>
        <a:ext cx="485410" cy="664128"/>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481" tIns="46740" rIns="93481" bIns="46740" rtlCol="0"/>
          <a:lstStyle>
            <a:lvl1pPr algn="l">
              <a:defRPr sz="1200">
                <a:latin typeface="Arial" pitchFamily="34" charset="0"/>
                <a:ea typeface="+mn-ea"/>
                <a:cs typeface="+mn-cs"/>
              </a:defRPr>
            </a:lvl1pPr>
          </a:lstStyle>
          <a:p>
            <a:pPr>
              <a:defRPr/>
            </a:pPr>
            <a:endParaRPr lang="es-ES" dirty="0"/>
          </a:p>
        </p:txBody>
      </p:sp>
      <p:sp>
        <p:nvSpPr>
          <p:cNvPr id="3" name="Date Placeholder 2"/>
          <p:cNvSpPr>
            <a:spLocks noGrp="1"/>
          </p:cNvSpPr>
          <p:nvPr>
            <p:ph type="dt" sz="quarter" idx="1"/>
          </p:nvPr>
        </p:nvSpPr>
        <p:spPr>
          <a:xfrm>
            <a:off x="3970338" y="0"/>
            <a:ext cx="3038475" cy="465138"/>
          </a:xfrm>
          <a:prstGeom prst="rect">
            <a:avLst/>
          </a:prstGeom>
        </p:spPr>
        <p:txBody>
          <a:bodyPr vert="horz" wrap="square" lIns="93481" tIns="46740" rIns="93481" bIns="46740" numCol="1" anchor="t" anchorCtr="0" compatLnSpc="1">
            <a:prstTxWarp prst="textNoShape">
              <a:avLst/>
            </a:prstTxWarp>
          </a:bodyPr>
          <a:lstStyle>
            <a:lvl1pPr algn="r">
              <a:defRPr sz="1200" smtClean="0"/>
            </a:lvl1pPr>
          </a:lstStyle>
          <a:p>
            <a:pPr>
              <a:defRPr/>
            </a:pPr>
            <a:fld id="{1B4613A8-1F20-4A60-9E24-618023F7BE31}" type="datetimeFigureOut">
              <a:rPr lang="es-ES"/>
              <a:pPr>
                <a:defRPr/>
              </a:pPr>
              <a:t>6/5/17</a:t>
            </a:fld>
            <a:endParaRPr lang="es-E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3481" tIns="46740" rIns="93481" bIns="46740" rtlCol="0" anchor="b"/>
          <a:lstStyle>
            <a:lvl1pPr algn="l">
              <a:defRPr sz="1200">
                <a:latin typeface="Arial" pitchFamily="34" charset="0"/>
                <a:ea typeface="+mn-ea"/>
                <a:cs typeface="+mn-cs"/>
              </a:defRPr>
            </a:lvl1pPr>
          </a:lstStyle>
          <a:p>
            <a:pPr>
              <a:defRPr/>
            </a:pPr>
            <a:endParaRPr lang="es-E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3481" tIns="46740" rIns="93481" bIns="46740" numCol="1" anchor="b" anchorCtr="0" compatLnSpc="1">
            <a:prstTxWarp prst="textNoShape">
              <a:avLst/>
            </a:prstTxWarp>
          </a:bodyPr>
          <a:lstStyle>
            <a:lvl1pPr algn="r">
              <a:defRPr sz="1200" smtClean="0"/>
            </a:lvl1pPr>
          </a:lstStyle>
          <a:p>
            <a:pPr>
              <a:defRPr/>
            </a:pPr>
            <a:fld id="{787A9821-AB4A-4502-974C-D61F53CDC93A}" type="slidenum">
              <a:rPr lang="es-ES"/>
              <a:pPr>
                <a:defRPr/>
              </a:pPr>
              <a:t>‹#›</a:t>
            </a:fld>
            <a:endParaRPr lang="es-ES" dirty="0"/>
          </a:p>
        </p:txBody>
      </p:sp>
    </p:spTree>
    <p:extLst>
      <p:ext uri="{BB962C8B-B14F-4D97-AF65-F5344CB8AC3E}">
        <p14:creationId xmlns:p14="http://schemas.microsoft.com/office/powerpoint/2010/main" val="7341356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481" tIns="46740" rIns="93481" bIns="4674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wrap="square" lIns="93481" tIns="46740" rIns="93481" bIns="46740" numCol="1" anchor="t" anchorCtr="0" compatLnSpc="1">
            <a:prstTxWarp prst="textNoShape">
              <a:avLst/>
            </a:prstTxWarp>
          </a:bodyPr>
          <a:lstStyle>
            <a:lvl1pPr algn="r">
              <a:defRPr sz="1200" smtClean="0">
                <a:latin typeface="Calibri" pitchFamily="34" charset="0"/>
              </a:defRPr>
            </a:lvl1pPr>
          </a:lstStyle>
          <a:p>
            <a:pPr>
              <a:defRPr/>
            </a:pPr>
            <a:fld id="{3F910359-E373-4AF3-85BA-10B14EC53CE9}" type="datetimeFigureOut">
              <a:rPr lang="en-US"/>
              <a:pPr>
                <a:defRPr/>
              </a:pPr>
              <a:t>6/5/17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481" tIns="46740" rIns="93481" bIns="46740" rtlCol="0" anchor="ctr"/>
          <a:lstStyle/>
          <a:p>
            <a:pPr lvl="0"/>
            <a:endParaRPr lang="en-US" noProof="0" dirty="0"/>
          </a:p>
        </p:txBody>
      </p:sp>
      <p:sp>
        <p:nvSpPr>
          <p:cNvPr id="5" name="Notes Placeholder 4"/>
          <p:cNvSpPr>
            <a:spLocks noGrp="1"/>
          </p:cNvSpPr>
          <p:nvPr>
            <p:ph type="body" sz="quarter" idx="3"/>
          </p:nvPr>
        </p:nvSpPr>
        <p:spPr>
          <a:xfrm>
            <a:off x="703263" y="4416425"/>
            <a:ext cx="5603875" cy="4183063"/>
          </a:xfrm>
          <a:prstGeom prst="rect">
            <a:avLst/>
          </a:prstGeom>
        </p:spPr>
        <p:txBody>
          <a:bodyPr vert="horz" lIns="93481" tIns="46740" rIns="93481" bIns="4674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481" tIns="46740" rIns="93481" bIns="4674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3481" tIns="46740" rIns="93481" bIns="46740" numCol="1" anchor="b" anchorCtr="0" compatLnSpc="1">
            <a:prstTxWarp prst="textNoShape">
              <a:avLst/>
            </a:prstTxWarp>
          </a:bodyPr>
          <a:lstStyle>
            <a:lvl1pPr algn="r">
              <a:defRPr sz="1200" smtClean="0">
                <a:latin typeface="Calibri" pitchFamily="34" charset="0"/>
              </a:defRPr>
            </a:lvl1pPr>
          </a:lstStyle>
          <a:p>
            <a:pPr>
              <a:defRPr/>
            </a:pPr>
            <a:fld id="{7834EF10-D32F-4306-838B-25E98C1C62D7}" type="slidenum">
              <a:rPr lang="en-US"/>
              <a:pPr>
                <a:defRPr/>
              </a:pPr>
              <a:t>‹#›</a:t>
            </a:fld>
            <a:endParaRPr lang="en-US" dirty="0"/>
          </a:p>
        </p:txBody>
      </p:sp>
    </p:spTree>
    <p:extLst>
      <p:ext uri="{BB962C8B-B14F-4D97-AF65-F5344CB8AC3E}">
        <p14:creationId xmlns:p14="http://schemas.microsoft.com/office/powerpoint/2010/main" val="36983933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5613"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2813"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0013"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7213"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5772" algn="l" defTabSz="914309" rtl="0" eaLnBrk="1" latinLnBrk="0" hangingPunct="1">
      <a:defRPr sz="1200" kern="1200">
        <a:solidFill>
          <a:schemeClr val="tx1"/>
        </a:solidFill>
        <a:latin typeface="+mn-lt"/>
        <a:ea typeface="+mn-ea"/>
        <a:cs typeface="+mn-cs"/>
      </a:defRPr>
    </a:lvl6pPr>
    <a:lvl7pPr marL="2742926" algn="l" defTabSz="914309" rtl="0" eaLnBrk="1" latinLnBrk="0" hangingPunct="1">
      <a:defRPr sz="1200" kern="1200">
        <a:solidFill>
          <a:schemeClr val="tx1"/>
        </a:solidFill>
        <a:latin typeface="+mn-lt"/>
        <a:ea typeface="+mn-ea"/>
        <a:cs typeface="+mn-cs"/>
      </a:defRPr>
    </a:lvl7pPr>
    <a:lvl8pPr marL="3200080" algn="l" defTabSz="914309" rtl="0" eaLnBrk="1" latinLnBrk="0" hangingPunct="1">
      <a:defRPr sz="1200" kern="1200">
        <a:solidFill>
          <a:schemeClr val="tx1"/>
        </a:solidFill>
        <a:latin typeface="+mn-lt"/>
        <a:ea typeface="+mn-ea"/>
        <a:cs typeface="+mn-cs"/>
      </a:defRPr>
    </a:lvl8pPr>
    <a:lvl9pPr marL="3657234" algn="l" defTabSz="91430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44036" name="Slide Number Placeholder 3"/>
          <p:cNvSpPr>
            <a:spLocks noGrp="1"/>
          </p:cNvSpPr>
          <p:nvPr>
            <p:ph type="sldNum" sz="quarter" idx="5"/>
          </p:nvPr>
        </p:nvSpPr>
        <p:spPr>
          <a:noFill/>
        </p:spPr>
        <p:txBody>
          <a:bodyPr/>
          <a:lstStyle/>
          <a:p>
            <a:pPr defTabSz="927100"/>
            <a:fld id="{C87E6841-1579-463D-8FC0-65B2D3C002FE}" type="slidenum">
              <a:rPr lang="en-US" smtClean="0">
                <a:solidFill>
                  <a:prstClr val="black"/>
                </a:solidFill>
                <a:latin typeface="Arial" pitchFamily="34" charset="0"/>
              </a:rPr>
              <a:pPr defTabSz="927100"/>
              <a:t>1</a:t>
            </a:fld>
            <a:endParaRPr lang="en-US" dirty="0" smtClean="0">
              <a:solidFill>
                <a:prstClr val="black"/>
              </a:solidFill>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85750" indent="-285750" eaLnBrk="1" hangingPunct="1">
              <a:lnSpc>
                <a:spcPct val="90000"/>
              </a:lnSpc>
              <a:spcBef>
                <a:spcPct val="0"/>
              </a:spcBef>
            </a:pPr>
            <a:endParaRPr lang="en-US" sz="1100"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ea typeface="ＭＳ Ｐゴシック" pitchFamily="34" charset="-128"/>
            </a:endParaRPr>
          </a:p>
        </p:txBody>
      </p:sp>
      <p:sp>
        <p:nvSpPr>
          <p:cNvPr id="184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60117430-042C-4895-BED6-9E005CC370A3}" type="slidenum">
              <a:rPr lang="en-US" sz="1200">
                <a:solidFill>
                  <a:prstClr val="black"/>
                </a:solidFill>
                <a:latin typeface="Calibri" pitchFamily="34" charset="0"/>
              </a:rPr>
              <a:pPr eaLnBrk="1" hangingPunct="1"/>
              <a:t>11</a:t>
            </a:fld>
            <a:endParaRPr lang="en-US" sz="1200" dirty="0">
              <a:solidFill>
                <a:prstClr val="black"/>
              </a:solidFill>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57066" indent="-291179">
              <a:defRPr>
                <a:solidFill>
                  <a:schemeClr val="tx1"/>
                </a:solidFill>
                <a:latin typeface="Arial" pitchFamily="34" charset="0"/>
              </a:defRPr>
            </a:lvl2pPr>
            <a:lvl3pPr marL="1164717" indent="-232943">
              <a:defRPr>
                <a:solidFill>
                  <a:schemeClr val="tx1"/>
                </a:solidFill>
                <a:latin typeface="Arial" pitchFamily="34" charset="0"/>
              </a:defRPr>
            </a:lvl3pPr>
            <a:lvl4pPr marL="1630604" indent="-232943">
              <a:defRPr>
                <a:solidFill>
                  <a:schemeClr val="tx1"/>
                </a:solidFill>
                <a:latin typeface="Arial" pitchFamily="34" charset="0"/>
              </a:defRPr>
            </a:lvl4pPr>
            <a:lvl5pPr marL="2096491" indent="-232943">
              <a:defRPr>
                <a:solidFill>
                  <a:schemeClr val="tx1"/>
                </a:solidFill>
                <a:latin typeface="Arial" pitchFamily="34" charset="0"/>
              </a:defRPr>
            </a:lvl5pPr>
            <a:lvl6pPr marL="2562377" indent="-232943" eaLnBrk="0" fontAlgn="base" hangingPunct="0">
              <a:spcBef>
                <a:spcPct val="0"/>
              </a:spcBef>
              <a:spcAft>
                <a:spcPct val="0"/>
              </a:spcAft>
              <a:defRPr>
                <a:solidFill>
                  <a:schemeClr val="tx1"/>
                </a:solidFill>
                <a:latin typeface="Arial" pitchFamily="34" charset="0"/>
              </a:defRPr>
            </a:lvl6pPr>
            <a:lvl7pPr marL="3028264" indent="-232943" eaLnBrk="0" fontAlgn="base" hangingPunct="0">
              <a:spcBef>
                <a:spcPct val="0"/>
              </a:spcBef>
              <a:spcAft>
                <a:spcPct val="0"/>
              </a:spcAft>
              <a:defRPr>
                <a:solidFill>
                  <a:schemeClr val="tx1"/>
                </a:solidFill>
                <a:latin typeface="Arial" pitchFamily="34" charset="0"/>
              </a:defRPr>
            </a:lvl7pPr>
            <a:lvl8pPr marL="3494151" indent="-232943" eaLnBrk="0" fontAlgn="base" hangingPunct="0">
              <a:spcBef>
                <a:spcPct val="0"/>
              </a:spcBef>
              <a:spcAft>
                <a:spcPct val="0"/>
              </a:spcAft>
              <a:defRPr>
                <a:solidFill>
                  <a:schemeClr val="tx1"/>
                </a:solidFill>
                <a:latin typeface="Arial" pitchFamily="34" charset="0"/>
              </a:defRPr>
            </a:lvl8pPr>
            <a:lvl9pPr marL="3960038" indent="-232943" eaLnBrk="0" fontAlgn="base" hangingPunct="0">
              <a:spcBef>
                <a:spcPct val="0"/>
              </a:spcBef>
              <a:spcAft>
                <a:spcPct val="0"/>
              </a:spcAft>
              <a:defRPr>
                <a:solidFill>
                  <a:schemeClr val="tx1"/>
                </a:solidFill>
                <a:latin typeface="Arial" pitchFamily="34" charset="0"/>
              </a:defRPr>
            </a:lvl9pPr>
          </a:lstStyle>
          <a:p>
            <a:fld id="{E8475E25-6112-455F-8C2D-D94571ADB6F7}" type="slidenum">
              <a:rPr lang="en-US" altLang="en-US" smtClean="0">
                <a:solidFill>
                  <a:prstClr val="black"/>
                </a:solidFill>
                <a:latin typeface="Calibri" pitchFamily="34" charset="0"/>
              </a:rPr>
              <a:pPr/>
              <a:t>12</a:t>
            </a:fld>
            <a:endParaRPr lang="en-US" altLang="en-US" dirty="0" smtClean="0">
              <a:solidFill>
                <a:prstClr val="black"/>
              </a:solidFill>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834EF10-D32F-4306-838B-25E98C1C62D7}" type="slidenum">
              <a:rPr lang="en-US" smtClean="0"/>
              <a:pPr>
                <a:defRPr/>
              </a:pPr>
              <a:t>13</a:t>
            </a:fld>
            <a:endParaRPr lang="en-US" dirty="0"/>
          </a:p>
        </p:txBody>
      </p:sp>
    </p:spTree>
    <p:extLst>
      <p:ext uri="{BB962C8B-B14F-4D97-AF65-F5344CB8AC3E}">
        <p14:creationId xmlns:p14="http://schemas.microsoft.com/office/powerpoint/2010/main" val="35916894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pPr>
            <a:endParaRPr lang="en-US" sz="900" dirty="0" smtClean="0">
              <a:ea typeface="ＭＳ Ｐゴシック" pitchFamily="34" charset="-128"/>
            </a:endParaRP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4B4A7237-2E80-47A7-BCDF-A6AA177B0F55}" type="slidenum">
              <a:rPr lang="en-US" smtClean="0">
                <a:solidFill>
                  <a:prstClr val="black"/>
                </a:solidFill>
                <a:latin typeface="Calibri" pitchFamily="34" charset="0"/>
              </a:rPr>
              <a:pPr eaLnBrk="1" hangingPunct="1"/>
              <a:t>14</a:t>
            </a:fld>
            <a:endParaRPr lang="en-US" dirty="0" smtClean="0">
              <a:solidFill>
                <a:prstClr val="black"/>
              </a:solidFill>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pPr defTabSz="922338" eaLnBrk="1" hangingPunct="1"/>
            <a:endParaRPr lang="en-US" dirty="0" smtClean="0">
              <a:latin typeface="Arial" pitchFamily="34" charset="0"/>
              <a:ea typeface="ＭＳ Ｐゴシック"/>
              <a:cs typeface="ＭＳ Ｐゴシック"/>
            </a:endParaRPr>
          </a:p>
        </p:txBody>
      </p:sp>
      <p:sp>
        <p:nvSpPr>
          <p:cNvPr id="77828" name="Slide Number Placeholder 3"/>
          <p:cNvSpPr>
            <a:spLocks noGrp="1"/>
          </p:cNvSpPr>
          <p:nvPr>
            <p:ph type="sldNum" sz="quarter" idx="5"/>
          </p:nvPr>
        </p:nvSpPr>
        <p:spPr bwMode="auto">
          <a:noFill/>
          <a:ln>
            <a:miter lim="800000"/>
            <a:headEnd/>
            <a:tailEnd/>
          </a:ln>
        </p:spPr>
        <p:txBody>
          <a:bodyPr/>
          <a:lstStyle/>
          <a:p>
            <a:pPr defTabSz="928688"/>
            <a:fld id="{26BB9393-028B-4F67-AF3E-1CE2DC1A6B7F}" type="slidenum">
              <a:rPr lang="en-US">
                <a:solidFill>
                  <a:prstClr val="black"/>
                </a:solidFill>
                <a:latin typeface="Arial" pitchFamily="34" charset="0"/>
                <a:ea typeface="ＭＳ Ｐゴシック"/>
                <a:cs typeface="ＭＳ Ｐゴシック"/>
              </a:rPr>
              <a:pPr defTabSz="928688"/>
              <a:t>15</a:t>
            </a:fld>
            <a:endParaRPr lang="en-US" dirty="0">
              <a:solidFill>
                <a:prstClr val="black"/>
              </a:solidFill>
              <a:latin typeface="Arial" pitchFamily="34" charset="0"/>
              <a:ea typeface="ＭＳ Ｐゴシック"/>
              <a:cs typeface="ＭＳ Ｐゴシック"/>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buFontTx/>
              <a:buNone/>
            </a:pPr>
            <a:endParaRPr lang="en-US" sz="1100" dirty="0" smtClean="0"/>
          </a:p>
        </p:txBody>
      </p:sp>
      <p:sp>
        <p:nvSpPr>
          <p:cNvPr id="99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5CFD2515-59C3-45BC-8EEE-0894FBCAEE14}" type="slidenum">
              <a:rPr lang="en-US">
                <a:solidFill>
                  <a:prstClr val="black"/>
                </a:solidFill>
                <a:latin typeface="Calibri" pitchFamily="34" charset="0"/>
              </a:rPr>
              <a:pPr eaLnBrk="1" hangingPunct="1"/>
              <a:t>16</a:t>
            </a:fld>
            <a:endParaRPr lang="en-US" dirty="0">
              <a:solidFill>
                <a:prstClr val="black"/>
              </a:solidFill>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bwMode="auto">
          <a:noFill/>
          <a:ln>
            <a:miter lim="800000"/>
            <a:headEnd/>
            <a:tailEnd/>
          </a:ln>
        </p:spPr>
        <p:txBody>
          <a:bodyPr/>
          <a:lstStyle/>
          <a:p>
            <a:pPr defTabSz="923925"/>
            <a:fld id="{8736F4A7-2BB1-4169-857B-7AE60ADBC555}" type="slidenum">
              <a:rPr lang="en-US">
                <a:solidFill>
                  <a:prstClr val="black"/>
                </a:solidFill>
                <a:latin typeface="Arial" pitchFamily="34" charset="0"/>
                <a:ea typeface="ＭＳ Ｐゴシック"/>
                <a:cs typeface="ＭＳ Ｐゴシック"/>
              </a:rPr>
              <a:pPr defTabSz="923925"/>
              <a:t>17</a:t>
            </a:fld>
            <a:endParaRPr lang="en-US" dirty="0">
              <a:solidFill>
                <a:prstClr val="black"/>
              </a:solidFill>
              <a:latin typeface="Arial" pitchFamily="34" charset="0"/>
              <a:ea typeface="ＭＳ Ｐゴシック"/>
              <a:cs typeface="ＭＳ Ｐゴシック"/>
            </a:endParaRPr>
          </a:p>
        </p:txBody>
      </p:sp>
      <p:sp>
        <p:nvSpPr>
          <p:cNvPr id="798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98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latin typeface="Arial" pitchFamily="34" charset="0"/>
              <a:ea typeface="ＭＳ Ｐゴシック"/>
              <a:cs typeface="ＭＳ Ｐゴシック"/>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a:solidFill>
                  <a:schemeClr val="tx1"/>
                </a:solidFill>
                <a:latin typeface="Times New Roman" pitchFamily="18" charset="0"/>
              </a:defRPr>
            </a:lvl1pPr>
            <a:lvl2pPr marL="742950" indent="-285750" defTabSz="922338" eaLnBrk="0" hangingPunct="0">
              <a:defRPr>
                <a:solidFill>
                  <a:schemeClr val="tx1"/>
                </a:solidFill>
                <a:latin typeface="Times New Roman" pitchFamily="18" charset="0"/>
              </a:defRPr>
            </a:lvl2pPr>
            <a:lvl3pPr marL="1143000" indent="-228600" defTabSz="922338" eaLnBrk="0" hangingPunct="0">
              <a:defRPr>
                <a:solidFill>
                  <a:schemeClr val="tx1"/>
                </a:solidFill>
                <a:latin typeface="Times New Roman" pitchFamily="18" charset="0"/>
              </a:defRPr>
            </a:lvl3pPr>
            <a:lvl4pPr marL="1600200" indent="-228600" defTabSz="922338" eaLnBrk="0" hangingPunct="0">
              <a:defRPr>
                <a:solidFill>
                  <a:schemeClr val="tx1"/>
                </a:solidFill>
                <a:latin typeface="Times New Roman" pitchFamily="18" charset="0"/>
              </a:defRPr>
            </a:lvl4pPr>
            <a:lvl5pPr marL="2057400" indent="-228600" defTabSz="922338" eaLnBrk="0" hangingPunct="0">
              <a:defRPr>
                <a:solidFill>
                  <a:schemeClr val="tx1"/>
                </a:solidFill>
                <a:latin typeface="Times New Roman" pitchFamily="18" charset="0"/>
              </a:defRPr>
            </a:lvl5pPr>
            <a:lvl6pPr marL="2514600" indent="-228600" defTabSz="922338" eaLnBrk="0" fontAlgn="base" hangingPunct="0">
              <a:spcBef>
                <a:spcPct val="0"/>
              </a:spcBef>
              <a:spcAft>
                <a:spcPct val="0"/>
              </a:spcAft>
              <a:defRPr>
                <a:solidFill>
                  <a:schemeClr val="tx1"/>
                </a:solidFill>
                <a:latin typeface="Times New Roman" pitchFamily="18" charset="0"/>
              </a:defRPr>
            </a:lvl6pPr>
            <a:lvl7pPr marL="2971800" indent="-228600" defTabSz="922338" eaLnBrk="0" fontAlgn="base" hangingPunct="0">
              <a:spcBef>
                <a:spcPct val="0"/>
              </a:spcBef>
              <a:spcAft>
                <a:spcPct val="0"/>
              </a:spcAft>
              <a:defRPr>
                <a:solidFill>
                  <a:schemeClr val="tx1"/>
                </a:solidFill>
                <a:latin typeface="Times New Roman" pitchFamily="18" charset="0"/>
              </a:defRPr>
            </a:lvl7pPr>
            <a:lvl8pPr marL="3429000" indent="-228600" defTabSz="922338" eaLnBrk="0" fontAlgn="base" hangingPunct="0">
              <a:spcBef>
                <a:spcPct val="0"/>
              </a:spcBef>
              <a:spcAft>
                <a:spcPct val="0"/>
              </a:spcAft>
              <a:defRPr>
                <a:solidFill>
                  <a:schemeClr val="tx1"/>
                </a:solidFill>
                <a:latin typeface="Times New Roman" pitchFamily="18" charset="0"/>
              </a:defRPr>
            </a:lvl8pPr>
            <a:lvl9pPr marL="3886200" indent="-228600" defTabSz="922338" eaLnBrk="0" fontAlgn="base" hangingPunct="0">
              <a:spcBef>
                <a:spcPct val="0"/>
              </a:spcBef>
              <a:spcAft>
                <a:spcPct val="0"/>
              </a:spcAft>
              <a:defRPr>
                <a:solidFill>
                  <a:schemeClr val="tx1"/>
                </a:solidFill>
                <a:latin typeface="Times New Roman" pitchFamily="18" charset="0"/>
              </a:defRPr>
            </a:lvl9pPr>
          </a:lstStyle>
          <a:p>
            <a:pPr eaLnBrk="1" hangingPunct="1"/>
            <a:fld id="{1A4476D5-65C9-4D61-84CF-6B45228B9137}" type="slidenum">
              <a:rPr lang="en-US" smtClean="0">
                <a:latin typeface="Arial" pitchFamily="34" charset="0"/>
              </a:rPr>
              <a:pPr eaLnBrk="1" hangingPunct="1"/>
              <a:t>18</a:t>
            </a:fld>
            <a:endParaRPr lang="en-US" dirty="0" smtClean="0">
              <a:latin typeface="Arial" pitchFamily="34"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pPr>
            <a:endParaRPr lang="en-US" sz="9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834EF10-D32F-4306-838B-25E98C1C62D7}" type="slidenum">
              <a:rPr lang="en-US" smtClean="0"/>
              <a:pPr>
                <a:defRPr/>
              </a:pPr>
              <a:t>2</a:t>
            </a:fld>
            <a:endParaRPr lang="en-US" dirty="0"/>
          </a:p>
        </p:txBody>
      </p:sp>
    </p:spTree>
    <p:extLst>
      <p:ext uri="{BB962C8B-B14F-4D97-AF65-F5344CB8AC3E}">
        <p14:creationId xmlns:p14="http://schemas.microsoft.com/office/powerpoint/2010/main" val="27616197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ea typeface="ＭＳ Ｐゴシック"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ea typeface="ＭＳ Ｐゴシック"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BAEB3F0-7BFC-48E3-9712-A9907B756949}" type="slidenum">
              <a:rPr lang="en-US" smtClean="0"/>
              <a:pPr>
                <a:defRPr/>
              </a:pPr>
              <a:t>22</a:t>
            </a:fld>
            <a:endParaRPr lang="en-US" dirty="0"/>
          </a:p>
        </p:txBody>
      </p:sp>
    </p:spTree>
    <p:extLst>
      <p:ext uri="{BB962C8B-B14F-4D97-AF65-F5344CB8AC3E}">
        <p14:creationId xmlns:p14="http://schemas.microsoft.com/office/powerpoint/2010/main" val="7796494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BAEB3F0-7BFC-48E3-9712-A9907B756949}" type="slidenum">
              <a:rPr lang="en-US" smtClean="0">
                <a:solidFill>
                  <a:prstClr val="black"/>
                </a:solidFill>
              </a:rPr>
              <a:pPr>
                <a:defRPr/>
              </a:pPr>
              <a:t>23</a:t>
            </a:fld>
            <a:endParaRPr lang="en-US" dirty="0">
              <a:solidFill>
                <a:prstClr val="black"/>
              </a:solidFill>
            </a:endParaRPr>
          </a:p>
        </p:txBody>
      </p:sp>
    </p:spTree>
    <p:extLst>
      <p:ext uri="{BB962C8B-B14F-4D97-AF65-F5344CB8AC3E}">
        <p14:creationId xmlns:p14="http://schemas.microsoft.com/office/powerpoint/2010/main" val="26664186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BAEB3F0-7BFC-48E3-9712-A9907B756949}" type="slidenum">
              <a:rPr lang="en-US" smtClean="0"/>
              <a:pPr>
                <a:defRPr/>
              </a:pPr>
              <a:t>24</a:t>
            </a:fld>
            <a:endParaRPr lang="en-US" dirty="0"/>
          </a:p>
        </p:txBody>
      </p:sp>
    </p:spTree>
    <p:extLst>
      <p:ext uri="{BB962C8B-B14F-4D97-AF65-F5344CB8AC3E}">
        <p14:creationId xmlns:p14="http://schemas.microsoft.com/office/powerpoint/2010/main" val="13018244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a:solidFill>
                  <a:schemeClr val="tx1"/>
                </a:solidFill>
                <a:latin typeface="Times New Roman" pitchFamily="18" charset="0"/>
              </a:defRPr>
            </a:lvl1pPr>
            <a:lvl2pPr marL="742950" indent="-285750" defTabSz="930275" eaLnBrk="0" hangingPunct="0">
              <a:defRPr>
                <a:solidFill>
                  <a:schemeClr val="tx1"/>
                </a:solidFill>
                <a:latin typeface="Times New Roman" pitchFamily="18" charset="0"/>
              </a:defRPr>
            </a:lvl2pPr>
            <a:lvl3pPr marL="1143000" indent="-228600" defTabSz="930275" eaLnBrk="0" hangingPunct="0">
              <a:defRPr>
                <a:solidFill>
                  <a:schemeClr val="tx1"/>
                </a:solidFill>
                <a:latin typeface="Times New Roman" pitchFamily="18" charset="0"/>
              </a:defRPr>
            </a:lvl3pPr>
            <a:lvl4pPr marL="1600200" indent="-228600" defTabSz="930275" eaLnBrk="0" hangingPunct="0">
              <a:defRPr>
                <a:solidFill>
                  <a:schemeClr val="tx1"/>
                </a:solidFill>
                <a:latin typeface="Times New Roman" pitchFamily="18" charset="0"/>
              </a:defRPr>
            </a:lvl4pPr>
            <a:lvl5pPr marL="2057400" indent="-228600" defTabSz="930275" eaLnBrk="0" hangingPunct="0">
              <a:defRPr>
                <a:solidFill>
                  <a:schemeClr val="tx1"/>
                </a:solidFill>
                <a:latin typeface="Times New Roman" pitchFamily="18" charset="0"/>
              </a:defRPr>
            </a:lvl5pPr>
            <a:lvl6pPr marL="2514600" indent="-228600" defTabSz="930275" eaLnBrk="0" fontAlgn="base" hangingPunct="0">
              <a:spcBef>
                <a:spcPct val="0"/>
              </a:spcBef>
              <a:spcAft>
                <a:spcPct val="0"/>
              </a:spcAft>
              <a:defRPr>
                <a:solidFill>
                  <a:schemeClr val="tx1"/>
                </a:solidFill>
                <a:latin typeface="Times New Roman" pitchFamily="18" charset="0"/>
              </a:defRPr>
            </a:lvl6pPr>
            <a:lvl7pPr marL="2971800" indent="-228600" defTabSz="930275" eaLnBrk="0" fontAlgn="base" hangingPunct="0">
              <a:spcBef>
                <a:spcPct val="0"/>
              </a:spcBef>
              <a:spcAft>
                <a:spcPct val="0"/>
              </a:spcAft>
              <a:defRPr>
                <a:solidFill>
                  <a:schemeClr val="tx1"/>
                </a:solidFill>
                <a:latin typeface="Times New Roman" pitchFamily="18" charset="0"/>
              </a:defRPr>
            </a:lvl7pPr>
            <a:lvl8pPr marL="3429000" indent="-228600" defTabSz="930275" eaLnBrk="0" fontAlgn="base" hangingPunct="0">
              <a:spcBef>
                <a:spcPct val="0"/>
              </a:spcBef>
              <a:spcAft>
                <a:spcPct val="0"/>
              </a:spcAft>
              <a:defRPr>
                <a:solidFill>
                  <a:schemeClr val="tx1"/>
                </a:solidFill>
                <a:latin typeface="Times New Roman" pitchFamily="18" charset="0"/>
              </a:defRPr>
            </a:lvl8pPr>
            <a:lvl9pPr marL="3886200" indent="-228600" defTabSz="930275" eaLnBrk="0" fontAlgn="base" hangingPunct="0">
              <a:spcBef>
                <a:spcPct val="0"/>
              </a:spcBef>
              <a:spcAft>
                <a:spcPct val="0"/>
              </a:spcAft>
              <a:defRPr>
                <a:solidFill>
                  <a:schemeClr val="tx1"/>
                </a:solidFill>
                <a:latin typeface="Times New Roman" pitchFamily="18" charset="0"/>
              </a:defRPr>
            </a:lvl9pPr>
          </a:lstStyle>
          <a:p>
            <a:pPr eaLnBrk="1" hangingPunct="1"/>
            <a:fld id="{42DEB6FE-CBD9-4E12-8A75-8AAA190F3B45}" type="slidenum">
              <a:rPr lang="en-US" smtClean="0">
                <a:latin typeface="Arial" pitchFamily="34" charset="0"/>
              </a:rPr>
              <a:pPr eaLnBrk="1" hangingPunct="1"/>
              <a:t>25</a:t>
            </a:fld>
            <a:endParaRPr lang="en-US" dirty="0" smtClean="0">
              <a:latin typeface="Arial" pitchFamily="34"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834EF10-D32F-4306-838B-25E98C1C62D7}" type="slidenum">
              <a:rPr lang="en-US" smtClean="0"/>
              <a:pPr>
                <a:defRPr/>
              </a:pPr>
              <a:t>26</a:t>
            </a:fld>
            <a:endParaRPr lang="en-US" dirty="0"/>
          </a:p>
        </p:txBody>
      </p:sp>
    </p:spTree>
    <p:extLst>
      <p:ext uri="{BB962C8B-B14F-4D97-AF65-F5344CB8AC3E}">
        <p14:creationId xmlns:p14="http://schemas.microsoft.com/office/powerpoint/2010/main" val="24417108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pPr eaLnBrk="1" hangingPunct="1"/>
            <a:endParaRPr lang="en-US" dirty="0" smtClean="0">
              <a:latin typeface="Arial" pitchFamily="34" charset="0"/>
            </a:endParaRPr>
          </a:p>
        </p:txBody>
      </p:sp>
      <p:sp>
        <p:nvSpPr>
          <p:cNvPr id="45060" name="Slide Number Placeholder 3"/>
          <p:cNvSpPr>
            <a:spLocks noGrp="1"/>
          </p:cNvSpPr>
          <p:nvPr>
            <p:ph type="sldNum" sz="quarter" idx="5"/>
          </p:nvPr>
        </p:nvSpPr>
        <p:spPr>
          <a:noFill/>
        </p:spPr>
        <p:txBody>
          <a:bodyPr/>
          <a:lstStyle/>
          <a:p>
            <a:pPr defTabSz="928688"/>
            <a:fld id="{756CCB79-F825-4C24-8B15-66D18DB9A78E}" type="slidenum">
              <a:rPr lang="en-US" smtClean="0">
                <a:solidFill>
                  <a:prstClr val="black"/>
                </a:solidFill>
                <a:latin typeface="Arial" pitchFamily="34" charset="0"/>
              </a:rPr>
              <a:pPr defTabSz="928688"/>
              <a:t>27</a:t>
            </a:fld>
            <a:endParaRPr lang="en-US" dirty="0" smtClean="0">
              <a:solidFill>
                <a:prstClr val="black"/>
              </a:solidFill>
              <a:latin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834EF10-D32F-4306-838B-25E98C1C62D7}" type="slidenum">
              <a:rPr lang="en-US" smtClean="0"/>
              <a:pPr>
                <a:defRPr/>
              </a:pPr>
              <a:t>28</a:t>
            </a:fld>
            <a:endParaRPr lang="en-US" dirty="0"/>
          </a:p>
        </p:txBody>
      </p:sp>
    </p:spTree>
    <p:extLst>
      <p:ext uri="{BB962C8B-B14F-4D97-AF65-F5344CB8AC3E}">
        <p14:creationId xmlns:p14="http://schemas.microsoft.com/office/powerpoint/2010/main" val="32744588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smtClean="0"/>
          </a:p>
        </p:txBody>
      </p:sp>
      <p:sp>
        <p:nvSpPr>
          <p:cNvPr id="4" name="Slide Number Placeholder 3"/>
          <p:cNvSpPr>
            <a:spLocks noGrp="1"/>
          </p:cNvSpPr>
          <p:nvPr>
            <p:ph type="sldNum" sz="quarter" idx="10"/>
          </p:nvPr>
        </p:nvSpPr>
        <p:spPr/>
        <p:txBody>
          <a:bodyPr/>
          <a:lstStyle/>
          <a:p>
            <a:fld id="{B959FA08-3A6C-4F16-945F-E907B5455009}"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771753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Arial" pitchFamily="34" charset="0"/>
            </a:endParaRP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a:solidFill>
                  <a:schemeClr val="tx1"/>
                </a:solidFill>
                <a:latin typeface="Times New Roman" pitchFamily="18" charset="0"/>
              </a:defRPr>
            </a:lvl1pPr>
            <a:lvl2pPr marL="742950" indent="-285750" defTabSz="928688" eaLnBrk="0" hangingPunct="0">
              <a:defRPr>
                <a:solidFill>
                  <a:schemeClr val="tx1"/>
                </a:solidFill>
                <a:latin typeface="Times New Roman" pitchFamily="18" charset="0"/>
              </a:defRPr>
            </a:lvl2pPr>
            <a:lvl3pPr marL="1143000" indent="-228600" defTabSz="928688" eaLnBrk="0" hangingPunct="0">
              <a:defRPr>
                <a:solidFill>
                  <a:schemeClr val="tx1"/>
                </a:solidFill>
                <a:latin typeface="Times New Roman" pitchFamily="18" charset="0"/>
              </a:defRPr>
            </a:lvl3pPr>
            <a:lvl4pPr marL="1600200" indent="-228600" defTabSz="928688" eaLnBrk="0" hangingPunct="0">
              <a:defRPr>
                <a:solidFill>
                  <a:schemeClr val="tx1"/>
                </a:solidFill>
                <a:latin typeface="Times New Roman" pitchFamily="18" charset="0"/>
              </a:defRPr>
            </a:lvl4pPr>
            <a:lvl5pPr marL="2057400" indent="-228600" defTabSz="928688" eaLnBrk="0" hangingPunct="0">
              <a:defRPr>
                <a:solidFill>
                  <a:schemeClr val="tx1"/>
                </a:solidFill>
                <a:latin typeface="Times New Roman" pitchFamily="18" charset="0"/>
              </a:defRPr>
            </a:lvl5pPr>
            <a:lvl6pPr marL="2514600" indent="-228600" defTabSz="928688" eaLnBrk="0" fontAlgn="base" hangingPunct="0">
              <a:spcBef>
                <a:spcPct val="0"/>
              </a:spcBef>
              <a:spcAft>
                <a:spcPct val="0"/>
              </a:spcAft>
              <a:defRPr>
                <a:solidFill>
                  <a:schemeClr val="tx1"/>
                </a:solidFill>
                <a:latin typeface="Times New Roman" pitchFamily="18" charset="0"/>
              </a:defRPr>
            </a:lvl6pPr>
            <a:lvl7pPr marL="2971800" indent="-228600" defTabSz="928688" eaLnBrk="0" fontAlgn="base" hangingPunct="0">
              <a:spcBef>
                <a:spcPct val="0"/>
              </a:spcBef>
              <a:spcAft>
                <a:spcPct val="0"/>
              </a:spcAft>
              <a:defRPr>
                <a:solidFill>
                  <a:schemeClr val="tx1"/>
                </a:solidFill>
                <a:latin typeface="Times New Roman" pitchFamily="18" charset="0"/>
              </a:defRPr>
            </a:lvl7pPr>
            <a:lvl8pPr marL="3429000" indent="-228600" defTabSz="928688" eaLnBrk="0" fontAlgn="base" hangingPunct="0">
              <a:spcBef>
                <a:spcPct val="0"/>
              </a:spcBef>
              <a:spcAft>
                <a:spcPct val="0"/>
              </a:spcAft>
              <a:defRPr>
                <a:solidFill>
                  <a:schemeClr val="tx1"/>
                </a:solidFill>
                <a:latin typeface="Times New Roman" pitchFamily="18" charset="0"/>
              </a:defRPr>
            </a:lvl8pPr>
            <a:lvl9pPr marL="3886200" indent="-228600" defTabSz="928688" eaLnBrk="0" fontAlgn="base" hangingPunct="0">
              <a:spcBef>
                <a:spcPct val="0"/>
              </a:spcBef>
              <a:spcAft>
                <a:spcPct val="0"/>
              </a:spcAft>
              <a:defRPr>
                <a:solidFill>
                  <a:schemeClr val="tx1"/>
                </a:solidFill>
                <a:latin typeface="Times New Roman" pitchFamily="18" charset="0"/>
              </a:defRPr>
            </a:lvl9pPr>
          </a:lstStyle>
          <a:p>
            <a:pPr eaLnBrk="1" hangingPunct="1"/>
            <a:fld id="{8B210C6A-6122-48EC-B3DF-8216B14E8ACC}" type="slidenum">
              <a:rPr lang="en-US" smtClean="0">
                <a:latin typeface="Arial" pitchFamily="34" charset="0"/>
              </a:rPr>
              <a:pPr eaLnBrk="1" hangingPunct="1"/>
              <a:t>3</a:t>
            </a:fld>
            <a:endParaRPr lang="en-US" dirty="0" smtClean="0">
              <a:latin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834EF10-D32F-4306-838B-25E98C1C62D7}" type="slidenum">
              <a:rPr lang="en-US" smtClean="0"/>
              <a:pPr>
                <a:defRPr/>
              </a:pPr>
              <a:t>30</a:t>
            </a:fld>
            <a:endParaRPr lang="en-US" dirty="0"/>
          </a:p>
        </p:txBody>
      </p:sp>
    </p:spTree>
    <p:extLst>
      <p:ext uri="{BB962C8B-B14F-4D97-AF65-F5344CB8AC3E}">
        <p14:creationId xmlns:p14="http://schemas.microsoft.com/office/powerpoint/2010/main" val="1399418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BAEB3F0-7BFC-48E3-9712-A9907B756949}" type="slidenum">
              <a:rPr lang="en-US" smtClean="0"/>
              <a:pPr>
                <a:defRPr/>
              </a:pPr>
              <a:t>31</a:t>
            </a:fld>
            <a:endParaRPr lang="en-US" dirty="0"/>
          </a:p>
        </p:txBody>
      </p:sp>
    </p:spTree>
    <p:extLst>
      <p:ext uri="{BB962C8B-B14F-4D97-AF65-F5344CB8AC3E}">
        <p14:creationId xmlns:p14="http://schemas.microsoft.com/office/powerpoint/2010/main" val="3965957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80000"/>
              </a:lnSpc>
            </a:pPr>
            <a:r>
              <a:rPr lang="en-US" sz="1000" b="1" dirty="0">
                <a:ea typeface="ＭＳ Ｐゴシック"/>
                <a:cs typeface="ＭＳ Ｐゴシック"/>
              </a:rPr>
              <a:t> </a:t>
            </a:r>
            <a:endParaRPr lang="en-US" sz="1000" dirty="0">
              <a:ea typeface="ＭＳ Ｐゴシック"/>
              <a:cs typeface="ＭＳ Ｐゴシック"/>
            </a:endParaRPr>
          </a:p>
        </p:txBody>
      </p:sp>
      <p:sp>
        <p:nvSpPr>
          <p:cNvPr id="56324" name="Slide Number Placeholder 3"/>
          <p:cNvSpPr>
            <a:spLocks noGrp="1"/>
          </p:cNvSpPr>
          <p:nvPr>
            <p:ph type="sldNum" sz="quarter" idx="5"/>
          </p:nvPr>
        </p:nvSpPr>
        <p:spPr bwMode="auto">
          <a:noFill/>
          <a:ln>
            <a:miter lim="800000"/>
            <a:headEnd/>
            <a:tailEnd/>
          </a:ln>
        </p:spPr>
        <p:txBody>
          <a:bodyPr/>
          <a:lstStyle/>
          <a:p>
            <a:fld id="{63D8F678-2C03-4F76-9BB3-652A9119962D}" type="slidenum">
              <a:rPr lang="en-US" smtClean="0">
                <a:solidFill>
                  <a:prstClr val="black"/>
                </a:solidFill>
                <a:ea typeface="ＭＳ Ｐゴシック"/>
                <a:cs typeface="ＭＳ Ｐゴシック"/>
              </a:rPr>
              <a:pPr/>
              <a:t>4</a:t>
            </a:fld>
            <a:endParaRPr lang="en-US" dirty="0" smtClean="0">
              <a:solidFill>
                <a:prstClr val="black"/>
              </a:solidFill>
              <a:ea typeface="ＭＳ Ｐゴシック"/>
              <a:cs typeface="ＭＳ Ｐゴシック"/>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834EF10-D32F-4306-838B-25E98C1C62D7}" type="slidenum">
              <a:rPr lang="en-US" smtClean="0"/>
              <a:pPr>
                <a:defRPr/>
              </a:pPr>
              <a:t>5</a:t>
            </a:fld>
            <a:endParaRPr lang="en-US" dirty="0"/>
          </a:p>
        </p:txBody>
      </p:sp>
    </p:spTree>
    <p:extLst>
      <p:ext uri="{BB962C8B-B14F-4D97-AF65-F5344CB8AC3E}">
        <p14:creationId xmlns:p14="http://schemas.microsoft.com/office/powerpoint/2010/main" val="3955301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pPr defTabSz="930275"/>
            <a:fld id="{C4C1D9A7-06B9-4036-B195-6064C5D86C8D}" type="slidenum">
              <a:rPr lang="en-US" smtClean="0">
                <a:latin typeface="Arial" pitchFamily="34" charset="0"/>
              </a:rPr>
              <a:pPr defTabSz="930275"/>
              <a:t>6</a:t>
            </a:fld>
            <a:endParaRPr lang="en-US" dirty="0" smtClean="0">
              <a:latin typeface="Arial" pitchFamily="34" charset="0"/>
            </a:endParaRPr>
          </a:p>
        </p:txBody>
      </p:sp>
      <p:sp>
        <p:nvSpPr>
          <p:cNvPr id="60419" name="Rectangle 2"/>
          <p:cNvSpPr>
            <a:spLocks noGrp="1" noRot="1" noChangeAspect="1" noChangeArrowheads="1" noTextEdit="1"/>
          </p:cNvSpPr>
          <p:nvPr>
            <p:ph type="sldImg"/>
          </p:nvPr>
        </p:nvSpPr>
        <p:spPr>
          <a:xfrm>
            <a:off x="1181100" y="700088"/>
            <a:ext cx="4648200" cy="3486150"/>
          </a:xfrm>
          <a:ln/>
        </p:spPr>
      </p:sp>
      <p:sp>
        <p:nvSpPr>
          <p:cNvPr id="60420" name="Rectangle 3"/>
          <p:cNvSpPr>
            <a:spLocks noGrp="1" noChangeArrowheads="1"/>
          </p:cNvSpPr>
          <p:nvPr>
            <p:ph type="body" idx="1"/>
          </p:nvPr>
        </p:nvSpPr>
        <p:spPr>
          <a:xfrm>
            <a:off x="935038" y="4416425"/>
            <a:ext cx="5140325" cy="4179888"/>
          </a:xfrm>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834EF10-D32F-4306-838B-25E98C1C62D7}" type="slidenum">
              <a:rPr lang="en-US" smtClean="0"/>
              <a:pPr>
                <a:defRPr/>
              </a:pPr>
              <a:t>7</a:t>
            </a:fld>
            <a:endParaRPr lang="en-US" dirty="0"/>
          </a:p>
        </p:txBody>
      </p:sp>
    </p:spTree>
    <p:extLst>
      <p:ext uri="{BB962C8B-B14F-4D97-AF65-F5344CB8AC3E}">
        <p14:creationId xmlns:p14="http://schemas.microsoft.com/office/powerpoint/2010/main" val="12350035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pPr defTabSz="930275"/>
            <a:fld id="{74BF2D58-53AD-4630-ABF1-9C639FB80282}" type="slidenum">
              <a:rPr lang="en-US" smtClean="0">
                <a:latin typeface="Arial" pitchFamily="34" charset="0"/>
              </a:rPr>
              <a:pPr defTabSz="930275"/>
              <a:t>8</a:t>
            </a:fld>
            <a:endParaRPr lang="en-US" dirty="0" smtClean="0">
              <a:latin typeface="Arial" pitchFamily="34"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834EF10-D32F-4306-838B-25E98C1C62D7}" type="slidenum">
              <a:rPr lang="en-US" smtClean="0"/>
              <a:pPr>
                <a:defRPr/>
              </a:pPr>
              <a:t>9</a:t>
            </a:fld>
            <a:endParaRPr lang="en-US" dirty="0"/>
          </a:p>
        </p:txBody>
      </p:sp>
    </p:spTree>
    <p:extLst>
      <p:ext uri="{BB962C8B-B14F-4D97-AF65-F5344CB8AC3E}">
        <p14:creationId xmlns:p14="http://schemas.microsoft.com/office/powerpoint/2010/main" val="35896331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0.jpeg"/><Relationship Id="rId3"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6.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0.jpeg"/><Relationship Id="rId3" Type="http://schemas.openxmlformats.org/officeDocument/2006/relationships/image" Target="../media/image11.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6.jpe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12.png"/><Relationship Id="rId1" Type="http://schemas.openxmlformats.org/officeDocument/2006/relationships/slideMaster" Target="../slideMasters/slideMaster7.xml"/><Relationship Id="rId2" Type="http://schemas.openxmlformats.org/officeDocument/2006/relationships/image" Target="../media/image1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2.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2.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0.jpeg"/><Relationship Id="rId3" Type="http://schemas.openxmlformats.org/officeDocument/2006/relationships/image" Target="../media/image11.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6.jpe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12.png"/><Relationship Id="rId1" Type="http://schemas.openxmlformats.org/officeDocument/2006/relationships/slideMaster" Target="../slideMasters/slideMaster9.xml"/><Relationship Id="rId2" Type="http://schemas.openxmlformats.org/officeDocument/2006/relationships/image" Target="../media/image1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e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2.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2.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357060"/>
      </p:ext>
    </p:extLst>
  </p:cSld>
  <p:clrMapOvr>
    <a:masterClrMapping/>
  </p:clrMapOvr>
  <p:transition xmlns:p14="http://schemas.microsoft.com/office/powerpoint/2010/mai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Information Layout Slide with Pie Chart">
    <p:spTree>
      <p:nvGrpSpPr>
        <p:cNvPr id="1" name=""/>
        <p:cNvGrpSpPr/>
        <p:nvPr/>
      </p:nvGrpSpPr>
      <p:grpSpPr>
        <a:xfrm>
          <a:off x="0" y="0"/>
          <a:ext cx="0" cy="0"/>
          <a:chOff x="0" y="0"/>
          <a:chExt cx="0" cy="0"/>
        </a:xfrm>
      </p:grpSpPr>
      <p:sp>
        <p:nvSpPr>
          <p:cNvPr id="7" name="Rectangle 2"/>
          <p:cNvSpPr>
            <a:spLocks noChangeArrowheads="1"/>
          </p:cNvSpPr>
          <p:nvPr userDrawn="1"/>
        </p:nvSpPr>
        <p:spPr bwMode="auto">
          <a:xfrm>
            <a:off x="0" y="109538"/>
            <a:ext cx="5422900" cy="5770562"/>
          </a:xfrm>
          <a:prstGeom prst="rect">
            <a:avLst/>
          </a:prstGeom>
          <a:solidFill>
            <a:srgbClr val="CEE39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lstStyle/>
          <a:p>
            <a:endParaRPr lang="en-US" dirty="0">
              <a:solidFill>
                <a:srgbClr val="000000"/>
              </a:solidFill>
              <a:latin typeface="Trebushet MS" charset="0"/>
            </a:endParaRPr>
          </a:p>
        </p:txBody>
      </p:sp>
      <p:sp>
        <p:nvSpPr>
          <p:cNvPr id="8" name="Rectangle 5"/>
          <p:cNvSpPr>
            <a:spLocks noChangeArrowheads="1"/>
          </p:cNvSpPr>
          <p:nvPr userDrawn="1"/>
        </p:nvSpPr>
        <p:spPr bwMode="auto">
          <a:xfrm>
            <a:off x="5541963" y="112713"/>
            <a:ext cx="3602037" cy="877887"/>
          </a:xfrm>
          <a:prstGeom prst="rect">
            <a:avLst/>
          </a:prstGeom>
          <a:solidFill>
            <a:srgbClr val="FFC20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lstStyle/>
          <a:p>
            <a:endParaRPr lang="en-US" dirty="0">
              <a:solidFill>
                <a:srgbClr val="000000"/>
              </a:solidFill>
              <a:latin typeface="Trebushet MS" charset="0"/>
            </a:endParaRPr>
          </a:p>
        </p:txBody>
      </p:sp>
      <p:sp>
        <p:nvSpPr>
          <p:cNvPr id="21" name="Chart Placeholder 13"/>
          <p:cNvSpPr>
            <a:spLocks noGrp="1"/>
          </p:cNvSpPr>
          <p:nvPr>
            <p:ph type="chart" sz="quarter" idx="19"/>
          </p:nvPr>
        </p:nvSpPr>
        <p:spPr>
          <a:xfrm>
            <a:off x="5562600" y="1066801"/>
            <a:ext cx="3429000" cy="4767072"/>
          </a:xfrm>
          <a:prstGeom prst="rect">
            <a:avLst/>
          </a:prstGeom>
        </p:spPr>
        <p:txBody>
          <a:bodyPr lIns="91431" tIns="45716" rIns="91431" bIns="45716"/>
          <a:lstStyle>
            <a:lvl1pPr>
              <a:buNone/>
              <a:defRPr/>
            </a:lvl1pPr>
          </a:lstStyle>
          <a:p>
            <a:pPr lvl="0"/>
            <a:r>
              <a:rPr lang="en-US" noProof="0" dirty="0" smtClean="0"/>
              <a:t>Click icon to add chart</a:t>
            </a:r>
            <a:endParaRPr lang="en-US" noProof="0" dirty="0"/>
          </a:p>
        </p:txBody>
      </p:sp>
      <p:sp>
        <p:nvSpPr>
          <p:cNvPr id="10" name="Text Placeholder 13"/>
          <p:cNvSpPr>
            <a:spLocks noGrp="1"/>
          </p:cNvSpPr>
          <p:nvPr>
            <p:ph type="body" sz="quarter" idx="16"/>
          </p:nvPr>
        </p:nvSpPr>
        <p:spPr>
          <a:xfrm>
            <a:off x="152399" y="1219200"/>
            <a:ext cx="5105400" cy="304800"/>
          </a:xfrm>
          <a:prstGeom prst="rect">
            <a:avLst/>
          </a:prstGeom>
        </p:spPr>
        <p:txBody>
          <a:bodyPr lIns="91431" tIns="45716" rIns="91431" bIns="45716"/>
          <a:lstStyle>
            <a:lvl1pPr marL="0" indent="0">
              <a:buNone/>
              <a:defRPr sz="1400" b="1">
                <a:solidFill>
                  <a:schemeClr val="bg2"/>
                </a:solidFill>
                <a:latin typeface="Courier New" pitchFamily="49" charset="0"/>
                <a:cs typeface="Courier New" pitchFamily="49" charset="0"/>
              </a:defRPr>
            </a:lvl1pPr>
            <a:lvl2pPr marL="0" indent="0">
              <a:buNone/>
              <a:defRPr sz="1400" b="1">
                <a:solidFill>
                  <a:schemeClr val="bg2"/>
                </a:solidFill>
                <a:latin typeface="Courier New" pitchFamily="49" charset="0"/>
                <a:cs typeface="Courier New" pitchFamily="49" charset="0"/>
              </a:defRPr>
            </a:lvl2pPr>
          </a:lstStyle>
          <a:p>
            <a:pPr lvl="0"/>
            <a:r>
              <a:rPr lang="en-US" smtClean="0"/>
              <a:t>Click to edit Master text styles</a:t>
            </a:r>
          </a:p>
          <a:p>
            <a:pPr lvl="1"/>
            <a:r>
              <a:rPr lang="en-US" smtClean="0"/>
              <a:t>Second level</a:t>
            </a:r>
          </a:p>
        </p:txBody>
      </p:sp>
      <p:sp>
        <p:nvSpPr>
          <p:cNvPr id="11" name="Text Placeholder 13"/>
          <p:cNvSpPr>
            <a:spLocks noGrp="1"/>
          </p:cNvSpPr>
          <p:nvPr>
            <p:ph type="body" sz="quarter" idx="18"/>
          </p:nvPr>
        </p:nvSpPr>
        <p:spPr>
          <a:xfrm>
            <a:off x="152400" y="1562100"/>
            <a:ext cx="5105400" cy="2095500"/>
          </a:xfrm>
          <a:prstGeom prst="rect">
            <a:avLst/>
          </a:prstGeom>
        </p:spPr>
        <p:txBody>
          <a:bodyPr lIns="91431" tIns="45716" rIns="91431" bIns="45716"/>
          <a:lstStyle>
            <a:lvl1pPr marL="0" indent="0">
              <a:buNone/>
              <a:defRPr sz="1200">
                <a:solidFill>
                  <a:srgbClr val="000000"/>
                </a:solidFill>
                <a:latin typeface="Arial" pitchFamily="34" charset="0"/>
                <a:cs typeface="Arial" pitchFamily="34" charset="0"/>
              </a:defRPr>
            </a:lvl1pPr>
            <a:lvl2pPr marL="0" indent="0">
              <a:buNone/>
              <a:defRPr sz="1200">
                <a:solidFill>
                  <a:srgbClr val="000000"/>
                </a:solidFill>
                <a:latin typeface="Arial" pitchFamily="34" charset="0"/>
                <a:cs typeface="Arial" pitchFamily="34" charset="0"/>
              </a:defRPr>
            </a:lvl2pPr>
          </a:lstStyle>
          <a:p>
            <a:pPr lvl="0"/>
            <a:r>
              <a:rPr lang="en-US" smtClean="0"/>
              <a:t>Click to edit Master text styles</a:t>
            </a:r>
          </a:p>
          <a:p>
            <a:pPr lvl="1"/>
            <a:r>
              <a:rPr lang="en-US" smtClean="0"/>
              <a:t>Second level</a:t>
            </a:r>
          </a:p>
        </p:txBody>
      </p:sp>
      <p:sp>
        <p:nvSpPr>
          <p:cNvPr id="12" name="Text Placeholder 13"/>
          <p:cNvSpPr>
            <a:spLocks noGrp="1"/>
          </p:cNvSpPr>
          <p:nvPr>
            <p:ph type="body" sz="quarter" idx="20"/>
          </p:nvPr>
        </p:nvSpPr>
        <p:spPr>
          <a:xfrm>
            <a:off x="152400" y="3925825"/>
            <a:ext cx="5105400" cy="1636776"/>
          </a:xfrm>
          <a:prstGeom prst="rect">
            <a:avLst/>
          </a:prstGeom>
        </p:spPr>
        <p:txBody>
          <a:bodyPr lIns="91431" tIns="45716" rIns="91431" bIns="45716"/>
          <a:lstStyle>
            <a:lvl1pPr marL="0" indent="0">
              <a:buNone/>
              <a:defRPr sz="2800" b="1" i="1">
                <a:solidFill>
                  <a:schemeClr val="tx1"/>
                </a:solidFill>
                <a:latin typeface="Palatino Linotype" pitchFamily="18" charset="0"/>
                <a:cs typeface="Arial" pitchFamily="34" charset="0"/>
              </a:defRPr>
            </a:lvl1pPr>
            <a:lvl2pPr marL="0" indent="0">
              <a:buNone/>
              <a:defRPr sz="2800" b="1" i="1">
                <a:solidFill>
                  <a:schemeClr val="tx1"/>
                </a:solidFill>
                <a:latin typeface="Palatino Linotype" pitchFamily="18" charset="0"/>
                <a:cs typeface="Arial" pitchFamily="34" charset="0"/>
              </a:defRPr>
            </a:lvl2pPr>
          </a:lstStyle>
          <a:p>
            <a:pPr lvl="0"/>
            <a:r>
              <a:rPr lang="en-US" smtClean="0"/>
              <a:t>Click to edit Master text styles</a:t>
            </a:r>
          </a:p>
          <a:p>
            <a:pPr lvl="1"/>
            <a:r>
              <a:rPr lang="en-US" smtClean="0"/>
              <a:t>Second level</a:t>
            </a:r>
          </a:p>
        </p:txBody>
      </p:sp>
      <p:sp>
        <p:nvSpPr>
          <p:cNvPr id="15" name="Text Placeholder 289"/>
          <p:cNvSpPr>
            <a:spLocks noGrp="1"/>
          </p:cNvSpPr>
          <p:nvPr>
            <p:ph type="body" sz="quarter" idx="28"/>
          </p:nvPr>
        </p:nvSpPr>
        <p:spPr>
          <a:xfrm>
            <a:off x="152403" y="228600"/>
            <a:ext cx="5076825" cy="381000"/>
          </a:xfrm>
          <a:prstGeom prst="rect">
            <a:avLst/>
          </a:prstGeom>
        </p:spPr>
        <p:txBody>
          <a:bodyPr lIns="91431" tIns="45716" rIns="91431" bIns="45716"/>
          <a:lstStyle>
            <a:lvl1pPr marL="0" indent="0" algn="l">
              <a:buNone/>
              <a:tabLst>
                <a:tab pos="853990" algn="l"/>
              </a:tabLst>
              <a:defRPr sz="2500" b="1">
                <a:solidFill>
                  <a:schemeClr val="bg1"/>
                </a:solidFill>
                <a:latin typeface="Courier New" pitchFamily="49" charset="0"/>
                <a:cs typeface="Courier New" pitchFamily="49" charset="0"/>
              </a:defRPr>
            </a:lvl1pPr>
          </a:lstStyle>
          <a:p>
            <a:pPr lvl="0"/>
            <a:r>
              <a:rPr lang="en-US" smtClean="0"/>
              <a:t>Click to edit Master text styles</a:t>
            </a:r>
          </a:p>
        </p:txBody>
      </p:sp>
    </p:spTree>
    <p:extLst>
      <p:ext uri="{BB962C8B-B14F-4D97-AF65-F5344CB8AC3E}">
        <p14:creationId xmlns:p14="http://schemas.microsoft.com/office/powerpoint/2010/main" val="3774284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email"/>
          <a:srcRect/>
          <a:stretch>
            <a:fillRect/>
          </a:stretch>
        </a:blipFill>
        <a:effectLst/>
      </p:bgPr>
    </p:bg>
    <p:spTree>
      <p:nvGrpSpPr>
        <p:cNvPr id="1" name=""/>
        <p:cNvGrpSpPr/>
        <p:nvPr/>
      </p:nvGrpSpPr>
      <p:grpSpPr>
        <a:xfrm>
          <a:off x="0" y="0"/>
          <a:ext cx="0" cy="0"/>
          <a:chOff x="0" y="0"/>
          <a:chExt cx="0" cy="0"/>
        </a:xfrm>
      </p:grpSpPr>
      <p:pic>
        <p:nvPicPr>
          <p:cNvPr id="4" name="Picture 7" descr="PAFLogoFinal_4C"/>
          <p:cNvPicPr>
            <a:picLocks noChangeAspect="1" noChangeArrowheads="1"/>
          </p:cNvPicPr>
          <p:nvPr userDrawn="1"/>
        </p:nvPicPr>
        <p:blipFill>
          <a:blip r:embed="rId3" cstate="email"/>
          <a:srcRect/>
          <a:stretch>
            <a:fillRect/>
          </a:stretch>
        </p:blipFill>
        <p:spPr bwMode="auto">
          <a:xfrm>
            <a:off x="5105400" y="85725"/>
            <a:ext cx="3810000" cy="828675"/>
          </a:xfrm>
          <a:prstGeom prst="rect">
            <a:avLst/>
          </a:prstGeom>
          <a:noFill/>
          <a:ln w="9525">
            <a:noFill/>
            <a:miter lim="800000"/>
            <a:headEnd/>
            <a:tailEnd/>
          </a:ln>
        </p:spPr>
      </p:pic>
      <p:sp>
        <p:nvSpPr>
          <p:cNvPr id="5" name="Text Box 8"/>
          <p:cNvSpPr txBox="1">
            <a:spLocks noChangeArrowheads="1"/>
          </p:cNvSpPr>
          <p:nvPr userDrawn="1"/>
        </p:nvSpPr>
        <p:spPr bwMode="auto">
          <a:xfrm>
            <a:off x="5029200" y="814388"/>
            <a:ext cx="3987800" cy="274637"/>
          </a:xfrm>
          <a:prstGeom prst="rect">
            <a:avLst/>
          </a:prstGeom>
          <a:noFill/>
          <a:ln w="9525">
            <a:noFill/>
            <a:miter lim="800000"/>
            <a:headEnd/>
            <a:tailEnd/>
          </a:ln>
          <a:effectLst/>
        </p:spPr>
        <p:txBody>
          <a:bodyPr wrap="none">
            <a:spAutoFit/>
          </a:bodyPr>
          <a:lstStyle/>
          <a:p>
            <a:pPr>
              <a:defRPr/>
            </a:pPr>
            <a:r>
              <a:rPr lang="en-US" sz="1200" b="1" dirty="0">
                <a:solidFill>
                  <a:prstClr val="white"/>
                </a:solidFill>
                <a:latin typeface="Arial Narrow" pitchFamily="34" charset="0"/>
                <a:ea typeface="+mn-ea"/>
              </a:rPr>
              <a:t>Solving Insurance and Healthcare Access Problems | </a:t>
            </a:r>
            <a:r>
              <a:rPr lang="en-US" sz="1200" i="1" dirty="0">
                <a:solidFill>
                  <a:prstClr val="white"/>
                </a:solidFill>
                <a:latin typeface="Arial Narrow" pitchFamily="34" charset="0"/>
                <a:ea typeface="+mn-ea"/>
              </a:rPr>
              <a:t>since 1996</a:t>
            </a:r>
          </a:p>
        </p:txBody>
      </p:sp>
      <p:sp>
        <p:nvSpPr>
          <p:cNvPr id="81922" name="Rectangle 2"/>
          <p:cNvSpPr>
            <a:spLocks noGrp="1" noChangeArrowheads="1"/>
          </p:cNvSpPr>
          <p:nvPr>
            <p:ph type="ctrTitle"/>
          </p:nvPr>
        </p:nvSpPr>
        <p:spPr>
          <a:xfrm>
            <a:off x="685800" y="2130425"/>
            <a:ext cx="7772400" cy="1470025"/>
          </a:xfrm>
          <a:prstGeom prst="rect">
            <a:avLst/>
          </a:prstGeom>
        </p:spPr>
        <p:txBody>
          <a:bodyPr/>
          <a:lstStyle>
            <a:lvl1pPr>
              <a:defRPr/>
            </a:lvl1pPr>
          </a:lstStyle>
          <a:p>
            <a:r>
              <a:rPr lang="en-US"/>
              <a:t>Click to edit Master title style</a:t>
            </a:r>
          </a:p>
        </p:txBody>
      </p:sp>
      <p:sp>
        <p:nvSpPr>
          <p:cNvPr id="8192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6" name="Rectangle 4"/>
          <p:cNvSpPr>
            <a:spLocks noGrp="1" noChangeArrowheads="1"/>
          </p:cNvSpPr>
          <p:nvPr>
            <p:ph type="dt" sz="half" idx="10"/>
          </p:nvPr>
        </p:nvSpPr>
        <p:spPr bwMode="auto">
          <a:xfrm>
            <a:off x="457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l">
              <a:defRPr sz="1000" b="1">
                <a:latin typeface="+mn-lt"/>
              </a:defRPr>
            </a:lvl1pPr>
          </a:lstStyle>
          <a:p>
            <a:pPr>
              <a:defRPr/>
            </a:pPr>
            <a:endParaRPr lang="en-US" dirty="0">
              <a:solidFill>
                <a:prstClr val="black"/>
              </a:solidFill>
              <a:ea typeface="+mn-ea"/>
            </a:endParaRPr>
          </a:p>
        </p:txBody>
      </p:sp>
      <p:sp>
        <p:nvSpPr>
          <p:cNvPr id="7" name="Rectangle 5"/>
          <p:cNvSpPr>
            <a:spLocks noGrp="1" noChangeArrowheads="1"/>
          </p:cNvSpPr>
          <p:nvPr>
            <p:ph type="ftr" sz="quarter" idx="11"/>
          </p:nvPr>
        </p:nvSpPr>
        <p:spPr>
          <a:xfrm>
            <a:off x="3124200" y="6245225"/>
            <a:ext cx="2895600" cy="476250"/>
          </a:xfrm>
          <a:prstGeom prst="rect">
            <a:avLst/>
          </a:prstGeom>
        </p:spPr>
        <p:txBody>
          <a:bodyPr/>
          <a:lstStyle>
            <a:lvl1pPr>
              <a:defRPr sz="1000" b="1"/>
            </a:lvl1pPr>
          </a:lstStyle>
          <a:p>
            <a:pPr>
              <a:defRPr/>
            </a:pPr>
            <a:endParaRPr lang="en-US" dirty="0">
              <a:solidFill>
                <a:prstClr val="black"/>
              </a:solidFill>
              <a:latin typeface="Times New Roman" pitchFamily="18" charset="0"/>
              <a:ea typeface="+mn-ea"/>
            </a:endParaRPr>
          </a:p>
        </p:txBody>
      </p:sp>
    </p:spTree>
    <p:extLst>
      <p:ext uri="{BB962C8B-B14F-4D97-AF65-F5344CB8AC3E}">
        <p14:creationId xmlns:p14="http://schemas.microsoft.com/office/powerpoint/2010/main" val="1048616521"/>
      </p:ext>
    </p:extLst>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a:ln w="12700">
            <a:noFill/>
            <a:miter lim="800000"/>
            <a:headEnd/>
            <a:tailEnd/>
          </a:ln>
        </p:spPr>
      </p:pic>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p:txBody>
          <a:bodyPr/>
          <a:lstStyle>
            <a:lvl1pPr>
              <a:defRPr/>
            </a:lvl1pPr>
          </a:lstStyle>
          <a:p>
            <a:pPr>
              <a:defRPr/>
            </a:pPr>
            <a:fld id="{5850DBBF-5EFA-4BC8-B8D1-C950D339F199}"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4248395199"/>
      </p:ext>
    </p:extLst>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C3FE5758-E570-461C-B3F5-6DE8FEC064D8}"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50522384"/>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93838"/>
            <a:ext cx="4038600" cy="4678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93838"/>
            <a:ext cx="4038600" cy="4678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705276D3-FE69-4187-8EFC-3D9A2CB53AC3}"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7818840"/>
      </p:ext>
    </p:extLst>
  </p:cSld>
  <p:clrMapOvr>
    <a:masterClrMapping/>
  </p:clrMapOvr>
  <p:transition xmlns:p14="http://schemas.microsoft.com/office/powerpoint/2010/mai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E389E082-7448-4BA7-A1DA-D638D273032A}"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759078949"/>
      </p:ext>
    </p:extLst>
  </p:cSld>
  <p:clrMapOvr>
    <a:masterClrMapping/>
  </p:clrMapOvr>
  <p:transition xmlns:p14="http://schemas.microsoft.com/office/powerpoint/2010/mai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a:prstGeom prst="rect">
            <a:avLst/>
          </a:prstGeom>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346732D3-1CFC-4A3F-A3CC-A44F7B4A8564}"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894375284"/>
      </p:ext>
    </p:extLst>
  </p:cSld>
  <p:clrMapOvr>
    <a:masterClrMapping/>
  </p:clrMapOvr>
  <p:transition xmlns:p14="http://schemas.microsoft.com/office/powerpoint/2010/mai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F45EF615-7538-4A73-BB4B-CB47909DC7E1}"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830940758"/>
      </p:ext>
    </p:extLst>
  </p:cSld>
  <p:clrMapOvr>
    <a:masterClrMapping/>
  </p:clrMapOvr>
  <p:transition xmlns:p14="http://schemas.microsoft.com/office/powerpoint/2010/mai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35B602E5-7579-4164-87B4-407A2C4B7A37}"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310501933"/>
      </p:ext>
    </p:extLst>
  </p:cSld>
  <p:clrMapOvr>
    <a:masterClrMapping/>
  </p:clrMapOvr>
  <p:transition xmlns:p14="http://schemas.microsoft.com/office/powerpoint/2010/mai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58CA7818-3D60-4A00-8D6C-2AECF1191CD0}"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040741640"/>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Information Layout Slide with Table">
    <p:spTree>
      <p:nvGrpSpPr>
        <p:cNvPr id="1" name=""/>
        <p:cNvGrpSpPr/>
        <p:nvPr/>
      </p:nvGrpSpPr>
      <p:grpSpPr>
        <a:xfrm>
          <a:off x="0" y="0"/>
          <a:ext cx="0" cy="0"/>
          <a:chOff x="0" y="0"/>
          <a:chExt cx="0" cy="0"/>
        </a:xfrm>
      </p:grpSpPr>
      <p:sp>
        <p:nvSpPr>
          <p:cNvPr id="9" name="Rectangle 5"/>
          <p:cNvSpPr>
            <a:spLocks noChangeArrowheads="1"/>
          </p:cNvSpPr>
          <p:nvPr userDrawn="1"/>
        </p:nvSpPr>
        <p:spPr bwMode="auto">
          <a:xfrm>
            <a:off x="0" y="109538"/>
            <a:ext cx="5410200" cy="5748337"/>
          </a:xfrm>
          <a:prstGeom prst="rect">
            <a:avLst/>
          </a:prstGeom>
          <a:solidFill>
            <a:srgbClr val="3FAE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solidFill>
                <a:srgbClr val="000000"/>
              </a:solidFill>
              <a:latin typeface="Trebushet MS" charset="0"/>
              <a:ea typeface="ＭＳ Ｐゴシック" pitchFamily="34" charset="-128"/>
            </a:endParaRPr>
          </a:p>
        </p:txBody>
      </p:sp>
      <p:sp>
        <p:nvSpPr>
          <p:cNvPr id="10" name="Rectangle 4"/>
          <p:cNvSpPr>
            <a:spLocks noChangeArrowheads="1"/>
          </p:cNvSpPr>
          <p:nvPr userDrawn="1"/>
        </p:nvSpPr>
        <p:spPr bwMode="auto">
          <a:xfrm>
            <a:off x="5568950" y="1042988"/>
            <a:ext cx="3575050" cy="4824412"/>
          </a:xfrm>
          <a:prstGeom prst="rect">
            <a:avLst/>
          </a:prstGeom>
          <a:solidFill>
            <a:srgbClr val="36363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solidFill>
                <a:srgbClr val="000000"/>
              </a:solidFill>
              <a:latin typeface="Trebushet MS" charset="0"/>
              <a:ea typeface="ＭＳ Ｐゴシック" pitchFamily="34" charset="-128"/>
            </a:endParaRPr>
          </a:p>
        </p:txBody>
      </p:sp>
      <p:sp>
        <p:nvSpPr>
          <p:cNvPr id="11" name="Rectangle 4"/>
          <p:cNvSpPr>
            <a:spLocks noChangeArrowheads="1"/>
          </p:cNvSpPr>
          <p:nvPr userDrawn="1"/>
        </p:nvSpPr>
        <p:spPr bwMode="auto">
          <a:xfrm>
            <a:off x="5578475" y="112713"/>
            <a:ext cx="3565525" cy="828675"/>
          </a:xfrm>
          <a:prstGeom prst="rect">
            <a:avLst/>
          </a:prstGeom>
          <a:solidFill>
            <a:srgbClr val="BF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solidFill>
                <a:srgbClr val="000000"/>
              </a:solidFill>
              <a:latin typeface="Trebushet MS" charset="0"/>
              <a:ea typeface="ＭＳ Ｐゴシック" pitchFamily="34" charset="-128"/>
            </a:endParaRPr>
          </a:p>
        </p:txBody>
      </p:sp>
      <p:sp>
        <p:nvSpPr>
          <p:cNvPr id="5" name="Text Placeholder 289"/>
          <p:cNvSpPr>
            <a:spLocks noGrp="1"/>
          </p:cNvSpPr>
          <p:nvPr>
            <p:ph type="body" sz="quarter" idx="15"/>
          </p:nvPr>
        </p:nvSpPr>
        <p:spPr>
          <a:xfrm>
            <a:off x="152400" y="228600"/>
            <a:ext cx="5076825" cy="381000"/>
          </a:xfrm>
          <a:prstGeom prst="rect">
            <a:avLst/>
          </a:prstGeom>
        </p:spPr>
        <p:txBody>
          <a:bodyPr/>
          <a:lstStyle>
            <a:lvl1pPr marL="0" indent="0" algn="l">
              <a:buNone/>
              <a:tabLst>
                <a:tab pos="854075" algn="l"/>
              </a:tabLst>
              <a:defRPr sz="2500" b="1">
                <a:solidFill>
                  <a:schemeClr val="bg1"/>
                </a:solidFill>
                <a:latin typeface="Courier New" pitchFamily="49" charset="0"/>
                <a:cs typeface="Courier New" pitchFamily="49" charset="0"/>
              </a:defRPr>
            </a:lvl1pPr>
          </a:lstStyle>
          <a:p>
            <a:pPr lvl="0"/>
            <a:r>
              <a:rPr lang="en-US" dirty="0" smtClean="0"/>
              <a:t>Click to edit Master text styles</a:t>
            </a:r>
          </a:p>
        </p:txBody>
      </p:sp>
      <p:sp>
        <p:nvSpPr>
          <p:cNvPr id="15" name="Text Placeholder 13"/>
          <p:cNvSpPr>
            <a:spLocks noGrp="1"/>
          </p:cNvSpPr>
          <p:nvPr>
            <p:ph type="body" sz="quarter" idx="18"/>
          </p:nvPr>
        </p:nvSpPr>
        <p:spPr>
          <a:xfrm>
            <a:off x="5638800" y="3723131"/>
            <a:ext cx="3267075" cy="304800"/>
          </a:xfrm>
          <a:prstGeom prst="rect">
            <a:avLst/>
          </a:prstGeom>
        </p:spPr>
        <p:txBody>
          <a:bodyPr/>
          <a:lstStyle>
            <a:lvl1pPr marL="0" indent="0">
              <a:buNone/>
              <a:defRPr sz="1400" b="1">
                <a:solidFill>
                  <a:schemeClr val="bg2"/>
                </a:solidFill>
                <a:latin typeface="Courier New" pitchFamily="49" charset="0"/>
                <a:cs typeface="Courier New" pitchFamily="49" charset="0"/>
              </a:defRPr>
            </a:lvl1pPr>
            <a:lvl2pPr marL="0" indent="0">
              <a:buNone/>
              <a:defRPr sz="1400" b="1">
                <a:solidFill>
                  <a:schemeClr val="bg2"/>
                </a:solidFill>
                <a:latin typeface="Courier New" pitchFamily="49" charset="0"/>
                <a:cs typeface="Courier New" pitchFamily="49" charset="0"/>
              </a:defRPr>
            </a:lvl2pPr>
          </a:lstStyle>
          <a:p>
            <a:pPr lvl="0"/>
            <a:r>
              <a:rPr lang="en-US" dirty="0" smtClean="0"/>
              <a:t>Click to edit Master text styles</a:t>
            </a:r>
          </a:p>
        </p:txBody>
      </p:sp>
      <p:sp>
        <p:nvSpPr>
          <p:cNvPr id="16" name="Text Placeholder 13"/>
          <p:cNvSpPr>
            <a:spLocks noGrp="1"/>
          </p:cNvSpPr>
          <p:nvPr>
            <p:ph type="body" sz="quarter" idx="19"/>
          </p:nvPr>
        </p:nvSpPr>
        <p:spPr>
          <a:xfrm>
            <a:off x="5705477" y="4000500"/>
            <a:ext cx="3286124" cy="1790700"/>
          </a:xfrm>
          <a:prstGeom prst="rect">
            <a:avLst/>
          </a:prstGeom>
        </p:spPr>
        <p:txBody>
          <a:bodyPr/>
          <a:lstStyle>
            <a:lvl1pPr marL="0" indent="0">
              <a:lnSpc>
                <a:spcPct val="150000"/>
              </a:lnSpc>
              <a:spcBef>
                <a:spcPts val="0"/>
              </a:spcBef>
              <a:buNone/>
              <a:defRPr sz="1200">
                <a:solidFill>
                  <a:schemeClr val="bg2"/>
                </a:solidFill>
                <a:latin typeface="Arial" pitchFamily="34" charset="0"/>
                <a:cs typeface="Arial" pitchFamily="34" charset="0"/>
              </a:defRPr>
            </a:lvl1pPr>
            <a:lvl2pPr marL="0" indent="0">
              <a:lnSpc>
                <a:spcPct val="150000"/>
              </a:lnSpc>
              <a:spcBef>
                <a:spcPts val="0"/>
              </a:spcBef>
              <a:buNone/>
              <a:defRPr sz="1200">
                <a:solidFill>
                  <a:schemeClr val="bg2"/>
                </a:solidFill>
                <a:latin typeface="Arial" pitchFamily="34" charset="0"/>
                <a:cs typeface="Arial" pitchFamily="34" charset="0"/>
              </a:defRPr>
            </a:lvl2pPr>
          </a:lstStyle>
          <a:p>
            <a:pPr lvl="0"/>
            <a:r>
              <a:rPr lang="en-US" smtClean="0"/>
              <a:t>Click to edit Master text styles</a:t>
            </a:r>
          </a:p>
          <a:p>
            <a:pPr lvl="1"/>
            <a:r>
              <a:rPr lang="en-US" smtClean="0"/>
              <a:t>Second level</a:t>
            </a:r>
          </a:p>
        </p:txBody>
      </p:sp>
      <p:sp>
        <p:nvSpPr>
          <p:cNvPr id="18" name="Text Placeholder 13"/>
          <p:cNvSpPr>
            <a:spLocks noGrp="1"/>
          </p:cNvSpPr>
          <p:nvPr>
            <p:ph type="body" sz="quarter" idx="20"/>
          </p:nvPr>
        </p:nvSpPr>
        <p:spPr>
          <a:xfrm>
            <a:off x="152399" y="3810000"/>
            <a:ext cx="5105401" cy="228600"/>
          </a:xfrm>
          <a:prstGeom prst="rect">
            <a:avLst/>
          </a:prstGeom>
        </p:spPr>
        <p:txBody>
          <a:bodyPr/>
          <a:lstStyle>
            <a:lvl1pPr marL="0" indent="0">
              <a:buNone/>
              <a:defRPr sz="1400" b="1">
                <a:solidFill>
                  <a:schemeClr val="bg2"/>
                </a:solidFill>
                <a:latin typeface="Courier New" pitchFamily="49" charset="0"/>
                <a:cs typeface="Courier New" pitchFamily="49" charset="0"/>
              </a:defRPr>
            </a:lvl1pPr>
            <a:lvl2pPr marL="0" indent="0">
              <a:buNone/>
              <a:defRPr sz="1400" b="1">
                <a:solidFill>
                  <a:schemeClr val="bg2"/>
                </a:solidFill>
                <a:latin typeface="Courier New" pitchFamily="49" charset="0"/>
                <a:cs typeface="Courier New" pitchFamily="49" charset="0"/>
              </a:defRPr>
            </a:lvl2pPr>
          </a:lstStyle>
          <a:p>
            <a:pPr lvl="0"/>
            <a:r>
              <a:rPr lang="en-US" smtClean="0"/>
              <a:t>Click to edit Master text styles</a:t>
            </a:r>
          </a:p>
          <a:p>
            <a:pPr lvl="1"/>
            <a:r>
              <a:rPr lang="en-US" smtClean="0"/>
              <a:t>Second level</a:t>
            </a:r>
          </a:p>
        </p:txBody>
      </p:sp>
      <p:sp>
        <p:nvSpPr>
          <p:cNvPr id="19" name="Text Placeholder 13"/>
          <p:cNvSpPr>
            <a:spLocks noGrp="1"/>
          </p:cNvSpPr>
          <p:nvPr>
            <p:ph type="body" sz="quarter" idx="21"/>
          </p:nvPr>
        </p:nvSpPr>
        <p:spPr>
          <a:xfrm>
            <a:off x="152400" y="4038598"/>
            <a:ext cx="5105400" cy="1676401"/>
          </a:xfrm>
          <a:prstGeom prst="rect">
            <a:avLst/>
          </a:prstGeom>
        </p:spPr>
        <p:txBody>
          <a:bodyPr/>
          <a:lstStyle>
            <a:lvl1pPr marL="0" indent="0">
              <a:lnSpc>
                <a:spcPct val="150000"/>
              </a:lnSpc>
              <a:spcBef>
                <a:spcPts val="0"/>
              </a:spcBef>
              <a:buNone/>
              <a:defRPr sz="1200">
                <a:solidFill>
                  <a:schemeClr val="bg2"/>
                </a:solidFill>
                <a:latin typeface="Arial" pitchFamily="34" charset="0"/>
                <a:cs typeface="Arial" pitchFamily="34" charset="0"/>
              </a:defRPr>
            </a:lvl1pPr>
            <a:lvl2pPr marL="0" indent="0">
              <a:lnSpc>
                <a:spcPct val="150000"/>
              </a:lnSpc>
              <a:spcBef>
                <a:spcPts val="0"/>
              </a:spcBef>
              <a:buNone/>
              <a:defRPr sz="1200">
                <a:solidFill>
                  <a:schemeClr val="bg2"/>
                </a:solidFill>
                <a:latin typeface="Arial" pitchFamily="34" charset="0"/>
                <a:cs typeface="Arial" pitchFamily="34" charset="0"/>
              </a:defRPr>
            </a:lvl2pPr>
          </a:lstStyle>
          <a:p>
            <a:pPr lvl="0"/>
            <a:r>
              <a:rPr lang="en-US" smtClean="0"/>
              <a:t>Click to edit Master text styles</a:t>
            </a:r>
          </a:p>
          <a:p>
            <a:pPr lvl="1"/>
            <a:r>
              <a:rPr lang="en-US" smtClean="0"/>
              <a:t>Second level</a:t>
            </a:r>
          </a:p>
        </p:txBody>
      </p:sp>
      <p:sp>
        <p:nvSpPr>
          <p:cNvPr id="28" name="Picture Placeholder 18"/>
          <p:cNvSpPr>
            <a:spLocks noGrp="1"/>
          </p:cNvSpPr>
          <p:nvPr>
            <p:ph type="pic" sz="quarter" idx="12"/>
          </p:nvPr>
        </p:nvSpPr>
        <p:spPr>
          <a:xfrm>
            <a:off x="5715000" y="1188720"/>
            <a:ext cx="3310128" cy="2377440"/>
          </a:xfrm>
          <a:prstGeom prst="rect">
            <a:avLst/>
          </a:prstGeom>
        </p:spPr>
        <p:txBody>
          <a:bodyPr/>
          <a:lstStyle>
            <a:lvl1pPr>
              <a:buNone/>
              <a:defRPr/>
            </a:lvl1pPr>
          </a:lstStyle>
          <a:p>
            <a:pPr lvl="0"/>
            <a:r>
              <a:rPr lang="en-US" noProof="0" dirty="0" smtClean="0"/>
              <a:t>Click icon to add picture</a:t>
            </a:r>
            <a:endParaRPr lang="en-US" noProof="0" dirty="0"/>
          </a:p>
        </p:txBody>
      </p:sp>
      <p:sp>
        <p:nvSpPr>
          <p:cNvPr id="3" name="Media Placeholder 2"/>
          <p:cNvSpPr>
            <a:spLocks noGrp="1"/>
          </p:cNvSpPr>
          <p:nvPr>
            <p:ph type="media" sz="quarter" idx="22"/>
          </p:nvPr>
        </p:nvSpPr>
        <p:spPr>
          <a:xfrm>
            <a:off x="152400" y="1143000"/>
            <a:ext cx="5105400" cy="2438400"/>
          </a:xfrm>
          <a:prstGeom prst="rect">
            <a:avLst/>
          </a:prstGeom>
        </p:spPr>
        <p:txBody>
          <a:bodyPr/>
          <a:lstStyle>
            <a:lvl1pPr marL="0" indent="0">
              <a:buNone/>
              <a:defRPr sz="2800" b="1" baseline="0">
                <a:solidFill>
                  <a:schemeClr val="bg1"/>
                </a:solidFill>
                <a:latin typeface="Courier New" pitchFamily="49" charset="0"/>
                <a:cs typeface="Courier New" pitchFamily="49" charset="0"/>
              </a:defRPr>
            </a:lvl1pPr>
          </a:lstStyle>
          <a:p>
            <a:pPr lvl="0"/>
            <a:r>
              <a:rPr lang="en-US" noProof="0" dirty="0" smtClean="0"/>
              <a:t>Click icon to add media</a:t>
            </a:r>
            <a:endParaRPr lang="en-US" noProof="0" dirty="0"/>
          </a:p>
        </p:txBody>
      </p:sp>
    </p:spTree>
    <p:extLst>
      <p:ext uri="{BB962C8B-B14F-4D97-AF65-F5344CB8AC3E}">
        <p14:creationId xmlns:p14="http://schemas.microsoft.com/office/powerpoint/2010/main" val="2301780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24F18773-93BE-4391-99BC-318C884C9EF9}"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694807029"/>
      </p:ext>
    </p:extLst>
  </p:cSld>
  <p:clrMapOvr>
    <a:masterClrMapping/>
  </p:clrMapOvr>
  <p:transition xmlns:p14="http://schemas.microsoft.com/office/powerpoint/2010/mai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7400" cy="601980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601980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A910F518-B785-4F6F-AE5B-74765CC21AE2}"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003727576"/>
      </p:ext>
    </p:extLst>
  </p:cSld>
  <p:clrMapOvr>
    <a:masterClrMapping/>
  </p:clrMapOvr>
  <p:transition xmlns:p14="http://schemas.microsoft.com/office/powerpoint/2010/main"/>
</p:sldLayout>
</file>

<file path=ppt/slideLayouts/slideLayout2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a:prstGeom prst="rect">
            <a:avLst/>
          </a:prstGeo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493838"/>
            <a:ext cx="8229600" cy="4678362"/>
          </a:xfrm>
        </p:spPr>
        <p:txBody>
          <a:bodyPr/>
          <a:lstStyle/>
          <a:p>
            <a:pPr lvl="0"/>
            <a:endParaRPr lang="en-US" noProof="0" dirty="0"/>
          </a:p>
        </p:txBody>
      </p:sp>
      <p:sp>
        <p:nvSpPr>
          <p:cNvPr id="4" name="Rectangle 6"/>
          <p:cNvSpPr>
            <a:spLocks noGrp="1" noChangeArrowheads="1"/>
          </p:cNvSpPr>
          <p:nvPr>
            <p:ph type="sldNum" sz="quarter" idx="10"/>
          </p:nvPr>
        </p:nvSpPr>
        <p:spPr>
          <a:ln/>
        </p:spPr>
        <p:txBody>
          <a:bodyPr/>
          <a:lstStyle>
            <a:lvl1pPr>
              <a:defRPr/>
            </a:lvl1pPr>
          </a:lstStyle>
          <a:p>
            <a:pPr>
              <a:defRPr/>
            </a:pPr>
            <a:fld id="{A84F4111-1669-40FF-B81B-DE613DA65729}"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997728622"/>
      </p:ext>
    </p:extLst>
  </p:cSld>
  <p:clrMapOvr>
    <a:masterClrMapping/>
  </p:clrMapOvr>
  <p:transition xmlns:p14="http://schemas.microsoft.com/office/powerpoint/2010/main"/>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493838"/>
            <a:ext cx="4038600" cy="46783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93838"/>
            <a:ext cx="4038600" cy="46783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023EFF72-AC56-43EF-8DB7-54EA86690811}"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721043142"/>
      </p:ext>
    </p:extLst>
  </p:cSld>
  <p:clrMapOvr>
    <a:masterClrMapping/>
  </p:clrMapOvr>
  <p:transition xmlns:p14="http://schemas.microsoft.com/office/powerpoint/2010/main"/>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93838"/>
            <a:ext cx="4038600" cy="46783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493838"/>
            <a:ext cx="4038600" cy="46783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85B4D065-03DA-4096-AAB4-B6857CAADA23}"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000128633"/>
      </p:ext>
    </p:extLst>
  </p:cSld>
  <p:clrMapOvr>
    <a:masterClrMapping/>
  </p:clrMapOvr>
  <p:transition xmlns:p14="http://schemas.microsoft.com/office/powerpoint/2010/main"/>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152400"/>
            <a:ext cx="8229600" cy="601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ACDFEDCC-2215-45EF-87FC-DBC496788BC0}"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463688953"/>
      </p:ext>
    </p:extLst>
  </p:cSld>
  <p:clrMapOvr>
    <a:masterClrMapping/>
  </p:clrMapOvr>
  <p:transition xmlns:p14="http://schemas.microsoft.com/office/powerpoint/2010/mai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a:prstGeom prst="rect">
            <a:avLst/>
          </a:prstGeo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493838"/>
            <a:ext cx="4038600" cy="2262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493838"/>
            <a:ext cx="4038600" cy="2262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57200" y="3908425"/>
            <a:ext cx="8229600" cy="2263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sldNum" sz="quarter" idx="10"/>
          </p:nvPr>
        </p:nvSpPr>
        <p:spPr>
          <a:ln/>
        </p:spPr>
        <p:txBody>
          <a:bodyPr/>
          <a:lstStyle>
            <a:lvl1pPr>
              <a:defRPr/>
            </a:lvl1pPr>
          </a:lstStyle>
          <a:p>
            <a:pPr>
              <a:defRPr/>
            </a:pPr>
            <a:fld id="{18DF1B2E-2D3C-4123-826F-4B22A42B9DB1}"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129993760"/>
      </p:ext>
    </p:extLst>
  </p:cSld>
  <p:clrMapOvr>
    <a:masterClrMapping/>
  </p:clrMapOvr>
  <p:transition xmlns:p14="http://schemas.microsoft.com/office/powerpoint/2010/main"/>
</p:sldLayout>
</file>

<file path=ppt/slideLayouts/slideLayout27.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152400"/>
            <a:ext cx="8229600" cy="609600"/>
          </a:xfrm>
          <a:prstGeom prst="rect">
            <a:avLst/>
          </a:prstGeo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493838"/>
            <a:ext cx="4038600" cy="2262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493838"/>
            <a:ext cx="4038600" cy="2262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08425"/>
            <a:ext cx="4038600" cy="2263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08425"/>
            <a:ext cx="4038600" cy="2263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noChangeArrowheads="1"/>
          </p:cNvSpPr>
          <p:nvPr>
            <p:ph type="ftr" sz="quarter" idx="10"/>
          </p:nvPr>
        </p:nvSpPr>
        <p:spPr>
          <a:xfrm>
            <a:off x="457200" y="6400800"/>
            <a:ext cx="7620000" cy="320675"/>
          </a:xfrm>
          <a:prstGeom prst="rect">
            <a:avLst/>
          </a:prstGeom>
        </p:spPr>
        <p:txBody>
          <a:bodyPr/>
          <a:lstStyle>
            <a:lvl1pPr>
              <a:defRPr/>
            </a:lvl1pPr>
          </a:lstStyle>
          <a:p>
            <a:pPr>
              <a:defRPr/>
            </a:pPr>
            <a:endParaRPr lang="en-US" dirty="0">
              <a:solidFill>
                <a:prstClr val="black"/>
              </a:solidFill>
              <a:latin typeface="Times New Roman" pitchFamily="18" charset="0"/>
              <a:ea typeface="+mn-ea"/>
            </a:endParaRPr>
          </a:p>
        </p:txBody>
      </p:sp>
    </p:spTree>
    <p:extLst>
      <p:ext uri="{BB962C8B-B14F-4D97-AF65-F5344CB8AC3E}">
        <p14:creationId xmlns:p14="http://schemas.microsoft.com/office/powerpoint/2010/main" val="4002351880"/>
      </p:ext>
    </p:extLst>
  </p:cSld>
  <p:clrMapOvr>
    <a:masterClrMapping/>
  </p:clrMapOvr>
  <p:transition xmlns:p14="http://schemas.microsoft.com/office/powerpoint/2010/mai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able of Contents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6" name="Rectangle 5"/>
          <p:cNvSpPr>
            <a:spLocks noChangeArrowheads="1"/>
          </p:cNvSpPr>
          <p:nvPr userDrawn="1"/>
        </p:nvSpPr>
        <p:spPr bwMode="auto">
          <a:xfrm>
            <a:off x="152400" y="4962525"/>
            <a:ext cx="2857500" cy="1752600"/>
          </a:xfrm>
          <a:prstGeom prst="rect">
            <a:avLst/>
          </a:prstGeom>
          <a:solidFill>
            <a:srgbClr val="164F82"/>
          </a:solidFill>
          <a:ln w="9525">
            <a:noFill/>
            <a:miter lim="800000"/>
            <a:headEnd/>
            <a:tailEnd/>
          </a:ln>
        </p:spPr>
        <p:txBody>
          <a:bodyPr/>
          <a:lstStyle/>
          <a:p>
            <a:pPr fontAlgn="auto">
              <a:spcBef>
                <a:spcPts val="0"/>
              </a:spcBef>
              <a:spcAft>
                <a:spcPts val="0"/>
              </a:spcAft>
              <a:defRPr/>
            </a:pPr>
            <a:endParaRPr lang="en-US" dirty="0">
              <a:solidFill>
                <a:prstClr val="black"/>
              </a:solidFill>
              <a:latin typeface="Arial"/>
              <a:ea typeface="+mn-ea"/>
            </a:endParaRPr>
          </a:p>
        </p:txBody>
      </p:sp>
      <p:sp>
        <p:nvSpPr>
          <p:cNvPr id="7" name="Rectangle 4"/>
          <p:cNvSpPr>
            <a:spLocks noChangeArrowheads="1"/>
          </p:cNvSpPr>
          <p:nvPr userDrawn="1"/>
        </p:nvSpPr>
        <p:spPr bwMode="auto">
          <a:xfrm>
            <a:off x="173038" y="165100"/>
            <a:ext cx="8805862" cy="4616450"/>
          </a:xfrm>
          <a:prstGeom prst="rect">
            <a:avLst/>
          </a:prstGeom>
          <a:solidFill>
            <a:srgbClr val="CEE39F"/>
          </a:solidFill>
          <a:ln w="9525">
            <a:noFill/>
            <a:miter lim="800000"/>
            <a:headEnd/>
            <a:tailEnd/>
          </a:ln>
        </p:spPr>
        <p:txBody>
          <a:bodyPr/>
          <a:lstStyle/>
          <a:p>
            <a:pPr fontAlgn="auto">
              <a:spcBef>
                <a:spcPts val="0"/>
              </a:spcBef>
              <a:spcAft>
                <a:spcPts val="0"/>
              </a:spcAft>
              <a:defRPr/>
            </a:pPr>
            <a:endParaRPr lang="en-US" dirty="0">
              <a:solidFill>
                <a:prstClr val="black"/>
              </a:solidFill>
              <a:latin typeface="Arial"/>
              <a:ea typeface="+mn-ea"/>
            </a:endParaRPr>
          </a:p>
        </p:txBody>
      </p:sp>
      <p:sp>
        <p:nvSpPr>
          <p:cNvPr id="19" name="Picture Placeholder 18"/>
          <p:cNvSpPr>
            <a:spLocks noGrp="1"/>
          </p:cNvSpPr>
          <p:nvPr>
            <p:ph type="pic" sz="quarter" idx="12"/>
          </p:nvPr>
        </p:nvSpPr>
        <p:spPr>
          <a:xfrm>
            <a:off x="3172968" y="4953000"/>
            <a:ext cx="5779008" cy="1749552"/>
          </a:xfrm>
          <a:prstGeom prst="rect">
            <a:avLst/>
          </a:prstGeom>
        </p:spPr>
        <p:txBody>
          <a:bodyPr/>
          <a:lstStyle>
            <a:lvl1pPr>
              <a:buNone/>
              <a:defRPr/>
            </a:lvl1pPr>
          </a:lstStyle>
          <a:p>
            <a:pPr lvl="0"/>
            <a:r>
              <a:rPr lang="en-US" noProof="0" dirty="0" smtClean="0"/>
              <a:t>Click icon to add picture</a:t>
            </a:r>
            <a:endParaRPr lang="en-US" noProof="0" dirty="0"/>
          </a:p>
        </p:txBody>
      </p:sp>
      <p:sp>
        <p:nvSpPr>
          <p:cNvPr id="20" name="Text Placeholder 289"/>
          <p:cNvSpPr>
            <a:spLocks noGrp="1"/>
          </p:cNvSpPr>
          <p:nvPr>
            <p:ph type="body" sz="quarter" idx="13"/>
          </p:nvPr>
        </p:nvSpPr>
        <p:spPr>
          <a:xfrm>
            <a:off x="457200" y="228600"/>
            <a:ext cx="6400800" cy="381000"/>
          </a:xfrm>
          <a:prstGeom prst="rect">
            <a:avLst/>
          </a:prstGeom>
        </p:spPr>
        <p:txBody>
          <a:bodyPr/>
          <a:lstStyle>
            <a:lvl1pPr marL="0" indent="0" algn="l">
              <a:buNone/>
              <a:tabLst>
                <a:tab pos="854075" algn="l"/>
              </a:tabLst>
              <a:defRPr sz="2500" b="1">
                <a:solidFill>
                  <a:schemeClr val="bg1"/>
                </a:solidFill>
                <a:latin typeface="Courier New" pitchFamily="49" charset="0"/>
                <a:cs typeface="Courier New" pitchFamily="49" charset="0"/>
              </a:defRPr>
            </a:lvl1pPr>
          </a:lstStyle>
          <a:p>
            <a:pPr lvl="0"/>
            <a:r>
              <a:rPr lang="en-US" dirty="0" smtClean="0"/>
              <a:t>Click to edit Master text styles</a:t>
            </a:r>
          </a:p>
        </p:txBody>
      </p:sp>
      <p:sp>
        <p:nvSpPr>
          <p:cNvPr id="21" name="Table Placeholder 9"/>
          <p:cNvSpPr>
            <a:spLocks noGrp="1"/>
          </p:cNvSpPr>
          <p:nvPr>
            <p:ph type="tbl" sz="quarter" idx="14"/>
          </p:nvPr>
        </p:nvSpPr>
        <p:spPr>
          <a:xfrm>
            <a:off x="457200" y="685800"/>
            <a:ext cx="8229600" cy="3886200"/>
          </a:xfrm>
          <a:prstGeom prst="rect">
            <a:avLst/>
          </a:prstGeom>
        </p:spPr>
        <p:txBody>
          <a:bodyPr/>
          <a:lstStyle>
            <a:lvl1pPr>
              <a:buNone/>
              <a:defRPr/>
            </a:lvl1pPr>
          </a:lstStyle>
          <a:p>
            <a:pPr lvl="0"/>
            <a:r>
              <a:rPr lang="en-US" noProof="0" dirty="0" smtClean="0"/>
              <a:t>Click icon to add table</a:t>
            </a:r>
            <a:endParaRPr lang="en-US" noProof="0" dirty="0"/>
          </a:p>
        </p:txBody>
      </p:sp>
    </p:spTree>
    <p:extLst>
      <p:ext uri="{BB962C8B-B14F-4D97-AF65-F5344CB8AC3E}">
        <p14:creationId xmlns:p14="http://schemas.microsoft.com/office/powerpoint/2010/main" val="2502848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dirty="0">
              <a:solidFill>
                <a:prstClr val="black"/>
              </a:solidFill>
              <a:latin typeface="Times New Roman" pitchFamily="18" charset="0"/>
              <a:ea typeface="+mn-ea"/>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solidFill>
                <a:prstClr val="black"/>
              </a:solidFill>
              <a:latin typeface="Times New Roman" pitchFamily="18" charset="0"/>
              <a:ea typeface="+mn-ea"/>
            </a:endParaRPr>
          </a:p>
        </p:txBody>
      </p:sp>
      <p:sp>
        <p:nvSpPr>
          <p:cNvPr id="6" name="Slide Number Placeholder 5"/>
          <p:cNvSpPr>
            <a:spLocks noGrp="1"/>
          </p:cNvSpPr>
          <p:nvPr>
            <p:ph type="sldNum" sz="quarter" idx="12"/>
          </p:nvPr>
        </p:nvSpPr>
        <p:spPr/>
        <p:txBody>
          <a:bodyPr/>
          <a:lstStyle/>
          <a:p>
            <a:fld id="{3B1AA67B-F569-9E4E-9BE8-3173EB8C527D}"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678173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88751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email"/>
          <a:srcRect/>
          <a:stretch>
            <a:fillRect/>
          </a:stretch>
        </a:blipFill>
        <a:effectLst/>
      </p:bgPr>
    </p:bg>
    <p:spTree>
      <p:nvGrpSpPr>
        <p:cNvPr id="1" name=""/>
        <p:cNvGrpSpPr/>
        <p:nvPr/>
      </p:nvGrpSpPr>
      <p:grpSpPr>
        <a:xfrm>
          <a:off x="0" y="0"/>
          <a:ext cx="0" cy="0"/>
          <a:chOff x="0" y="0"/>
          <a:chExt cx="0" cy="0"/>
        </a:xfrm>
      </p:grpSpPr>
      <p:pic>
        <p:nvPicPr>
          <p:cNvPr id="4" name="Picture 7" descr="PAFLogoFinal_4C"/>
          <p:cNvPicPr>
            <a:picLocks noChangeAspect="1" noChangeArrowheads="1"/>
          </p:cNvPicPr>
          <p:nvPr userDrawn="1"/>
        </p:nvPicPr>
        <p:blipFill>
          <a:blip r:embed="rId3" cstate="email"/>
          <a:srcRect/>
          <a:stretch>
            <a:fillRect/>
          </a:stretch>
        </p:blipFill>
        <p:spPr bwMode="auto">
          <a:xfrm>
            <a:off x="5105400" y="85725"/>
            <a:ext cx="3810000" cy="828675"/>
          </a:xfrm>
          <a:prstGeom prst="rect">
            <a:avLst/>
          </a:prstGeom>
          <a:noFill/>
          <a:ln w="9525">
            <a:noFill/>
            <a:miter lim="800000"/>
            <a:headEnd/>
            <a:tailEnd/>
          </a:ln>
        </p:spPr>
      </p:pic>
      <p:sp>
        <p:nvSpPr>
          <p:cNvPr id="5" name="Text Box 8"/>
          <p:cNvSpPr txBox="1">
            <a:spLocks noChangeArrowheads="1"/>
          </p:cNvSpPr>
          <p:nvPr userDrawn="1"/>
        </p:nvSpPr>
        <p:spPr bwMode="auto">
          <a:xfrm>
            <a:off x="5029200" y="814388"/>
            <a:ext cx="3987800" cy="274637"/>
          </a:xfrm>
          <a:prstGeom prst="rect">
            <a:avLst/>
          </a:prstGeom>
          <a:noFill/>
          <a:ln w="9525">
            <a:noFill/>
            <a:miter lim="800000"/>
            <a:headEnd/>
            <a:tailEnd/>
          </a:ln>
          <a:effectLst/>
        </p:spPr>
        <p:txBody>
          <a:bodyPr wrap="none">
            <a:spAutoFit/>
          </a:bodyPr>
          <a:lstStyle/>
          <a:p>
            <a:pPr>
              <a:defRPr/>
            </a:pPr>
            <a:r>
              <a:rPr lang="en-US" sz="1200" b="1" dirty="0">
                <a:solidFill>
                  <a:prstClr val="white"/>
                </a:solidFill>
                <a:latin typeface="Arial Narrow" pitchFamily="34" charset="0"/>
                <a:ea typeface="+mn-ea"/>
              </a:rPr>
              <a:t>Solving Insurance and Healthcare Access Problems | </a:t>
            </a:r>
            <a:r>
              <a:rPr lang="en-US" sz="1200" i="1" dirty="0">
                <a:solidFill>
                  <a:prstClr val="white"/>
                </a:solidFill>
                <a:latin typeface="Arial Narrow" pitchFamily="34" charset="0"/>
                <a:ea typeface="+mn-ea"/>
              </a:rPr>
              <a:t>since 1996</a:t>
            </a:r>
          </a:p>
        </p:txBody>
      </p:sp>
      <p:sp>
        <p:nvSpPr>
          <p:cNvPr id="81922" name="Rectangle 2"/>
          <p:cNvSpPr>
            <a:spLocks noGrp="1" noChangeArrowheads="1"/>
          </p:cNvSpPr>
          <p:nvPr>
            <p:ph type="ctrTitle"/>
          </p:nvPr>
        </p:nvSpPr>
        <p:spPr>
          <a:xfrm>
            <a:off x="685800" y="2130425"/>
            <a:ext cx="7772400" cy="1470025"/>
          </a:xfrm>
          <a:prstGeom prst="rect">
            <a:avLst/>
          </a:prstGeom>
        </p:spPr>
        <p:txBody>
          <a:bodyPr/>
          <a:lstStyle>
            <a:lvl1pPr>
              <a:defRPr/>
            </a:lvl1pPr>
          </a:lstStyle>
          <a:p>
            <a:r>
              <a:rPr lang="en-US"/>
              <a:t>Click to edit Master title style</a:t>
            </a:r>
          </a:p>
        </p:txBody>
      </p:sp>
      <p:sp>
        <p:nvSpPr>
          <p:cNvPr id="8192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6" name="Rectangle 4"/>
          <p:cNvSpPr>
            <a:spLocks noGrp="1" noChangeArrowheads="1"/>
          </p:cNvSpPr>
          <p:nvPr>
            <p:ph type="dt" sz="half" idx="10"/>
          </p:nvPr>
        </p:nvSpPr>
        <p:spPr bwMode="auto">
          <a:xfrm>
            <a:off x="457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l">
              <a:defRPr sz="1000" b="1">
                <a:latin typeface="+mn-lt"/>
              </a:defRPr>
            </a:lvl1pPr>
          </a:lstStyle>
          <a:p>
            <a:pPr>
              <a:defRPr/>
            </a:pPr>
            <a:endParaRPr lang="en-US" dirty="0">
              <a:solidFill>
                <a:prstClr val="black"/>
              </a:solidFill>
              <a:ea typeface="+mn-ea"/>
            </a:endParaRPr>
          </a:p>
        </p:txBody>
      </p:sp>
      <p:sp>
        <p:nvSpPr>
          <p:cNvPr id="7" name="Rectangle 5"/>
          <p:cNvSpPr>
            <a:spLocks noGrp="1" noChangeArrowheads="1"/>
          </p:cNvSpPr>
          <p:nvPr>
            <p:ph type="ftr" sz="quarter" idx="11"/>
          </p:nvPr>
        </p:nvSpPr>
        <p:spPr>
          <a:xfrm>
            <a:off x="3124200" y="6245225"/>
            <a:ext cx="2895600" cy="476250"/>
          </a:xfrm>
          <a:prstGeom prst="rect">
            <a:avLst/>
          </a:prstGeom>
        </p:spPr>
        <p:txBody>
          <a:bodyPr/>
          <a:lstStyle>
            <a:lvl1pPr>
              <a:defRPr sz="1000" b="1"/>
            </a:lvl1pPr>
          </a:lstStyle>
          <a:p>
            <a:pPr>
              <a:defRPr/>
            </a:pPr>
            <a:endParaRPr lang="en-US" dirty="0">
              <a:solidFill>
                <a:prstClr val="black"/>
              </a:solidFill>
              <a:latin typeface="Times New Roman" pitchFamily="18" charset="0"/>
              <a:ea typeface="+mn-ea"/>
            </a:endParaRPr>
          </a:p>
        </p:txBody>
      </p:sp>
    </p:spTree>
    <p:extLst>
      <p:ext uri="{BB962C8B-B14F-4D97-AF65-F5344CB8AC3E}">
        <p14:creationId xmlns:p14="http://schemas.microsoft.com/office/powerpoint/2010/main" val="2995909923"/>
      </p:ext>
    </p:extLst>
  </p:cSld>
  <p:clrMapOvr>
    <a:masterClrMapping/>
  </p:clrMapOvr>
  <p:transition xmlns:p14="http://schemas.microsoft.com/office/powerpoint/2010/mai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a:ln w="12700">
            <a:noFill/>
            <a:miter lim="800000"/>
            <a:headEnd/>
            <a:tailEnd/>
          </a:ln>
        </p:spPr>
      </p:pic>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p:txBody>
          <a:bodyPr/>
          <a:lstStyle>
            <a:lvl1pPr>
              <a:defRPr/>
            </a:lvl1pPr>
          </a:lstStyle>
          <a:p>
            <a:pPr>
              <a:defRPr/>
            </a:pPr>
            <a:fld id="{5850DBBF-5EFA-4BC8-B8D1-C950D339F199}"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088239965"/>
      </p:ext>
    </p:extLst>
  </p:cSld>
  <p:clrMapOvr>
    <a:masterClrMapping/>
  </p:clrMapOvr>
  <p:transition xmlns:p14="http://schemas.microsoft.com/office/powerpoint/2010/main"/>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C3FE5758-E570-461C-B3F5-6DE8FEC064D8}"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955018559"/>
      </p:ext>
    </p:extLst>
  </p:cSld>
  <p:clrMapOvr>
    <a:masterClrMapping/>
  </p:clrMapOvr>
  <p:transition xmlns:p14="http://schemas.microsoft.com/office/powerpoint/2010/main"/>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93838"/>
            <a:ext cx="4038600" cy="4678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93838"/>
            <a:ext cx="4038600" cy="4678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705276D3-FE69-4187-8EFC-3D9A2CB53AC3}"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459643549"/>
      </p:ext>
    </p:extLst>
  </p:cSld>
  <p:clrMapOvr>
    <a:masterClrMapping/>
  </p:clrMapOvr>
  <p:transition xmlns:p14="http://schemas.microsoft.com/office/powerpoint/2010/main"/>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E389E082-7448-4BA7-A1DA-D638D273032A}"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335543436"/>
      </p:ext>
    </p:extLst>
  </p:cSld>
  <p:clrMapOvr>
    <a:masterClrMapping/>
  </p:clrMapOvr>
  <p:transition xmlns:p14="http://schemas.microsoft.com/office/powerpoint/2010/mai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a:prstGeom prst="rect">
            <a:avLst/>
          </a:prstGeom>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346732D3-1CFC-4A3F-A3CC-A44F7B4A8564}"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224359297"/>
      </p:ext>
    </p:extLst>
  </p:cSld>
  <p:clrMapOvr>
    <a:masterClrMapping/>
  </p:clrMapOvr>
  <p:transition xmlns:p14="http://schemas.microsoft.com/office/powerpoint/2010/main"/>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F45EF615-7538-4A73-BB4B-CB47909DC7E1}"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613159402"/>
      </p:ext>
    </p:extLst>
  </p:cSld>
  <p:clrMapOvr>
    <a:masterClrMapping/>
  </p:clrMapOvr>
  <p:transition xmlns:p14="http://schemas.microsoft.com/office/powerpoint/2010/main"/>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35B602E5-7579-4164-87B4-407A2C4B7A37}"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773709446"/>
      </p:ext>
    </p:extLst>
  </p:cSld>
  <p:clrMapOvr>
    <a:masterClrMapping/>
  </p:clrMapOvr>
  <p:transition xmlns:p14="http://schemas.microsoft.com/office/powerpoint/2010/main"/>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58CA7818-3D60-4A00-8D6C-2AECF1191CD0}"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962063192"/>
      </p:ext>
    </p:extLst>
  </p:cSld>
  <p:clrMapOvr>
    <a:masterClrMapping/>
  </p:clrMapOvr>
  <p:transition xmlns:p14="http://schemas.microsoft.com/office/powerpoint/2010/main"/>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24F18773-93BE-4391-99BC-318C884C9EF9}"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232874598"/>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able of Contents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6" name="Rectangle 15"/>
          <p:cNvSpPr>
            <a:spLocks noChangeArrowheads="1"/>
          </p:cNvSpPr>
          <p:nvPr userDrawn="1"/>
        </p:nvSpPr>
        <p:spPr bwMode="auto">
          <a:xfrm>
            <a:off x="152400" y="4962525"/>
            <a:ext cx="2857500" cy="1752600"/>
          </a:xfrm>
          <a:prstGeom prst="rect">
            <a:avLst/>
          </a:prstGeom>
          <a:solidFill>
            <a:srgbClr val="164F8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solidFill>
                <a:srgbClr val="000000"/>
              </a:solidFill>
              <a:latin typeface="Trebushet MS" charset="0"/>
              <a:ea typeface="ＭＳ Ｐゴシック" pitchFamily="34" charset="-128"/>
            </a:endParaRPr>
          </a:p>
        </p:txBody>
      </p:sp>
      <p:sp>
        <p:nvSpPr>
          <p:cNvPr id="7" name="Rectangle 4"/>
          <p:cNvSpPr>
            <a:spLocks noChangeArrowheads="1"/>
          </p:cNvSpPr>
          <p:nvPr userDrawn="1"/>
        </p:nvSpPr>
        <p:spPr bwMode="auto">
          <a:xfrm>
            <a:off x="173038" y="165100"/>
            <a:ext cx="8805862" cy="4616450"/>
          </a:xfrm>
          <a:prstGeom prst="rect">
            <a:avLst/>
          </a:prstGeom>
          <a:solidFill>
            <a:srgbClr val="CEE3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solidFill>
                <a:srgbClr val="000000"/>
              </a:solidFill>
              <a:latin typeface="Trebushet MS" charset="0"/>
              <a:ea typeface="ＭＳ Ｐゴシック" pitchFamily="34" charset="-128"/>
            </a:endParaRPr>
          </a:p>
        </p:txBody>
      </p:sp>
      <p:sp>
        <p:nvSpPr>
          <p:cNvPr id="19" name="Picture Placeholder 18"/>
          <p:cNvSpPr>
            <a:spLocks noGrp="1"/>
          </p:cNvSpPr>
          <p:nvPr>
            <p:ph type="pic" sz="quarter" idx="12"/>
          </p:nvPr>
        </p:nvSpPr>
        <p:spPr>
          <a:xfrm>
            <a:off x="3172968" y="4953000"/>
            <a:ext cx="5779008" cy="1749552"/>
          </a:xfrm>
          <a:prstGeom prst="rect">
            <a:avLst/>
          </a:prstGeom>
        </p:spPr>
        <p:txBody>
          <a:bodyPr/>
          <a:lstStyle>
            <a:lvl1pPr>
              <a:buNone/>
              <a:defRPr/>
            </a:lvl1pPr>
          </a:lstStyle>
          <a:p>
            <a:pPr lvl="0"/>
            <a:r>
              <a:rPr lang="en-US" noProof="0" dirty="0" smtClean="0"/>
              <a:t>Click icon to add picture</a:t>
            </a:r>
            <a:endParaRPr lang="en-US" noProof="0" dirty="0"/>
          </a:p>
        </p:txBody>
      </p:sp>
      <p:sp>
        <p:nvSpPr>
          <p:cNvPr id="20" name="Text Placeholder 289"/>
          <p:cNvSpPr>
            <a:spLocks noGrp="1"/>
          </p:cNvSpPr>
          <p:nvPr>
            <p:ph type="body" sz="quarter" idx="13"/>
          </p:nvPr>
        </p:nvSpPr>
        <p:spPr>
          <a:xfrm>
            <a:off x="457200" y="228600"/>
            <a:ext cx="6400800" cy="381000"/>
          </a:xfrm>
          <a:prstGeom prst="rect">
            <a:avLst/>
          </a:prstGeom>
        </p:spPr>
        <p:txBody>
          <a:bodyPr/>
          <a:lstStyle>
            <a:lvl1pPr marL="0" indent="0" algn="l">
              <a:buNone/>
              <a:tabLst>
                <a:tab pos="854075" algn="l"/>
              </a:tabLst>
              <a:defRPr sz="2500" b="1">
                <a:solidFill>
                  <a:schemeClr val="bg1"/>
                </a:solidFill>
                <a:latin typeface="Courier New" pitchFamily="49" charset="0"/>
                <a:cs typeface="Courier New" pitchFamily="49" charset="0"/>
              </a:defRPr>
            </a:lvl1pPr>
          </a:lstStyle>
          <a:p>
            <a:pPr lvl="0"/>
            <a:r>
              <a:rPr lang="en-US" dirty="0" smtClean="0"/>
              <a:t>Click to edit Master text styles</a:t>
            </a:r>
          </a:p>
        </p:txBody>
      </p:sp>
      <p:sp>
        <p:nvSpPr>
          <p:cNvPr id="21" name="Table Placeholder 9"/>
          <p:cNvSpPr>
            <a:spLocks noGrp="1"/>
          </p:cNvSpPr>
          <p:nvPr>
            <p:ph type="tbl" sz="quarter" idx="14"/>
          </p:nvPr>
        </p:nvSpPr>
        <p:spPr>
          <a:xfrm>
            <a:off x="457200" y="685800"/>
            <a:ext cx="8229600" cy="3886200"/>
          </a:xfrm>
          <a:prstGeom prst="rect">
            <a:avLst/>
          </a:prstGeom>
        </p:spPr>
        <p:txBody>
          <a:bodyPr/>
          <a:lstStyle>
            <a:lvl1pPr>
              <a:buNone/>
              <a:defRPr/>
            </a:lvl1pPr>
          </a:lstStyle>
          <a:p>
            <a:pPr lvl="0"/>
            <a:r>
              <a:rPr lang="en-US" noProof="0" dirty="0" smtClean="0"/>
              <a:t>Click icon to add table</a:t>
            </a:r>
            <a:endParaRPr lang="en-US" noProof="0" dirty="0"/>
          </a:p>
        </p:txBody>
      </p:sp>
    </p:spTree>
    <p:extLst>
      <p:ext uri="{BB962C8B-B14F-4D97-AF65-F5344CB8AC3E}">
        <p14:creationId xmlns:p14="http://schemas.microsoft.com/office/powerpoint/2010/main" val="23129597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7400" cy="601980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601980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A910F518-B785-4F6F-AE5B-74765CC21AE2}"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4253274227"/>
      </p:ext>
    </p:extLst>
  </p:cSld>
  <p:clrMapOvr>
    <a:masterClrMapping/>
  </p:clrMapOvr>
  <p:transition xmlns:p14="http://schemas.microsoft.com/office/powerpoint/2010/main"/>
</p:sldLayout>
</file>

<file path=ppt/slideLayouts/slideLayout41.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a:prstGeom prst="rect">
            <a:avLst/>
          </a:prstGeo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493838"/>
            <a:ext cx="8229600" cy="4678362"/>
          </a:xfrm>
        </p:spPr>
        <p:txBody>
          <a:bodyPr/>
          <a:lstStyle/>
          <a:p>
            <a:pPr lvl="0"/>
            <a:endParaRPr lang="en-US" noProof="0" dirty="0"/>
          </a:p>
        </p:txBody>
      </p:sp>
      <p:sp>
        <p:nvSpPr>
          <p:cNvPr id="4" name="Rectangle 6"/>
          <p:cNvSpPr>
            <a:spLocks noGrp="1" noChangeArrowheads="1"/>
          </p:cNvSpPr>
          <p:nvPr>
            <p:ph type="sldNum" sz="quarter" idx="10"/>
          </p:nvPr>
        </p:nvSpPr>
        <p:spPr>
          <a:ln/>
        </p:spPr>
        <p:txBody>
          <a:bodyPr/>
          <a:lstStyle>
            <a:lvl1pPr>
              <a:defRPr/>
            </a:lvl1pPr>
          </a:lstStyle>
          <a:p>
            <a:pPr>
              <a:defRPr/>
            </a:pPr>
            <a:fld id="{A84F4111-1669-40FF-B81B-DE613DA65729}"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712161233"/>
      </p:ext>
    </p:extLst>
  </p:cSld>
  <p:clrMapOvr>
    <a:masterClrMapping/>
  </p:clrMapOvr>
  <p:transition xmlns:p14="http://schemas.microsoft.com/office/powerpoint/2010/main"/>
</p:sldLayout>
</file>

<file path=ppt/slideLayouts/slideLayout4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493838"/>
            <a:ext cx="4038600" cy="46783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93838"/>
            <a:ext cx="4038600" cy="46783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023EFF72-AC56-43EF-8DB7-54EA86690811}"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902956173"/>
      </p:ext>
    </p:extLst>
  </p:cSld>
  <p:clrMapOvr>
    <a:masterClrMapping/>
  </p:clrMapOvr>
  <p:transition xmlns:p14="http://schemas.microsoft.com/office/powerpoint/2010/main"/>
</p:sldLayout>
</file>

<file path=ppt/slideLayouts/slideLayout4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93838"/>
            <a:ext cx="4038600" cy="46783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493838"/>
            <a:ext cx="4038600" cy="46783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85B4D065-03DA-4096-AAB4-B6857CAADA23}"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530234785"/>
      </p:ext>
    </p:extLst>
  </p:cSld>
  <p:clrMapOvr>
    <a:masterClrMapping/>
  </p:clrMapOvr>
  <p:transition xmlns:p14="http://schemas.microsoft.com/office/powerpoint/2010/main"/>
</p:sldLayout>
</file>

<file path=ppt/slideLayouts/slideLayout4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152400"/>
            <a:ext cx="8229600" cy="601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ACDFEDCC-2215-45EF-87FC-DBC496788BC0}"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4052675029"/>
      </p:ext>
    </p:extLst>
  </p:cSld>
  <p:clrMapOvr>
    <a:masterClrMapping/>
  </p:clrMapOvr>
  <p:transition xmlns:p14="http://schemas.microsoft.com/office/powerpoint/2010/main"/>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a:prstGeom prst="rect">
            <a:avLst/>
          </a:prstGeo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493838"/>
            <a:ext cx="4038600" cy="2262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493838"/>
            <a:ext cx="4038600" cy="2262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57200" y="3908425"/>
            <a:ext cx="8229600" cy="2263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sldNum" sz="quarter" idx="10"/>
          </p:nvPr>
        </p:nvSpPr>
        <p:spPr>
          <a:ln/>
        </p:spPr>
        <p:txBody>
          <a:bodyPr/>
          <a:lstStyle>
            <a:lvl1pPr>
              <a:defRPr/>
            </a:lvl1pPr>
          </a:lstStyle>
          <a:p>
            <a:pPr>
              <a:defRPr/>
            </a:pPr>
            <a:fld id="{18DF1B2E-2D3C-4123-826F-4B22A42B9DB1}"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543386619"/>
      </p:ext>
    </p:extLst>
  </p:cSld>
  <p:clrMapOvr>
    <a:masterClrMapping/>
  </p:clrMapOvr>
  <p:transition xmlns:p14="http://schemas.microsoft.com/office/powerpoint/2010/main"/>
</p:sldLayout>
</file>

<file path=ppt/slideLayouts/slideLayout46.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152400"/>
            <a:ext cx="8229600" cy="609600"/>
          </a:xfrm>
          <a:prstGeom prst="rect">
            <a:avLst/>
          </a:prstGeo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493838"/>
            <a:ext cx="4038600" cy="2262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493838"/>
            <a:ext cx="4038600" cy="2262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08425"/>
            <a:ext cx="4038600" cy="2263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08425"/>
            <a:ext cx="4038600" cy="2263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noChangeArrowheads="1"/>
          </p:cNvSpPr>
          <p:nvPr>
            <p:ph type="ftr" sz="quarter" idx="10"/>
          </p:nvPr>
        </p:nvSpPr>
        <p:spPr>
          <a:xfrm>
            <a:off x="457200" y="6400800"/>
            <a:ext cx="7620000" cy="320675"/>
          </a:xfrm>
          <a:prstGeom prst="rect">
            <a:avLst/>
          </a:prstGeom>
        </p:spPr>
        <p:txBody>
          <a:bodyPr/>
          <a:lstStyle>
            <a:lvl1pPr>
              <a:defRPr/>
            </a:lvl1pPr>
          </a:lstStyle>
          <a:p>
            <a:pPr>
              <a:defRPr/>
            </a:pPr>
            <a:endParaRPr lang="en-US" dirty="0">
              <a:solidFill>
                <a:prstClr val="black"/>
              </a:solidFill>
              <a:latin typeface="Times New Roman" pitchFamily="18" charset="0"/>
              <a:ea typeface="+mn-ea"/>
            </a:endParaRPr>
          </a:p>
        </p:txBody>
      </p:sp>
    </p:spTree>
    <p:extLst>
      <p:ext uri="{BB962C8B-B14F-4D97-AF65-F5344CB8AC3E}">
        <p14:creationId xmlns:p14="http://schemas.microsoft.com/office/powerpoint/2010/main" val="3803629439"/>
      </p:ext>
    </p:extLst>
  </p:cSld>
  <p:clrMapOvr>
    <a:masterClrMapping/>
  </p:clrMapOvr>
  <p:transition xmlns:p14="http://schemas.microsoft.com/office/powerpoint/2010/main"/>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Table of Contents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6" name="Rectangle 5"/>
          <p:cNvSpPr>
            <a:spLocks noChangeArrowheads="1"/>
          </p:cNvSpPr>
          <p:nvPr userDrawn="1"/>
        </p:nvSpPr>
        <p:spPr bwMode="auto">
          <a:xfrm>
            <a:off x="152400" y="4962525"/>
            <a:ext cx="2857500" cy="1752600"/>
          </a:xfrm>
          <a:prstGeom prst="rect">
            <a:avLst/>
          </a:prstGeom>
          <a:solidFill>
            <a:srgbClr val="164F82"/>
          </a:solidFill>
          <a:ln w="9525">
            <a:noFill/>
            <a:miter lim="800000"/>
            <a:headEnd/>
            <a:tailEnd/>
          </a:ln>
        </p:spPr>
        <p:txBody>
          <a:bodyPr/>
          <a:lstStyle/>
          <a:p>
            <a:pPr fontAlgn="auto">
              <a:spcBef>
                <a:spcPts val="0"/>
              </a:spcBef>
              <a:spcAft>
                <a:spcPts val="0"/>
              </a:spcAft>
              <a:defRPr/>
            </a:pPr>
            <a:endParaRPr lang="en-US" dirty="0">
              <a:solidFill>
                <a:prstClr val="black"/>
              </a:solidFill>
              <a:latin typeface="Arial"/>
              <a:ea typeface="+mn-ea"/>
            </a:endParaRPr>
          </a:p>
        </p:txBody>
      </p:sp>
      <p:sp>
        <p:nvSpPr>
          <p:cNvPr id="7" name="Rectangle 4"/>
          <p:cNvSpPr>
            <a:spLocks noChangeArrowheads="1"/>
          </p:cNvSpPr>
          <p:nvPr userDrawn="1"/>
        </p:nvSpPr>
        <p:spPr bwMode="auto">
          <a:xfrm>
            <a:off x="173038" y="165100"/>
            <a:ext cx="8805862" cy="4616450"/>
          </a:xfrm>
          <a:prstGeom prst="rect">
            <a:avLst/>
          </a:prstGeom>
          <a:solidFill>
            <a:srgbClr val="CEE39F"/>
          </a:solidFill>
          <a:ln w="9525">
            <a:noFill/>
            <a:miter lim="800000"/>
            <a:headEnd/>
            <a:tailEnd/>
          </a:ln>
        </p:spPr>
        <p:txBody>
          <a:bodyPr/>
          <a:lstStyle/>
          <a:p>
            <a:pPr fontAlgn="auto">
              <a:spcBef>
                <a:spcPts val="0"/>
              </a:spcBef>
              <a:spcAft>
                <a:spcPts val="0"/>
              </a:spcAft>
              <a:defRPr/>
            </a:pPr>
            <a:endParaRPr lang="en-US" dirty="0">
              <a:solidFill>
                <a:prstClr val="black"/>
              </a:solidFill>
              <a:latin typeface="Arial"/>
              <a:ea typeface="+mn-ea"/>
            </a:endParaRPr>
          </a:p>
        </p:txBody>
      </p:sp>
      <p:sp>
        <p:nvSpPr>
          <p:cNvPr id="19" name="Picture Placeholder 18"/>
          <p:cNvSpPr>
            <a:spLocks noGrp="1"/>
          </p:cNvSpPr>
          <p:nvPr>
            <p:ph type="pic" sz="quarter" idx="12"/>
          </p:nvPr>
        </p:nvSpPr>
        <p:spPr>
          <a:xfrm>
            <a:off x="3172968" y="4953000"/>
            <a:ext cx="5779008" cy="1749552"/>
          </a:xfrm>
          <a:prstGeom prst="rect">
            <a:avLst/>
          </a:prstGeom>
        </p:spPr>
        <p:txBody>
          <a:bodyPr/>
          <a:lstStyle>
            <a:lvl1pPr>
              <a:buNone/>
              <a:defRPr/>
            </a:lvl1pPr>
          </a:lstStyle>
          <a:p>
            <a:pPr lvl="0"/>
            <a:r>
              <a:rPr lang="en-US" noProof="0" dirty="0" smtClean="0"/>
              <a:t>Click icon to add picture</a:t>
            </a:r>
            <a:endParaRPr lang="en-US" noProof="0" dirty="0"/>
          </a:p>
        </p:txBody>
      </p:sp>
      <p:sp>
        <p:nvSpPr>
          <p:cNvPr id="20" name="Text Placeholder 289"/>
          <p:cNvSpPr>
            <a:spLocks noGrp="1"/>
          </p:cNvSpPr>
          <p:nvPr>
            <p:ph type="body" sz="quarter" idx="13"/>
          </p:nvPr>
        </p:nvSpPr>
        <p:spPr>
          <a:xfrm>
            <a:off x="457200" y="228600"/>
            <a:ext cx="6400800" cy="381000"/>
          </a:xfrm>
          <a:prstGeom prst="rect">
            <a:avLst/>
          </a:prstGeom>
        </p:spPr>
        <p:txBody>
          <a:bodyPr/>
          <a:lstStyle>
            <a:lvl1pPr marL="0" indent="0" algn="l">
              <a:buNone/>
              <a:tabLst>
                <a:tab pos="854075" algn="l"/>
              </a:tabLst>
              <a:defRPr sz="2500" b="1">
                <a:solidFill>
                  <a:schemeClr val="bg1"/>
                </a:solidFill>
                <a:latin typeface="Courier New" pitchFamily="49" charset="0"/>
                <a:cs typeface="Courier New" pitchFamily="49" charset="0"/>
              </a:defRPr>
            </a:lvl1pPr>
          </a:lstStyle>
          <a:p>
            <a:pPr lvl="0"/>
            <a:r>
              <a:rPr lang="en-US" dirty="0" smtClean="0"/>
              <a:t>Click to edit Master text styles</a:t>
            </a:r>
          </a:p>
        </p:txBody>
      </p:sp>
      <p:sp>
        <p:nvSpPr>
          <p:cNvPr id="21" name="Table Placeholder 9"/>
          <p:cNvSpPr>
            <a:spLocks noGrp="1"/>
          </p:cNvSpPr>
          <p:nvPr>
            <p:ph type="tbl" sz="quarter" idx="14"/>
          </p:nvPr>
        </p:nvSpPr>
        <p:spPr>
          <a:xfrm>
            <a:off x="457200" y="685800"/>
            <a:ext cx="8229600" cy="3886200"/>
          </a:xfrm>
          <a:prstGeom prst="rect">
            <a:avLst/>
          </a:prstGeom>
        </p:spPr>
        <p:txBody>
          <a:bodyPr/>
          <a:lstStyle>
            <a:lvl1pPr>
              <a:buNone/>
              <a:defRPr/>
            </a:lvl1pPr>
          </a:lstStyle>
          <a:p>
            <a:pPr lvl="0"/>
            <a:r>
              <a:rPr lang="en-US" noProof="0" dirty="0" smtClean="0"/>
              <a:t>Click icon to add table</a:t>
            </a:r>
            <a:endParaRPr lang="en-US" noProof="0" dirty="0"/>
          </a:p>
        </p:txBody>
      </p:sp>
    </p:spTree>
    <p:extLst>
      <p:ext uri="{BB962C8B-B14F-4D97-AF65-F5344CB8AC3E}">
        <p14:creationId xmlns:p14="http://schemas.microsoft.com/office/powerpoint/2010/main" val="403235066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dirty="0">
              <a:solidFill>
                <a:prstClr val="black"/>
              </a:solidFill>
              <a:latin typeface="Times New Roman" pitchFamily="18" charset="0"/>
              <a:ea typeface="+mn-ea"/>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solidFill>
                <a:prstClr val="black"/>
              </a:solidFill>
              <a:latin typeface="Times New Roman" pitchFamily="18" charset="0"/>
              <a:ea typeface="+mn-ea"/>
            </a:endParaRPr>
          </a:p>
        </p:txBody>
      </p:sp>
      <p:sp>
        <p:nvSpPr>
          <p:cNvPr id="6" name="Slide Number Placeholder 5"/>
          <p:cNvSpPr>
            <a:spLocks noGrp="1"/>
          </p:cNvSpPr>
          <p:nvPr>
            <p:ph type="sldNum" sz="quarter" idx="12"/>
          </p:nvPr>
        </p:nvSpPr>
        <p:spPr/>
        <p:txBody>
          <a:bodyPr/>
          <a:lstStyle/>
          <a:p>
            <a:fld id="{3B1AA67B-F569-9E4E-9BE8-3173EB8C527D}"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1841489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163" name="Group 115"/>
          <p:cNvGrpSpPr>
            <a:grpSpLocks/>
          </p:cNvGrpSpPr>
          <p:nvPr userDrawn="1"/>
        </p:nvGrpSpPr>
        <p:grpSpPr bwMode="auto">
          <a:xfrm>
            <a:off x="-76200" y="3962400"/>
            <a:ext cx="11582400" cy="3321859"/>
            <a:chOff x="110038290" y="112402316"/>
            <a:chExt cx="9845040" cy="4034534"/>
          </a:xfrm>
        </p:grpSpPr>
        <p:sp>
          <p:nvSpPr>
            <p:cNvPr id="2164" name="Freeform 116"/>
            <p:cNvSpPr>
              <a:spLocks/>
            </p:cNvSpPr>
            <p:nvPr/>
          </p:nvSpPr>
          <p:spPr bwMode="auto">
            <a:xfrm>
              <a:off x="110104997" y="113019676"/>
              <a:ext cx="9778333" cy="3417174"/>
            </a:xfrm>
            <a:custGeom>
              <a:avLst/>
              <a:gdLst/>
              <a:ahLst/>
              <a:cxnLst>
                <a:cxn ang="0">
                  <a:pos x="1373" y="431"/>
                </a:cxn>
                <a:cxn ang="0">
                  <a:pos x="0" y="538"/>
                </a:cxn>
                <a:cxn ang="0">
                  <a:pos x="0" y="842"/>
                </a:cxn>
                <a:cxn ang="0">
                  <a:pos x="1379" y="508"/>
                </a:cxn>
                <a:cxn ang="0">
                  <a:pos x="2520" y="233"/>
                </a:cxn>
                <a:cxn ang="0">
                  <a:pos x="2520" y="2"/>
                </a:cxn>
                <a:cxn ang="0">
                  <a:pos x="1373" y="431"/>
                </a:cxn>
              </a:cxnLst>
              <a:rect l="0" t="0" r="r" b="b"/>
              <a:pathLst>
                <a:path w="2520" h="1192">
                  <a:moveTo>
                    <a:pt x="1373" y="431"/>
                  </a:moveTo>
                  <a:cubicBezTo>
                    <a:pt x="742" y="958"/>
                    <a:pt x="232" y="712"/>
                    <a:pt x="0" y="538"/>
                  </a:cubicBezTo>
                  <a:cubicBezTo>
                    <a:pt x="0" y="842"/>
                    <a:pt x="0" y="842"/>
                    <a:pt x="0" y="842"/>
                  </a:cubicBezTo>
                  <a:cubicBezTo>
                    <a:pt x="232" y="982"/>
                    <a:pt x="786" y="1192"/>
                    <a:pt x="1379" y="508"/>
                  </a:cubicBezTo>
                  <a:cubicBezTo>
                    <a:pt x="1763" y="66"/>
                    <a:pt x="2187" y="92"/>
                    <a:pt x="2520" y="233"/>
                  </a:cubicBezTo>
                  <a:cubicBezTo>
                    <a:pt x="2520" y="2"/>
                    <a:pt x="2520" y="2"/>
                    <a:pt x="2520" y="2"/>
                  </a:cubicBezTo>
                  <a:cubicBezTo>
                    <a:pt x="2198" y="0"/>
                    <a:pt x="1784" y="89"/>
                    <a:pt x="1373" y="431"/>
                  </a:cubicBezTo>
                  <a:close/>
                </a:path>
              </a:pathLst>
            </a:custGeom>
            <a:solidFill>
              <a:srgbClr val="0084A3"/>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latin typeface="Arial" charset="0"/>
                <a:ea typeface="+mn-ea"/>
              </a:endParaRPr>
            </a:p>
          </p:txBody>
        </p:sp>
        <p:sp>
          <p:nvSpPr>
            <p:cNvPr id="2165" name="Freeform 117"/>
            <p:cNvSpPr>
              <a:spLocks/>
            </p:cNvSpPr>
            <p:nvPr/>
          </p:nvSpPr>
          <p:spPr bwMode="auto">
            <a:xfrm>
              <a:off x="110167830" y="113790536"/>
              <a:ext cx="4243977" cy="1979337"/>
            </a:xfrm>
            <a:custGeom>
              <a:avLst/>
              <a:gdLst/>
              <a:ahLst/>
              <a:cxnLst>
                <a:cxn ang="0">
                  <a:pos x="1376" y="18"/>
                </a:cxn>
                <a:cxn ang="0">
                  <a:pos x="1373" y="0"/>
                </a:cxn>
                <a:cxn ang="0">
                  <a:pos x="0" y="107"/>
                </a:cxn>
                <a:cxn ang="0">
                  <a:pos x="0" y="292"/>
                </a:cxn>
                <a:cxn ang="0">
                  <a:pos x="1376" y="18"/>
                </a:cxn>
              </a:cxnLst>
              <a:rect l="0" t="0" r="r" b="b"/>
              <a:pathLst>
                <a:path w="1376" h="621">
                  <a:moveTo>
                    <a:pt x="1376" y="18"/>
                  </a:moveTo>
                  <a:cubicBezTo>
                    <a:pt x="1373" y="0"/>
                    <a:pt x="1373" y="0"/>
                    <a:pt x="1373" y="0"/>
                  </a:cubicBezTo>
                  <a:cubicBezTo>
                    <a:pt x="742" y="526"/>
                    <a:pt x="232" y="281"/>
                    <a:pt x="0" y="107"/>
                  </a:cubicBezTo>
                  <a:cubicBezTo>
                    <a:pt x="0" y="292"/>
                    <a:pt x="0" y="292"/>
                    <a:pt x="0" y="292"/>
                  </a:cubicBezTo>
                  <a:cubicBezTo>
                    <a:pt x="241" y="433"/>
                    <a:pt x="777" y="621"/>
                    <a:pt x="1376" y="18"/>
                  </a:cubicBezTo>
                  <a:close/>
                </a:path>
              </a:pathLst>
            </a:custGeom>
            <a:solidFill>
              <a:srgbClr val="5DC6CD"/>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latin typeface="Arial" charset="0"/>
                <a:ea typeface="+mn-ea"/>
              </a:endParaRPr>
            </a:p>
          </p:txBody>
        </p:sp>
        <p:sp>
          <p:nvSpPr>
            <p:cNvPr id="2166" name="Freeform 118"/>
            <p:cNvSpPr>
              <a:spLocks/>
            </p:cNvSpPr>
            <p:nvPr/>
          </p:nvSpPr>
          <p:spPr bwMode="auto">
            <a:xfrm>
              <a:off x="114284153" y="112505475"/>
              <a:ext cx="3537676" cy="1373742"/>
            </a:xfrm>
            <a:custGeom>
              <a:avLst/>
              <a:gdLst/>
              <a:ahLst/>
              <a:cxnLst>
                <a:cxn ang="0">
                  <a:pos x="0" y="431"/>
                </a:cxn>
                <a:cxn ang="0">
                  <a:pos x="43" y="421"/>
                </a:cxn>
                <a:cxn ang="0">
                  <a:pos x="1147" y="101"/>
                </a:cxn>
                <a:cxn ang="0">
                  <a:pos x="1147" y="2"/>
                </a:cxn>
                <a:cxn ang="0">
                  <a:pos x="0" y="431"/>
                </a:cxn>
              </a:cxnLst>
              <a:rect l="0" t="0" r="r" b="b"/>
              <a:pathLst>
                <a:path w="1147" h="431">
                  <a:moveTo>
                    <a:pt x="0" y="431"/>
                  </a:moveTo>
                  <a:cubicBezTo>
                    <a:pt x="43" y="421"/>
                    <a:pt x="43" y="421"/>
                    <a:pt x="43" y="421"/>
                  </a:cubicBezTo>
                  <a:cubicBezTo>
                    <a:pt x="438" y="86"/>
                    <a:pt x="835" y="47"/>
                    <a:pt x="1147" y="101"/>
                  </a:cubicBezTo>
                  <a:cubicBezTo>
                    <a:pt x="1147" y="2"/>
                    <a:pt x="1147" y="2"/>
                    <a:pt x="1147" y="2"/>
                  </a:cubicBezTo>
                  <a:cubicBezTo>
                    <a:pt x="825" y="0"/>
                    <a:pt x="411" y="89"/>
                    <a:pt x="0" y="431"/>
                  </a:cubicBezTo>
                  <a:close/>
                </a:path>
              </a:pathLst>
            </a:custGeom>
            <a:solidFill>
              <a:srgbClr val="5DC6CD"/>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latin typeface="Arial" charset="0"/>
                <a:ea typeface="+mn-ea"/>
              </a:endParaRPr>
            </a:p>
          </p:txBody>
        </p:sp>
        <p:sp>
          <p:nvSpPr>
            <p:cNvPr id="2167" name="Freeform 119"/>
            <p:cNvSpPr>
              <a:spLocks/>
            </p:cNvSpPr>
            <p:nvPr userDrawn="1"/>
          </p:nvSpPr>
          <p:spPr bwMode="auto">
            <a:xfrm flipH="1" flipV="1">
              <a:off x="110104997" y="112402316"/>
              <a:ext cx="7772400" cy="2664613"/>
            </a:xfrm>
            <a:custGeom>
              <a:avLst/>
              <a:gdLst/>
              <a:ahLst/>
              <a:cxnLst>
                <a:cxn ang="0">
                  <a:pos x="1372" y="326"/>
                </a:cxn>
                <a:cxn ang="0">
                  <a:pos x="0" y="368"/>
                </a:cxn>
                <a:cxn ang="0">
                  <a:pos x="0" y="516"/>
                </a:cxn>
                <a:cxn ang="0">
                  <a:pos x="1322" y="376"/>
                </a:cxn>
                <a:cxn ang="0">
                  <a:pos x="2520" y="264"/>
                </a:cxn>
                <a:cxn ang="0">
                  <a:pos x="2520" y="88"/>
                </a:cxn>
                <a:cxn ang="0">
                  <a:pos x="1372" y="326"/>
                </a:cxn>
              </a:cxnLst>
              <a:rect l="0" t="0" r="r" b="b"/>
              <a:pathLst>
                <a:path w="2520" h="836">
                  <a:moveTo>
                    <a:pt x="1372" y="326"/>
                  </a:moveTo>
                  <a:cubicBezTo>
                    <a:pt x="756" y="749"/>
                    <a:pt x="169" y="467"/>
                    <a:pt x="0" y="368"/>
                  </a:cubicBezTo>
                  <a:cubicBezTo>
                    <a:pt x="0" y="516"/>
                    <a:pt x="0" y="516"/>
                    <a:pt x="0" y="516"/>
                  </a:cubicBezTo>
                  <a:cubicBezTo>
                    <a:pt x="128" y="598"/>
                    <a:pt x="607" y="836"/>
                    <a:pt x="1322" y="376"/>
                  </a:cubicBezTo>
                  <a:cubicBezTo>
                    <a:pt x="1812" y="61"/>
                    <a:pt x="2249" y="146"/>
                    <a:pt x="2520" y="264"/>
                  </a:cubicBezTo>
                  <a:cubicBezTo>
                    <a:pt x="2520" y="88"/>
                    <a:pt x="2520" y="88"/>
                    <a:pt x="2520" y="88"/>
                  </a:cubicBezTo>
                  <a:cubicBezTo>
                    <a:pt x="2260" y="18"/>
                    <a:pt x="1846" y="0"/>
                    <a:pt x="1372" y="326"/>
                  </a:cubicBezTo>
                  <a:close/>
                </a:path>
              </a:pathLst>
            </a:custGeom>
            <a:solidFill>
              <a:srgbClr val="A9DDC4"/>
            </a:solidFill>
            <a:ln w="9525">
              <a:solidFill>
                <a:schemeClr val="accent5">
                  <a:lumMod val="75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latin typeface="Arial" charset="0"/>
                <a:ea typeface="+mn-ea"/>
              </a:endParaRPr>
            </a:p>
          </p:txBody>
        </p:sp>
        <p:sp>
          <p:nvSpPr>
            <p:cNvPr id="2168" name="Freeform 120"/>
            <p:cNvSpPr>
              <a:spLocks/>
            </p:cNvSpPr>
            <p:nvPr/>
          </p:nvSpPr>
          <p:spPr bwMode="auto">
            <a:xfrm>
              <a:off x="110103060" y="112491955"/>
              <a:ext cx="7772400" cy="1638292"/>
            </a:xfrm>
            <a:custGeom>
              <a:avLst/>
              <a:gdLst/>
              <a:ahLst/>
              <a:cxnLst>
                <a:cxn ang="0">
                  <a:pos x="1427" y="275"/>
                </a:cxn>
                <a:cxn ang="0">
                  <a:pos x="0" y="250"/>
                </a:cxn>
                <a:cxn ang="0">
                  <a:pos x="0" y="514"/>
                </a:cxn>
                <a:cxn ang="0">
                  <a:pos x="1464" y="312"/>
                </a:cxn>
                <a:cxn ang="0">
                  <a:pos x="2520" y="426"/>
                </a:cxn>
                <a:cxn ang="0">
                  <a:pos x="2520" y="222"/>
                </a:cxn>
                <a:cxn ang="0">
                  <a:pos x="1427" y="275"/>
                </a:cxn>
              </a:cxnLst>
              <a:rect l="0" t="0" r="r" b="b"/>
              <a:pathLst>
                <a:path w="2520" h="514">
                  <a:moveTo>
                    <a:pt x="1427" y="275"/>
                  </a:moveTo>
                  <a:cubicBezTo>
                    <a:pt x="769" y="0"/>
                    <a:pt x="228" y="155"/>
                    <a:pt x="0" y="250"/>
                  </a:cubicBezTo>
                  <a:cubicBezTo>
                    <a:pt x="0" y="514"/>
                    <a:pt x="0" y="514"/>
                    <a:pt x="0" y="514"/>
                  </a:cubicBezTo>
                  <a:cubicBezTo>
                    <a:pt x="181" y="359"/>
                    <a:pt x="708" y="4"/>
                    <a:pt x="1464" y="312"/>
                  </a:cubicBezTo>
                  <a:cubicBezTo>
                    <a:pt x="1935" y="504"/>
                    <a:pt x="2294" y="483"/>
                    <a:pt x="2520" y="426"/>
                  </a:cubicBezTo>
                  <a:cubicBezTo>
                    <a:pt x="2520" y="222"/>
                    <a:pt x="2520" y="222"/>
                    <a:pt x="2520" y="222"/>
                  </a:cubicBezTo>
                  <a:cubicBezTo>
                    <a:pt x="2299" y="356"/>
                    <a:pt x="1922" y="483"/>
                    <a:pt x="1427" y="275"/>
                  </a:cubicBezTo>
                  <a:close/>
                </a:path>
              </a:pathLst>
            </a:custGeom>
            <a:solidFill>
              <a:srgbClr val="D5E274"/>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latin typeface="Arial" charset="0"/>
                <a:ea typeface="+mn-ea"/>
              </a:endParaRPr>
            </a:p>
          </p:txBody>
        </p:sp>
        <p:sp>
          <p:nvSpPr>
            <p:cNvPr id="2169" name="Freeform 121"/>
            <p:cNvSpPr>
              <a:spLocks/>
            </p:cNvSpPr>
            <p:nvPr/>
          </p:nvSpPr>
          <p:spPr bwMode="auto">
            <a:xfrm>
              <a:off x="110038290" y="112459506"/>
              <a:ext cx="4401276" cy="1208001"/>
            </a:xfrm>
            <a:custGeom>
              <a:avLst/>
              <a:gdLst/>
              <a:ahLst/>
              <a:cxnLst>
                <a:cxn ang="0">
                  <a:pos x="0" y="250"/>
                </a:cxn>
                <a:cxn ang="0">
                  <a:pos x="0" y="379"/>
                </a:cxn>
                <a:cxn ang="0">
                  <a:pos x="1414" y="286"/>
                </a:cxn>
                <a:cxn ang="0">
                  <a:pos x="1427" y="275"/>
                </a:cxn>
                <a:cxn ang="0">
                  <a:pos x="0" y="250"/>
                </a:cxn>
              </a:cxnLst>
              <a:rect l="0" t="0" r="r" b="b"/>
              <a:pathLst>
                <a:path w="1427" h="379">
                  <a:moveTo>
                    <a:pt x="0" y="250"/>
                  </a:moveTo>
                  <a:cubicBezTo>
                    <a:pt x="0" y="379"/>
                    <a:pt x="0" y="379"/>
                    <a:pt x="0" y="379"/>
                  </a:cubicBezTo>
                  <a:cubicBezTo>
                    <a:pt x="216" y="245"/>
                    <a:pt x="740" y="6"/>
                    <a:pt x="1414" y="286"/>
                  </a:cubicBezTo>
                  <a:cubicBezTo>
                    <a:pt x="1427" y="275"/>
                    <a:pt x="1427" y="275"/>
                    <a:pt x="1427" y="275"/>
                  </a:cubicBezTo>
                  <a:cubicBezTo>
                    <a:pt x="769" y="0"/>
                    <a:pt x="229" y="155"/>
                    <a:pt x="0" y="250"/>
                  </a:cubicBezTo>
                  <a:close/>
                </a:path>
              </a:pathLst>
            </a:custGeom>
            <a:solidFill>
              <a:srgbClr val="5DC6CD"/>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latin typeface="Arial" charset="0"/>
                <a:ea typeface="+mn-ea"/>
              </a:endParaRPr>
            </a:p>
          </p:txBody>
        </p:sp>
        <p:sp>
          <p:nvSpPr>
            <p:cNvPr id="2170" name="Freeform 122"/>
            <p:cNvSpPr>
              <a:spLocks/>
            </p:cNvSpPr>
            <p:nvPr/>
          </p:nvSpPr>
          <p:spPr bwMode="auto">
            <a:xfrm>
              <a:off x="113765993" y="112556921"/>
              <a:ext cx="4035827" cy="1319558"/>
            </a:xfrm>
            <a:custGeom>
              <a:avLst/>
              <a:gdLst/>
              <a:ahLst/>
              <a:cxnLst>
                <a:cxn ang="0">
                  <a:pos x="0" y="404"/>
                </a:cxn>
                <a:cxn ang="0">
                  <a:pos x="6" y="414"/>
                </a:cxn>
                <a:cxn ang="0">
                  <a:pos x="1148" y="228"/>
                </a:cxn>
                <a:cxn ang="0">
                  <a:pos x="1148" y="166"/>
                </a:cxn>
                <a:cxn ang="0">
                  <a:pos x="0" y="404"/>
                </a:cxn>
              </a:cxnLst>
              <a:rect l="0" t="0" r="r" b="b"/>
              <a:pathLst>
                <a:path w="1148" h="414">
                  <a:moveTo>
                    <a:pt x="0" y="404"/>
                  </a:moveTo>
                  <a:cubicBezTo>
                    <a:pt x="6" y="414"/>
                    <a:pt x="6" y="414"/>
                    <a:pt x="6" y="414"/>
                  </a:cubicBezTo>
                  <a:cubicBezTo>
                    <a:pt x="6" y="414"/>
                    <a:pt x="515" y="0"/>
                    <a:pt x="1148" y="228"/>
                  </a:cubicBezTo>
                  <a:cubicBezTo>
                    <a:pt x="1148" y="166"/>
                    <a:pt x="1148" y="166"/>
                    <a:pt x="1148" y="166"/>
                  </a:cubicBezTo>
                  <a:cubicBezTo>
                    <a:pt x="888" y="96"/>
                    <a:pt x="474" y="78"/>
                    <a:pt x="0" y="404"/>
                  </a:cubicBezTo>
                  <a:close/>
                </a:path>
              </a:pathLst>
            </a:custGeom>
            <a:solidFill>
              <a:srgbClr val="15387D"/>
            </a:solidFill>
            <a:ln w="0">
              <a:noFill/>
              <a:round/>
              <a:headEnd/>
              <a:tailEnd/>
            </a:ln>
            <a:effectLst/>
          </p:spPr>
          <p:txBody>
            <a:bodyPr vert="horz" wrap="square" lIns="91440" tIns="45720" rIns="91440" bIns="45720" numCol="1" anchor="t" anchorCtr="0" compatLnSpc="1">
              <a:prstTxWarp prst="textNoShape">
                <a:avLst/>
              </a:prstTxWarp>
            </a:bodyPr>
            <a:lstStyle/>
            <a:p>
              <a:endParaRPr lang="en-US" dirty="0">
                <a:solidFill>
                  <a:srgbClr val="15387D"/>
                </a:solidFill>
                <a:latin typeface="Arial" charset="0"/>
                <a:ea typeface="+mn-ea"/>
              </a:endParaRPr>
            </a:p>
          </p:txBody>
        </p:sp>
        <p:sp>
          <p:nvSpPr>
            <p:cNvPr id="2171" name="Freeform 123"/>
            <p:cNvSpPr>
              <a:spLocks/>
            </p:cNvSpPr>
            <p:nvPr/>
          </p:nvSpPr>
          <p:spPr bwMode="auto">
            <a:xfrm>
              <a:off x="114387941" y="113134689"/>
              <a:ext cx="3439215" cy="831896"/>
            </a:xfrm>
            <a:custGeom>
              <a:avLst/>
              <a:gdLst/>
              <a:ahLst/>
              <a:cxnLst>
                <a:cxn ang="0">
                  <a:pos x="0" y="53"/>
                </a:cxn>
                <a:cxn ang="0">
                  <a:pos x="1" y="68"/>
                </a:cxn>
                <a:cxn ang="0">
                  <a:pos x="1093" y="97"/>
                </a:cxn>
                <a:cxn ang="0">
                  <a:pos x="1093" y="0"/>
                </a:cxn>
                <a:cxn ang="0">
                  <a:pos x="0" y="53"/>
                </a:cxn>
              </a:cxnLst>
              <a:rect l="0" t="0" r="r" b="b"/>
              <a:pathLst>
                <a:path w="1093" h="261">
                  <a:moveTo>
                    <a:pt x="0" y="53"/>
                  </a:moveTo>
                  <a:cubicBezTo>
                    <a:pt x="1" y="68"/>
                    <a:pt x="1" y="68"/>
                    <a:pt x="1" y="68"/>
                  </a:cubicBezTo>
                  <a:cubicBezTo>
                    <a:pt x="476" y="258"/>
                    <a:pt x="863" y="184"/>
                    <a:pt x="1093" y="97"/>
                  </a:cubicBezTo>
                  <a:cubicBezTo>
                    <a:pt x="1093" y="0"/>
                    <a:pt x="1093" y="0"/>
                    <a:pt x="1093" y="0"/>
                  </a:cubicBezTo>
                  <a:cubicBezTo>
                    <a:pt x="872" y="134"/>
                    <a:pt x="495" y="261"/>
                    <a:pt x="0" y="53"/>
                  </a:cubicBezTo>
                  <a:close/>
                </a:path>
              </a:pathLst>
            </a:custGeom>
            <a:solidFill>
              <a:schemeClr val="tx2">
                <a:lumMod val="60000"/>
                <a:lumOff val="40000"/>
              </a:schemeClr>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latin typeface="Arial" charset="0"/>
                <a:ea typeface="+mn-ea"/>
              </a:endParaRPr>
            </a:p>
          </p:txBody>
        </p:sp>
      </p:grpSp>
      <p:pic>
        <p:nvPicPr>
          <p:cNvPr id="122" name="Picture 100" descr="MD0130101-IMG03"/>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saturation sat="0"/>
                    </a14:imgEffect>
                  </a14:imgLayer>
                </a14:imgProps>
              </a:ext>
            </a:extLst>
          </a:blip>
          <a:srcRect l="156" r="1312" b="24639"/>
          <a:stretch>
            <a:fillRect/>
          </a:stretch>
        </p:blipFill>
        <p:spPr bwMode="auto">
          <a:xfrm>
            <a:off x="-76200" y="2069163"/>
            <a:ext cx="9144000" cy="4875264"/>
          </a:xfrm>
          <a:prstGeom prst="rect">
            <a:avLst/>
          </a:prstGeom>
          <a:noFill/>
          <a:ln w="9525" algn="in">
            <a:noFill/>
            <a:miter lim="800000"/>
            <a:headEnd/>
            <a:tailEnd/>
          </a:ln>
          <a:effectLst/>
        </p:spPr>
      </p:pic>
      <p:sp>
        <p:nvSpPr>
          <p:cNvPr id="104" name="Rectangle 103"/>
          <p:cNvSpPr/>
          <p:nvPr userDrawn="1"/>
        </p:nvSpPr>
        <p:spPr>
          <a:xfrm>
            <a:off x="0" y="381000"/>
            <a:ext cx="9144000"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userDrawn="1">
            <p:ph type="ctrTitle" hasCustomPrompt="1"/>
          </p:nvPr>
        </p:nvSpPr>
        <p:spPr>
          <a:xfrm>
            <a:off x="457200" y="533400"/>
            <a:ext cx="6553200" cy="685800"/>
          </a:xfrm>
          <a:prstGeom prst="rect">
            <a:avLst/>
          </a:prstGeom>
        </p:spPr>
        <p:txBody>
          <a:bodyPr>
            <a:noAutofit/>
          </a:bodyPr>
          <a:lstStyle>
            <a:lvl1pPr>
              <a:defRPr sz="4000" baseline="0">
                <a:solidFill>
                  <a:schemeClr val="accent4"/>
                </a:solidFill>
              </a:defRPr>
            </a:lvl1pPr>
          </a:lstStyle>
          <a:p>
            <a:r>
              <a:rPr lang="en-US" dirty="0" smtClean="0"/>
              <a:t>WV Lung Cancer CareLine</a:t>
            </a:r>
            <a:endParaRPr lang="en-US" dirty="0"/>
          </a:p>
        </p:txBody>
      </p:sp>
      <p:sp>
        <p:nvSpPr>
          <p:cNvPr id="3" name="Subtitle 2"/>
          <p:cNvSpPr>
            <a:spLocks noGrp="1"/>
          </p:cNvSpPr>
          <p:nvPr userDrawn="1">
            <p:ph type="subTitle" idx="1" hasCustomPrompt="1"/>
          </p:nvPr>
        </p:nvSpPr>
        <p:spPr>
          <a:xfrm>
            <a:off x="457200" y="1219200"/>
            <a:ext cx="6553200" cy="457200"/>
          </a:xfrm>
          <a:prstGeom prst="rect">
            <a:avLst/>
          </a:prstGeom>
        </p:spPr>
        <p:txBody>
          <a:bodyPr>
            <a:normAutofit/>
          </a:bodyPr>
          <a:lstStyle>
            <a:lvl1pPr marL="0" indent="0" algn="l">
              <a:spcBef>
                <a:spcPts val="0"/>
              </a:spcBef>
              <a:buNone/>
              <a:defRPr sz="2000" cap="all" baseline="0">
                <a:solidFill>
                  <a:srgbClr val="0084A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Operated by Patient advocate Foundation as part of the WV Lung Cancer project</a:t>
            </a:r>
            <a:endParaRPr lang="en-US" dirty="0"/>
          </a:p>
        </p:txBody>
      </p:sp>
      <p:grpSp>
        <p:nvGrpSpPr>
          <p:cNvPr id="2149" name="Group 101"/>
          <p:cNvGrpSpPr>
            <a:grpSpLocks/>
          </p:cNvGrpSpPr>
          <p:nvPr userDrawn="1"/>
        </p:nvGrpSpPr>
        <p:grpSpPr bwMode="auto">
          <a:xfrm>
            <a:off x="-215484" y="4820081"/>
            <a:ext cx="9546304" cy="2113728"/>
            <a:chOff x="110185198" y="111859539"/>
            <a:chExt cx="7779101" cy="2604811"/>
          </a:xfrm>
        </p:grpSpPr>
        <p:sp>
          <p:nvSpPr>
            <p:cNvPr id="2152" name="Freeform 104"/>
            <p:cNvSpPr>
              <a:spLocks/>
            </p:cNvSpPr>
            <p:nvPr/>
          </p:nvSpPr>
          <p:spPr bwMode="auto">
            <a:xfrm>
              <a:off x="110185198" y="111859539"/>
              <a:ext cx="5261791" cy="2183326"/>
            </a:xfrm>
            <a:custGeom>
              <a:avLst/>
              <a:gdLst/>
              <a:ahLst/>
              <a:cxnLst>
                <a:cxn ang="0">
                  <a:pos x="0" y="486"/>
                </a:cxn>
                <a:cxn ang="0">
                  <a:pos x="0" y="685"/>
                </a:cxn>
                <a:cxn ang="0">
                  <a:pos x="1703" y="655"/>
                </a:cxn>
                <a:cxn ang="0">
                  <a:pos x="1706" y="634"/>
                </a:cxn>
                <a:cxn ang="0">
                  <a:pos x="0" y="486"/>
                </a:cxn>
              </a:cxnLst>
              <a:rect l="0" t="0" r="r" b="b"/>
              <a:pathLst>
                <a:path w="1706" h="685">
                  <a:moveTo>
                    <a:pt x="0" y="486"/>
                  </a:moveTo>
                  <a:cubicBezTo>
                    <a:pt x="0" y="685"/>
                    <a:pt x="0" y="685"/>
                    <a:pt x="0" y="685"/>
                  </a:cubicBezTo>
                  <a:cubicBezTo>
                    <a:pt x="114" y="590"/>
                    <a:pt x="889" y="0"/>
                    <a:pt x="1703" y="655"/>
                  </a:cubicBezTo>
                  <a:cubicBezTo>
                    <a:pt x="1706" y="634"/>
                    <a:pt x="1706" y="634"/>
                    <a:pt x="1706" y="634"/>
                  </a:cubicBezTo>
                  <a:cubicBezTo>
                    <a:pt x="1039" y="65"/>
                    <a:pt x="125" y="432"/>
                    <a:pt x="0" y="486"/>
                  </a:cubicBezTo>
                  <a:close/>
                </a:path>
              </a:pathLst>
            </a:custGeom>
            <a:solidFill>
              <a:srgbClr val="0084A3"/>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latin typeface="Arial" charset="0"/>
                <a:ea typeface="+mn-ea"/>
              </a:endParaRPr>
            </a:p>
          </p:txBody>
        </p:sp>
        <p:sp>
          <p:nvSpPr>
            <p:cNvPr id="2153" name="Freeform 105"/>
            <p:cNvSpPr>
              <a:spLocks/>
            </p:cNvSpPr>
            <p:nvPr/>
          </p:nvSpPr>
          <p:spPr bwMode="auto">
            <a:xfrm>
              <a:off x="110191899" y="112048348"/>
              <a:ext cx="7772400" cy="2416002"/>
            </a:xfrm>
            <a:custGeom>
              <a:avLst/>
              <a:gdLst/>
              <a:ahLst/>
              <a:cxnLst>
                <a:cxn ang="0">
                  <a:pos x="1182" y="337"/>
                </a:cxn>
                <a:cxn ang="0">
                  <a:pos x="0" y="161"/>
                </a:cxn>
                <a:cxn ang="0">
                  <a:pos x="0" y="309"/>
                </a:cxn>
                <a:cxn ang="0">
                  <a:pos x="1234" y="386"/>
                </a:cxn>
                <a:cxn ang="0">
                  <a:pos x="2520" y="543"/>
                </a:cxn>
                <a:cxn ang="0">
                  <a:pos x="2520" y="340"/>
                </a:cxn>
                <a:cxn ang="0">
                  <a:pos x="1182" y="337"/>
                </a:cxn>
              </a:cxnLst>
              <a:rect l="0" t="0" r="r" b="b"/>
              <a:pathLst>
                <a:path w="2520" h="758">
                  <a:moveTo>
                    <a:pt x="1182" y="337"/>
                  </a:moveTo>
                  <a:cubicBezTo>
                    <a:pt x="623" y="0"/>
                    <a:pt x="216" y="71"/>
                    <a:pt x="0" y="161"/>
                  </a:cubicBezTo>
                  <a:cubicBezTo>
                    <a:pt x="0" y="309"/>
                    <a:pt x="0" y="309"/>
                    <a:pt x="0" y="309"/>
                  </a:cubicBezTo>
                  <a:cubicBezTo>
                    <a:pt x="251" y="191"/>
                    <a:pt x="726" y="59"/>
                    <a:pt x="1234" y="386"/>
                  </a:cubicBezTo>
                  <a:cubicBezTo>
                    <a:pt x="1811" y="758"/>
                    <a:pt x="2289" y="643"/>
                    <a:pt x="2520" y="543"/>
                  </a:cubicBezTo>
                  <a:cubicBezTo>
                    <a:pt x="2520" y="340"/>
                    <a:pt x="2520" y="340"/>
                    <a:pt x="2520" y="340"/>
                  </a:cubicBezTo>
                  <a:cubicBezTo>
                    <a:pt x="2282" y="488"/>
                    <a:pt x="1779" y="697"/>
                    <a:pt x="1182" y="337"/>
                  </a:cubicBezTo>
                  <a:close/>
                </a:path>
              </a:pathLst>
            </a:custGeom>
            <a:solidFill>
              <a:srgbClr val="A9DDC4"/>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latin typeface="Arial" charset="0"/>
                <a:ea typeface="+mn-ea"/>
              </a:endParaRPr>
            </a:p>
          </p:txBody>
        </p:sp>
        <p:sp>
          <p:nvSpPr>
            <p:cNvPr id="2154" name="Freeform 106"/>
            <p:cNvSpPr>
              <a:spLocks/>
            </p:cNvSpPr>
            <p:nvPr/>
          </p:nvSpPr>
          <p:spPr bwMode="auto">
            <a:xfrm>
              <a:off x="113830824" y="113059639"/>
              <a:ext cx="4126765" cy="1215589"/>
            </a:xfrm>
            <a:custGeom>
              <a:avLst/>
              <a:gdLst/>
              <a:ahLst/>
              <a:cxnLst>
                <a:cxn ang="0">
                  <a:pos x="17" y="0"/>
                </a:cxn>
                <a:cxn ang="0">
                  <a:pos x="0" y="3"/>
                </a:cxn>
                <a:cxn ang="0">
                  <a:pos x="1286" y="160"/>
                </a:cxn>
                <a:cxn ang="0">
                  <a:pos x="1286" y="73"/>
                </a:cxn>
                <a:cxn ang="0">
                  <a:pos x="17" y="0"/>
                </a:cxn>
              </a:cxnLst>
              <a:rect l="0" t="0" r="r" b="b"/>
              <a:pathLst>
                <a:path w="1286" h="419">
                  <a:moveTo>
                    <a:pt x="17" y="0"/>
                  </a:moveTo>
                  <a:cubicBezTo>
                    <a:pt x="0" y="3"/>
                    <a:pt x="0" y="3"/>
                    <a:pt x="0" y="3"/>
                  </a:cubicBezTo>
                  <a:cubicBezTo>
                    <a:pt x="577" y="375"/>
                    <a:pt x="1055" y="260"/>
                    <a:pt x="1286" y="160"/>
                  </a:cubicBezTo>
                  <a:cubicBezTo>
                    <a:pt x="1286" y="73"/>
                    <a:pt x="1286" y="73"/>
                    <a:pt x="1286" y="73"/>
                  </a:cubicBezTo>
                  <a:cubicBezTo>
                    <a:pt x="627" y="419"/>
                    <a:pt x="17" y="0"/>
                    <a:pt x="17" y="0"/>
                  </a:cubicBezTo>
                  <a:close/>
                </a:path>
              </a:pathLst>
            </a:custGeom>
            <a:solidFill>
              <a:srgbClr val="15387D"/>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latin typeface="Arial" charset="0"/>
                <a:ea typeface="+mn-ea"/>
              </a:endParaRPr>
            </a:p>
          </p:txBody>
        </p:sp>
      </p:grpSp>
      <p:cxnSp>
        <p:nvCxnSpPr>
          <p:cNvPr id="37" name="Straight Connector 36"/>
          <p:cNvCxnSpPr/>
          <p:nvPr userDrawn="1"/>
        </p:nvCxnSpPr>
        <p:spPr>
          <a:xfrm rot="5400000">
            <a:off x="6743700" y="1104900"/>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18232" y="703118"/>
            <a:ext cx="1825768" cy="955964"/>
          </a:xfrm>
          <a:prstGeom prst="rect">
            <a:avLst/>
          </a:prstGeom>
        </p:spPr>
      </p:pic>
    </p:spTree>
    <p:extLst>
      <p:ext uri="{BB962C8B-B14F-4D97-AF65-F5344CB8AC3E}">
        <p14:creationId xmlns:p14="http://schemas.microsoft.com/office/powerpoint/2010/main" val="4211609197"/>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0038" y="260350"/>
            <a:ext cx="8520112" cy="647700"/>
          </a:xfrm>
          <a:prstGeom prst="rect">
            <a:avLst/>
          </a:prstGeom>
        </p:spPr>
        <p:txBody>
          <a:bodyPr/>
          <a:lstStyle>
            <a:lvl1pPr>
              <a:defRPr i="0">
                <a:solidFill>
                  <a:schemeClr val="tx2">
                    <a:lumMod val="75000"/>
                    <a:lumOff val="25000"/>
                  </a:schemeClr>
                </a:solidFill>
                <a:latin typeface="Courier New" pitchFamily="49" charset="0"/>
                <a:cs typeface="Courier New" pitchFamily="49" charset="0"/>
              </a:defRPr>
            </a:lvl1pPr>
          </a:lstStyle>
          <a:p>
            <a:r>
              <a:rPr lang="en-US" dirty="0" smtClean="0"/>
              <a:t>Click to edit Master title style</a:t>
            </a:r>
            <a:endParaRPr lang="es-ES" dirty="0"/>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Tree>
    <p:extLst>
      <p:ext uri="{BB962C8B-B14F-4D97-AF65-F5344CB8AC3E}">
        <p14:creationId xmlns:p14="http://schemas.microsoft.com/office/powerpoint/2010/main" val="3725848777"/>
      </p:ext>
    </p:extLst>
  </p:cSld>
  <p:clrMapOvr>
    <a:masterClrMapping/>
  </p:clrMapOvr>
  <p:timing>
    <p:tnLst>
      <p:par>
        <p:cTn xmlns:p14="http://schemas.microsoft.com/office/powerpoint/2010/mai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Title with Text and Photo">
    <p:spTree>
      <p:nvGrpSpPr>
        <p:cNvPr id="1" name=""/>
        <p:cNvGrpSpPr/>
        <p:nvPr/>
      </p:nvGrpSpPr>
      <p:grpSpPr>
        <a:xfrm>
          <a:off x="0" y="0"/>
          <a:ext cx="0" cy="0"/>
          <a:chOff x="0" y="0"/>
          <a:chExt cx="0" cy="0"/>
        </a:xfrm>
      </p:grpSpPr>
      <p:sp>
        <p:nvSpPr>
          <p:cNvPr id="28" name="Rectangle 27"/>
          <p:cNvSpPr/>
          <p:nvPr userDrawn="1"/>
        </p:nvSpPr>
        <p:spPr>
          <a:xfrm>
            <a:off x="0" y="381000"/>
            <a:ext cx="914400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hasCustomPrompt="1"/>
          </p:nvPr>
        </p:nvSpPr>
        <p:spPr>
          <a:xfrm>
            <a:off x="457200" y="685800"/>
            <a:ext cx="6553200" cy="533400"/>
          </a:xfrm>
          <a:prstGeom prst="rect">
            <a:avLst/>
          </a:prstGeom>
        </p:spPr>
        <p:txBody>
          <a:bodyPr>
            <a:noAutofit/>
          </a:bodyPr>
          <a:lstStyle>
            <a:lvl1pPr>
              <a:defRPr sz="3200">
                <a:solidFill>
                  <a:schemeClr val="accent4"/>
                </a:solidFill>
              </a:defRPr>
            </a:lvl1pPr>
          </a:lstStyle>
          <a:p>
            <a:r>
              <a:rPr lang="en-US" dirty="0" smtClean="0"/>
              <a:t>Content Page with Text</a:t>
            </a:r>
            <a:endParaRPr lang="en-US" dirty="0"/>
          </a:p>
        </p:txBody>
      </p:sp>
      <p:sp>
        <p:nvSpPr>
          <p:cNvPr id="9" name="Subtitle 2"/>
          <p:cNvSpPr>
            <a:spLocks noGrp="1"/>
          </p:cNvSpPr>
          <p:nvPr>
            <p:ph type="subTitle" idx="11" hasCustomPrompt="1"/>
          </p:nvPr>
        </p:nvSpPr>
        <p:spPr>
          <a:xfrm>
            <a:off x="457200" y="1219200"/>
            <a:ext cx="6553200" cy="381000"/>
          </a:xfrm>
          <a:prstGeom prst="rect">
            <a:avLst/>
          </a:prstGeom>
        </p:spPr>
        <p:txBody>
          <a:bodyPr>
            <a:normAutofit/>
          </a:bodyPr>
          <a:lstStyle>
            <a:lvl1pPr marL="0" indent="0" algn="l">
              <a:buNone/>
              <a:defRPr sz="1800" cap="all" baseline="0">
                <a:solidFill>
                  <a:schemeClr val="accent5">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 content page with text</a:t>
            </a:r>
            <a:endParaRPr lang="en-US" dirty="0"/>
          </a:p>
        </p:txBody>
      </p:sp>
      <p:cxnSp>
        <p:nvCxnSpPr>
          <p:cNvPr id="56" name="Straight Connector 55"/>
          <p:cNvCxnSpPr/>
          <p:nvPr userDrawn="1"/>
        </p:nvCxnSpPr>
        <p:spPr>
          <a:xfrm rot="5400000">
            <a:off x="6743700" y="1104900"/>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18232" y="614548"/>
            <a:ext cx="1825768" cy="955964"/>
          </a:xfrm>
          <a:prstGeom prst="rect">
            <a:avLst/>
          </a:prstGeom>
        </p:spPr>
      </p:pic>
      <p:sp>
        <p:nvSpPr>
          <p:cNvPr id="7" name="TextBox 6"/>
          <p:cNvSpPr txBox="1"/>
          <p:nvPr userDrawn="1"/>
        </p:nvSpPr>
        <p:spPr>
          <a:xfrm>
            <a:off x="182088" y="6389132"/>
            <a:ext cx="8733312" cy="369332"/>
          </a:xfrm>
          <a:prstGeom prst="rect">
            <a:avLst/>
          </a:prstGeom>
          <a:noFill/>
        </p:spPr>
        <p:txBody>
          <a:bodyPr wrap="square" rtlCol="0">
            <a:spAutoFit/>
          </a:bodyPr>
          <a:lstStyle/>
          <a:p>
            <a:r>
              <a:rPr lang="en-US" dirty="0" smtClean="0">
                <a:solidFill>
                  <a:prstClr val="white"/>
                </a:solidFill>
                <a:latin typeface="Arial" charset="0"/>
                <a:ea typeface="+mn-ea"/>
              </a:rPr>
              <a:t>https://wvlungcancer.pafcareline.org                                                 (866) 684-2479</a:t>
            </a:r>
            <a:endParaRPr lang="en-US" dirty="0">
              <a:solidFill>
                <a:prstClr val="white"/>
              </a:solidFill>
              <a:latin typeface="Arial" charset="0"/>
              <a:ea typeface="+mn-ea"/>
            </a:endParaRPr>
          </a:p>
        </p:txBody>
      </p:sp>
      <p:cxnSp>
        <p:nvCxnSpPr>
          <p:cNvPr id="11" name="Straight Connector 10"/>
          <p:cNvCxnSpPr/>
          <p:nvPr userDrawn="1"/>
        </p:nvCxnSpPr>
        <p:spPr>
          <a:xfrm>
            <a:off x="76200" y="6324600"/>
            <a:ext cx="8961912" cy="0"/>
          </a:xfrm>
          <a:prstGeom prst="line">
            <a:avLst/>
          </a:prstGeom>
          <a:ln w="28575"/>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4227544456"/>
      </p:ext>
    </p:extLst>
  </p:cSld>
  <p:clrMapOvr>
    <a:masterClrMapping/>
  </p:clrMapOvr>
  <p:timing>
    <p:tnLst>
      <p:par>
        <p:cTn xmlns:p14="http://schemas.microsoft.com/office/powerpoint/2010/mai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Title with Text and Table">
    <p:spTree>
      <p:nvGrpSpPr>
        <p:cNvPr id="1" name=""/>
        <p:cNvGrpSpPr/>
        <p:nvPr/>
      </p:nvGrpSpPr>
      <p:grpSpPr>
        <a:xfrm>
          <a:off x="0" y="0"/>
          <a:ext cx="0" cy="0"/>
          <a:chOff x="0" y="0"/>
          <a:chExt cx="0" cy="0"/>
        </a:xfrm>
      </p:grpSpPr>
      <p:sp>
        <p:nvSpPr>
          <p:cNvPr id="23" name="Rectangle 22"/>
          <p:cNvSpPr/>
          <p:nvPr userDrawn="1"/>
        </p:nvSpPr>
        <p:spPr>
          <a:xfrm>
            <a:off x="0" y="381000"/>
            <a:ext cx="914400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6" name="Rectangle 25"/>
          <p:cNvSpPr/>
          <p:nvPr userDrawn="1"/>
        </p:nvSpPr>
        <p:spPr>
          <a:xfrm>
            <a:off x="0" y="381000"/>
            <a:ext cx="914400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38" name="Straight Connector 37"/>
          <p:cNvCxnSpPr/>
          <p:nvPr userDrawn="1"/>
        </p:nvCxnSpPr>
        <p:spPr>
          <a:xfrm rot="5400000">
            <a:off x="6743700" y="1104900"/>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title" hasCustomPrompt="1"/>
          </p:nvPr>
        </p:nvSpPr>
        <p:spPr>
          <a:xfrm>
            <a:off x="457200" y="685800"/>
            <a:ext cx="6553200" cy="533400"/>
          </a:xfrm>
          <a:prstGeom prst="rect">
            <a:avLst/>
          </a:prstGeom>
        </p:spPr>
        <p:txBody>
          <a:bodyPr>
            <a:normAutofit/>
          </a:bodyPr>
          <a:lstStyle>
            <a:lvl1pPr>
              <a:defRPr sz="3200">
                <a:solidFill>
                  <a:schemeClr val="accent4"/>
                </a:solidFill>
              </a:defRPr>
            </a:lvl1pPr>
          </a:lstStyle>
          <a:p>
            <a:r>
              <a:rPr lang="en-US" dirty="0" smtClean="0"/>
              <a:t>Content Page with Text</a:t>
            </a:r>
            <a:endParaRPr lang="en-US" dirty="0"/>
          </a:p>
        </p:txBody>
      </p:sp>
      <p:sp>
        <p:nvSpPr>
          <p:cNvPr id="9" name="Subtitle 2"/>
          <p:cNvSpPr>
            <a:spLocks noGrp="1"/>
          </p:cNvSpPr>
          <p:nvPr>
            <p:ph type="subTitle" idx="11" hasCustomPrompt="1"/>
          </p:nvPr>
        </p:nvSpPr>
        <p:spPr>
          <a:xfrm>
            <a:off x="457200" y="1219200"/>
            <a:ext cx="6553087" cy="381000"/>
          </a:xfrm>
          <a:prstGeom prst="rect">
            <a:avLst/>
          </a:prstGeom>
        </p:spPr>
        <p:txBody>
          <a:bodyPr>
            <a:normAutofit/>
          </a:bodyPr>
          <a:lstStyle>
            <a:lvl1pPr marL="0" indent="0" algn="l">
              <a:buNone/>
              <a:defRPr sz="1800" cap="all" baseline="0">
                <a:solidFill>
                  <a:srgbClr val="0084A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 content page with text and table</a:t>
            </a:r>
            <a:endParaRPr lang="en-US" dirty="0"/>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18232" y="614548"/>
            <a:ext cx="1825768" cy="955964"/>
          </a:xfrm>
          <a:prstGeom prst="rect">
            <a:avLst/>
          </a:prstGeom>
        </p:spPr>
      </p:pic>
      <p:cxnSp>
        <p:nvCxnSpPr>
          <p:cNvPr id="22" name="Straight Connector 21"/>
          <p:cNvCxnSpPr/>
          <p:nvPr userDrawn="1"/>
        </p:nvCxnSpPr>
        <p:spPr>
          <a:xfrm>
            <a:off x="76200" y="6324600"/>
            <a:ext cx="8961912" cy="0"/>
          </a:xfrm>
          <a:prstGeom prst="line">
            <a:avLst/>
          </a:prstGeom>
          <a:ln w="28575"/>
        </p:spPr>
        <p:style>
          <a:lnRef idx="3">
            <a:schemeClr val="accent5"/>
          </a:lnRef>
          <a:fillRef idx="0">
            <a:schemeClr val="accent5"/>
          </a:fillRef>
          <a:effectRef idx="2">
            <a:schemeClr val="accent5"/>
          </a:effectRef>
          <a:fontRef idx="minor">
            <a:schemeClr val="tx1"/>
          </a:fontRef>
        </p:style>
      </p:cxnSp>
      <p:sp>
        <p:nvSpPr>
          <p:cNvPr id="24" name="TextBox 23"/>
          <p:cNvSpPr txBox="1"/>
          <p:nvPr userDrawn="1"/>
        </p:nvSpPr>
        <p:spPr>
          <a:xfrm>
            <a:off x="182088" y="6389132"/>
            <a:ext cx="8733312" cy="369332"/>
          </a:xfrm>
          <a:prstGeom prst="rect">
            <a:avLst/>
          </a:prstGeom>
          <a:noFill/>
        </p:spPr>
        <p:txBody>
          <a:bodyPr wrap="square" rtlCol="0">
            <a:spAutoFit/>
          </a:bodyPr>
          <a:lstStyle/>
          <a:p>
            <a:r>
              <a:rPr lang="en-US" dirty="0" smtClean="0">
                <a:solidFill>
                  <a:prstClr val="white"/>
                </a:solidFill>
                <a:latin typeface="Arial" charset="0"/>
                <a:ea typeface="+mn-ea"/>
              </a:rPr>
              <a:t>https://wvlungcancer.pafcareline.org                                                 (866) 684-2479</a:t>
            </a:r>
            <a:endParaRPr lang="en-US" dirty="0">
              <a:solidFill>
                <a:prstClr val="white"/>
              </a:solidFill>
              <a:latin typeface="Arial" charset="0"/>
              <a:ea typeface="+mn-ea"/>
            </a:endParaRPr>
          </a:p>
        </p:txBody>
      </p:sp>
    </p:spTree>
    <p:extLst>
      <p:ext uri="{BB962C8B-B14F-4D97-AF65-F5344CB8AC3E}">
        <p14:creationId xmlns:p14="http://schemas.microsoft.com/office/powerpoint/2010/main" val="1747104738"/>
      </p:ext>
    </p:extLst>
  </p:cSld>
  <p:clrMapOvr>
    <a:masterClrMapping/>
  </p:clrMapOvr>
  <p:timing>
    <p:tnLst>
      <p:par>
        <p:cTn xmlns:p14="http://schemas.microsoft.com/office/powerpoint/2010/mai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email"/>
          <a:srcRect/>
          <a:stretch>
            <a:fillRect/>
          </a:stretch>
        </a:blipFill>
        <a:effectLst/>
      </p:bgPr>
    </p:bg>
    <p:spTree>
      <p:nvGrpSpPr>
        <p:cNvPr id="1" name=""/>
        <p:cNvGrpSpPr/>
        <p:nvPr/>
      </p:nvGrpSpPr>
      <p:grpSpPr>
        <a:xfrm>
          <a:off x="0" y="0"/>
          <a:ext cx="0" cy="0"/>
          <a:chOff x="0" y="0"/>
          <a:chExt cx="0" cy="0"/>
        </a:xfrm>
      </p:grpSpPr>
      <p:pic>
        <p:nvPicPr>
          <p:cNvPr id="4" name="Picture 7" descr="PAFLogoFinal_4C"/>
          <p:cNvPicPr>
            <a:picLocks noChangeAspect="1" noChangeArrowheads="1"/>
          </p:cNvPicPr>
          <p:nvPr userDrawn="1"/>
        </p:nvPicPr>
        <p:blipFill>
          <a:blip r:embed="rId3" cstate="email"/>
          <a:srcRect/>
          <a:stretch>
            <a:fillRect/>
          </a:stretch>
        </p:blipFill>
        <p:spPr bwMode="auto">
          <a:xfrm>
            <a:off x="5105400" y="85725"/>
            <a:ext cx="3810000" cy="828675"/>
          </a:xfrm>
          <a:prstGeom prst="rect">
            <a:avLst/>
          </a:prstGeom>
          <a:noFill/>
          <a:ln w="9525">
            <a:noFill/>
            <a:miter lim="800000"/>
            <a:headEnd/>
            <a:tailEnd/>
          </a:ln>
        </p:spPr>
      </p:pic>
      <p:sp>
        <p:nvSpPr>
          <p:cNvPr id="5" name="Text Box 8"/>
          <p:cNvSpPr txBox="1">
            <a:spLocks noChangeArrowheads="1"/>
          </p:cNvSpPr>
          <p:nvPr userDrawn="1"/>
        </p:nvSpPr>
        <p:spPr bwMode="auto">
          <a:xfrm>
            <a:off x="5029200" y="814388"/>
            <a:ext cx="3987800" cy="274637"/>
          </a:xfrm>
          <a:prstGeom prst="rect">
            <a:avLst/>
          </a:prstGeom>
          <a:noFill/>
          <a:ln w="9525">
            <a:noFill/>
            <a:miter lim="800000"/>
            <a:headEnd/>
            <a:tailEnd/>
          </a:ln>
          <a:effectLst/>
        </p:spPr>
        <p:txBody>
          <a:bodyPr wrap="none">
            <a:spAutoFit/>
          </a:bodyPr>
          <a:lstStyle/>
          <a:p>
            <a:pPr>
              <a:defRPr/>
            </a:pPr>
            <a:r>
              <a:rPr lang="en-US" sz="1200" b="1" dirty="0">
                <a:solidFill>
                  <a:prstClr val="white"/>
                </a:solidFill>
                <a:latin typeface="Arial Narrow" pitchFamily="34" charset="0"/>
                <a:ea typeface="+mn-ea"/>
              </a:rPr>
              <a:t>Solving Insurance and Healthcare Access Problems | </a:t>
            </a:r>
            <a:r>
              <a:rPr lang="en-US" sz="1200" i="1" dirty="0">
                <a:solidFill>
                  <a:prstClr val="white"/>
                </a:solidFill>
                <a:latin typeface="Arial Narrow" pitchFamily="34" charset="0"/>
                <a:ea typeface="+mn-ea"/>
              </a:rPr>
              <a:t>since 1996</a:t>
            </a:r>
          </a:p>
        </p:txBody>
      </p:sp>
      <p:sp>
        <p:nvSpPr>
          <p:cNvPr id="81922" name="Rectangle 2"/>
          <p:cNvSpPr>
            <a:spLocks noGrp="1" noChangeArrowheads="1"/>
          </p:cNvSpPr>
          <p:nvPr>
            <p:ph type="ctrTitle"/>
          </p:nvPr>
        </p:nvSpPr>
        <p:spPr>
          <a:xfrm>
            <a:off x="685800" y="2130425"/>
            <a:ext cx="7772400" cy="1470025"/>
          </a:xfrm>
          <a:prstGeom prst="rect">
            <a:avLst/>
          </a:prstGeom>
        </p:spPr>
        <p:txBody>
          <a:bodyPr/>
          <a:lstStyle>
            <a:lvl1pPr>
              <a:defRPr/>
            </a:lvl1pPr>
          </a:lstStyle>
          <a:p>
            <a:r>
              <a:rPr lang="en-US"/>
              <a:t>Click to edit Master title style</a:t>
            </a:r>
          </a:p>
        </p:txBody>
      </p:sp>
      <p:sp>
        <p:nvSpPr>
          <p:cNvPr id="8192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6" name="Rectangle 4"/>
          <p:cNvSpPr>
            <a:spLocks noGrp="1" noChangeArrowheads="1"/>
          </p:cNvSpPr>
          <p:nvPr>
            <p:ph type="dt" sz="half" idx="10"/>
          </p:nvPr>
        </p:nvSpPr>
        <p:spPr bwMode="auto">
          <a:xfrm>
            <a:off x="457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l">
              <a:defRPr sz="1000" b="1">
                <a:latin typeface="+mn-lt"/>
              </a:defRPr>
            </a:lvl1pPr>
          </a:lstStyle>
          <a:p>
            <a:pPr>
              <a:defRPr/>
            </a:pPr>
            <a:endParaRPr lang="en-US" dirty="0">
              <a:solidFill>
                <a:prstClr val="black"/>
              </a:solidFill>
              <a:ea typeface="+mn-ea"/>
            </a:endParaRPr>
          </a:p>
        </p:txBody>
      </p:sp>
      <p:sp>
        <p:nvSpPr>
          <p:cNvPr id="7" name="Rectangle 5"/>
          <p:cNvSpPr>
            <a:spLocks noGrp="1" noChangeArrowheads="1"/>
          </p:cNvSpPr>
          <p:nvPr>
            <p:ph type="ftr" sz="quarter" idx="11"/>
          </p:nvPr>
        </p:nvSpPr>
        <p:spPr>
          <a:xfrm>
            <a:off x="3124200" y="6245225"/>
            <a:ext cx="2895600" cy="476250"/>
          </a:xfrm>
          <a:prstGeom prst="rect">
            <a:avLst/>
          </a:prstGeom>
        </p:spPr>
        <p:txBody>
          <a:bodyPr/>
          <a:lstStyle>
            <a:lvl1pPr>
              <a:defRPr sz="1000" b="1"/>
            </a:lvl1pPr>
          </a:lstStyle>
          <a:p>
            <a:pPr>
              <a:defRPr/>
            </a:pPr>
            <a:r>
              <a:rPr lang="en-US" dirty="0">
                <a:solidFill>
                  <a:prstClr val="black"/>
                </a:solidFill>
                <a:latin typeface="Times New Roman" pitchFamily="18" charset="0"/>
                <a:ea typeface="+mn-ea"/>
              </a:rPr>
              <a:t>Property of Patient Advocate Foundation  </a:t>
            </a:r>
          </a:p>
        </p:txBody>
      </p:sp>
    </p:spTree>
    <p:extLst>
      <p:ext uri="{BB962C8B-B14F-4D97-AF65-F5344CB8AC3E}">
        <p14:creationId xmlns:p14="http://schemas.microsoft.com/office/powerpoint/2010/main" val="3152760674"/>
      </p:ext>
    </p:extLst>
  </p:cSld>
  <p:clrMapOvr>
    <a:masterClrMapping/>
  </p:clrMapOvr>
  <p:transition xmlns:p14="http://schemas.microsoft.com/office/powerpoint/2010/mai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a:ln w="12700">
            <a:noFill/>
            <a:miter lim="800000"/>
            <a:headEnd/>
            <a:tailEnd/>
          </a:ln>
        </p:spPr>
      </p:pic>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p:txBody>
          <a:bodyPr/>
          <a:lstStyle>
            <a:lvl1pPr>
              <a:defRPr/>
            </a:lvl1pPr>
          </a:lstStyle>
          <a:p>
            <a:pPr>
              <a:defRPr/>
            </a:pPr>
            <a:fld id="{5850DBBF-5EFA-4BC8-B8D1-C950D339F199}"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367541754"/>
      </p:ext>
    </p:extLst>
  </p:cSld>
  <p:clrMapOvr>
    <a:masterClrMapping/>
  </p:clrMapOvr>
  <p:transition xmlns:p14="http://schemas.microsoft.com/office/powerpoint/2010/main"/>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C3FE5758-E570-461C-B3F5-6DE8FEC064D8}"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508094867"/>
      </p:ext>
    </p:extLst>
  </p:cSld>
  <p:clrMapOvr>
    <a:masterClrMapping/>
  </p:clrMapOvr>
  <p:transition xmlns:p14="http://schemas.microsoft.com/office/powerpoint/2010/main"/>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93838"/>
            <a:ext cx="4038600" cy="4678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93838"/>
            <a:ext cx="4038600" cy="4678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705276D3-FE69-4187-8EFC-3D9A2CB53AC3}"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174566377"/>
      </p:ext>
    </p:extLst>
  </p:cSld>
  <p:clrMapOvr>
    <a:masterClrMapping/>
  </p:clrMapOvr>
  <p:transition xmlns:p14="http://schemas.microsoft.com/office/powerpoint/2010/main"/>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E389E082-7448-4BA7-A1DA-D638D273032A}"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989251316"/>
      </p:ext>
    </p:extLst>
  </p:cSld>
  <p:clrMapOvr>
    <a:masterClrMapping/>
  </p:clrMapOvr>
  <p:transition xmlns:p14="http://schemas.microsoft.com/office/powerpoint/2010/main"/>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a:prstGeom prst="rect">
            <a:avLst/>
          </a:prstGeom>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346732D3-1CFC-4A3F-A3CC-A44F7B4A8564}"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326521594"/>
      </p:ext>
    </p:extLst>
  </p:cSld>
  <p:clrMapOvr>
    <a:masterClrMapping/>
  </p:clrMapOvr>
  <p:transition xmlns:p14="http://schemas.microsoft.com/office/powerpoint/2010/main"/>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F45EF615-7538-4A73-BB4B-CB47909DC7E1}"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32668955"/>
      </p:ext>
    </p:extLst>
  </p:cSld>
  <p:clrMapOvr>
    <a:masterClrMapping/>
  </p:clrMapOvr>
  <p:transition xmlns:p14="http://schemas.microsoft.com/office/powerpoint/2010/main"/>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35B602E5-7579-4164-87B4-407A2C4B7A37}"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68013145"/>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915816" y="620688"/>
            <a:ext cx="5770984" cy="288032"/>
          </a:xfrm>
          <a:prstGeom prst="rect">
            <a:avLst/>
          </a:prstGeom>
        </p:spPr>
        <p:txBody>
          <a:bodyPr anchor="ctr">
            <a:noAutofit/>
          </a:bodyPr>
          <a:lstStyle>
            <a:lvl1pPr marL="0" indent="0" algn="r">
              <a:buNone/>
              <a:defRPr sz="1600" cap="small" baseline="0">
                <a:solidFill>
                  <a:srgbClr val="1D263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7" name="Espace réservé du titre 1"/>
          <p:cNvSpPr>
            <a:spLocks noGrp="1"/>
          </p:cNvSpPr>
          <p:nvPr>
            <p:ph type="title"/>
          </p:nvPr>
        </p:nvSpPr>
        <p:spPr>
          <a:xfrm>
            <a:off x="2915816" y="3076"/>
            <a:ext cx="5770984" cy="617612"/>
          </a:xfrm>
          <a:prstGeom prst="rect">
            <a:avLst/>
          </a:prstGeom>
        </p:spPr>
        <p:txBody>
          <a:bodyPr vert="horz" lIns="91440" tIns="45720" rIns="91440" bIns="45720" rtlCol="0" anchor="ctr">
            <a:normAutofit/>
          </a:bodyPr>
          <a:lstStyle>
            <a:lvl1pPr>
              <a:defRPr i="0">
                <a:solidFill>
                  <a:schemeClr val="tx2">
                    <a:lumMod val="75000"/>
                    <a:lumOff val="25000"/>
                  </a:schemeClr>
                </a:solidFill>
                <a:latin typeface="Courier New" pitchFamily="49" charset="0"/>
                <a:cs typeface="Courier New" pitchFamily="49" charset="0"/>
              </a:defRPr>
            </a:lvl1pPr>
          </a:lstStyle>
          <a:p>
            <a:r>
              <a:rPr lang="fr-FR" dirty="0" smtClean="0"/>
              <a:t>Modifiez le style du titre</a:t>
            </a:r>
            <a:endParaRPr lang="en-US" dirty="0"/>
          </a:p>
        </p:txBody>
      </p:sp>
    </p:spTree>
    <p:extLst>
      <p:ext uri="{BB962C8B-B14F-4D97-AF65-F5344CB8AC3E}">
        <p14:creationId xmlns:p14="http://schemas.microsoft.com/office/powerpoint/2010/main" val="320753529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58CA7818-3D60-4A00-8D6C-2AECF1191CD0}"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558148792"/>
      </p:ext>
    </p:extLst>
  </p:cSld>
  <p:clrMapOvr>
    <a:masterClrMapping/>
  </p:clrMapOvr>
  <p:transition xmlns:p14="http://schemas.microsoft.com/office/powerpoint/2010/main"/>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24F18773-93BE-4391-99BC-318C884C9EF9}"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920643444"/>
      </p:ext>
    </p:extLst>
  </p:cSld>
  <p:clrMapOvr>
    <a:masterClrMapping/>
  </p:clrMapOvr>
  <p:transition xmlns:p14="http://schemas.microsoft.com/office/powerpoint/2010/main"/>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7400" cy="601980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601980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A910F518-B785-4F6F-AE5B-74765CC21AE2}"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691055891"/>
      </p:ext>
    </p:extLst>
  </p:cSld>
  <p:clrMapOvr>
    <a:masterClrMapping/>
  </p:clrMapOvr>
  <p:transition xmlns:p14="http://schemas.microsoft.com/office/powerpoint/2010/main"/>
</p:sldLayout>
</file>

<file path=ppt/slideLayouts/slideLayout6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a:prstGeom prst="rect">
            <a:avLst/>
          </a:prstGeo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493838"/>
            <a:ext cx="8229600" cy="4678362"/>
          </a:xfrm>
        </p:spPr>
        <p:txBody>
          <a:bodyPr/>
          <a:lstStyle/>
          <a:p>
            <a:pPr lvl="0"/>
            <a:endParaRPr lang="en-US" noProof="0" dirty="0"/>
          </a:p>
        </p:txBody>
      </p:sp>
      <p:sp>
        <p:nvSpPr>
          <p:cNvPr id="4" name="Rectangle 6"/>
          <p:cNvSpPr>
            <a:spLocks noGrp="1" noChangeArrowheads="1"/>
          </p:cNvSpPr>
          <p:nvPr>
            <p:ph type="sldNum" sz="quarter" idx="10"/>
          </p:nvPr>
        </p:nvSpPr>
        <p:spPr>
          <a:ln/>
        </p:spPr>
        <p:txBody>
          <a:bodyPr/>
          <a:lstStyle>
            <a:lvl1pPr>
              <a:defRPr/>
            </a:lvl1pPr>
          </a:lstStyle>
          <a:p>
            <a:pPr>
              <a:defRPr/>
            </a:pPr>
            <a:fld id="{A84F4111-1669-40FF-B81B-DE613DA65729}"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964337874"/>
      </p:ext>
    </p:extLst>
  </p:cSld>
  <p:clrMapOvr>
    <a:masterClrMapping/>
  </p:clrMapOvr>
  <p:transition xmlns:p14="http://schemas.microsoft.com/office/powerpoint/2010/main"/>
</p:sldLayout>
</file>

<file path=ppt/slideLayouts/slideLayout6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493838"/>
            <a:ext cx="4038600" cy="46783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93838"/>
            <a:ext cx="4038600" cy="46783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023EFF72-AC56-43EF-8DB7-54EA86690811}"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250052281"/>
      </p:ext>
    </p:extLst>
  </p:cSld>
  <p:clrMapOvr>
    <a:masterClrMapping/>
  </p:clrMapOvr>
  <p:transition xmlns:p14="http://schemas.microsoft.com/office/powerpoint/2010/main"/>
</p:sldLayout>
</file>

<file path=ppt/slideLayouts/slideLayout65.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93838"/>
            <a:ext cx="4038600" cy="46783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493838"/>
            <a:ext cx="4038600" cy="46783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85B4D065-03DA-4096-AAB4-B6857CAADA23}"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601429441"/>
      </p:ext>
    </p:extLst>
  </p:cSld>
  <p:clrMapOvr>
    <a:masterClrMapping/>
  </p:clrMapOvr>
  <p:transition xmlns:p14="http://schemas.microsoft.com/office/powerpoint/2010/main"/>
</p:sldLayout>
</file>

<file path=ppt/slideLayouts/slideLayout6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152400"/>
            <a:ext cx="8229600" cy="601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ACDFEDCC-2215-45EF-87FC-DBC496788BC0}"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778167794"/>
      </p:ext>
    </p:extLst>
  </p:cSld>
  <p:clrMapOvr>
    <a:masterClrMapping/>
  </p:clrMapOvr>
  <p:transition xmlns:p14="http://schemas.microsoft.com/office/powerpoint/2010/main"/>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a:prstGeom prst="rect">
            <a:avLst/>
          </a:prstGeo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493838"/>
            <a:ext cx="4038600" cy="2262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493838"/>
            <a:ext cx="4038600" cy="2262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57200" y="3908425"/>
            <a:ext cx="8229600" cy="2263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sldNum" sz="quarter" idx="10"/>
          </p:nvPr>
        </p:nvSpPr>
        <p:spPr>
          <a:ln/>
        </p:spPr>
        <p:txBody>
          <a:bodyPr/>
          <a:lstStyle>
            <a:lvl1pPr>
              <a:defRPr/>
            </a:lvl1pPr>
          </a:lstStyle>
          <a:p>
            <a:pPr>
              <a:defRPr/>
            </a:pPr>
            <a:fld id="{18DF1B2E-2D3C-4123-826F-4B22A42B9DB1}"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943183845"/>
      </p:ext>
    </p:extLst>
  </p:cSld>
  <p:clrMapOvr>
    <a:masterClrMapping/>
  </p:clrMapOvr>
  <p:transition xmlns:p14="http://schemas.microsoft.com/office/powerpoint/2010/main"/>
</p:sldLayout>
</file>

<file path=ppt/slideLayouts/slideLayout68.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152400"/>
            <a:ext cx="8229600" cy="609600"/>
          </a:xfrm>
          <a:prstGeom prst="rect">
            <a:avLst/>
          </a:prstGeo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493838"/>
            <a:ext cx="4038600" cy="2262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493838"/>
            <a:ext cx="4038600" cy="2262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08425"/>
            <a:ext cx="4038600" cy="2263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08425"/>
            <a:ext cx="4038600" cy="2263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noChangeArrowheads="1"/>
          </p:cNvSpPr>
          <p:nvPr>
            <p:ph type="ftr" sz="quarter" idx="10"/>
          </p:nvPr>
        </p:nvSpPr>
        <p:spPr>
          <a:xfrm>
            <a:off x="457200" y="6400800"/>
            <a:ext cx="7620000" cy="320675"/>
          </a:xfrm>
          <a:prstGeom prst="rect">
            <a:avLst/>
          </a:prstGeom>
        </p:spPr>
        <p:txBody>
          <a:bodyPr/>
          <a:lstStyle>
            <a:lvl1pPr>
              <a:defRPr/>
            </a:lvl1pPr>
          </a:lstStyle>
          <a:p>
            <a:pPr>
              <a:defRPr/>
            </a:pPr>
            <a:r>
              <a:rPr lang="en-US" dirty="0">
                <a:solidFill>
                  <a:prstClr val="black"/>
                </a:solidFill>
                <a:latin typeface="Times New Roman" pitchFamily="18" charset="0"/>
                <a:ea typeface="+mn-ea"/>
              </a:rPr>
              <a:t>Patient Advocate Foundation                                      Annual Staff Retreat                                             December 6, 2012</a:t>
            </a:r>
          </a:p>
        </p:txBody>
      </p:sp>
    </p:spTree>
    <p:extLst>
      <p:ext uri="{BB962C8B-B14F-4D97-AF65-F5344CB8AC3E}">
        <p14:creationId xmlns:p14="http://schemas.microsoft.com/office/powerpoint/2010/main" val="1280169267"/>
      </p:ext>
    </p:extLst>
  </p:cSld>
  <p:clrMapOvr>
    <a:masterClrMapping/>
  </p:clrMapOvr>
  <p:transition xmlns:p14="http://schemas.microsoft.com/office/powerpoint/2010/main"/>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163" name="Group 115"/>
          <p:cNvGrpSpPr>
            <a:grpSpLocks/>
          </p:cNvGrpSpPr>
          <p:nvPr userDrawn="1"/>
        </p:nvGrpSpPr>
        <p:grpSpPr bwMode="auto">
          <a:xfrm>
            <a:off x="-76200" y="3962400"/>
            <a:ext cx="11582400" cy="3321859"/>
            <a:chOff x="110038290" y="112402316"/>
            <a:chExt cx="9845040" cy="4034534"/>
          </a:xfrm>
        </p:grpSpPr>
        <p:sp>
          <p:nvSpPr>
            <p:cNvPr id="2164" name="Freeform 116"/>
            <p:cNvSpPr>
              <a:spLocks/>
            </p:cNvSpPr>
            <p:nvPr/>
          </p:nvSpPr>
          <p:spPr bwMode="auto">
            <a:xfrm>
              <a:off x="110104997" y="113019676"/>
              <a:ext cx="9778333" cy="3417174"/>
            </a:xfrm>
            <a:custGeom>
              <a:avLst/>
              <a:gdLst/>
              <a:ahLst/>
              <a:cxnLst>
                <a:cxn ang="0">
                  <a:pos x="1373" y="431"/>
                </a:cxn>
                <a:cxn ang="0">
                  <a:pos x="0" y="538"/>
                </a:cxn>
                <a:cxn ang="0">
                  <a:pos x="0" y="842"/>
                </a:cxn>
                <a:cxn ang="0">
                  <a:pos x="1379" y="508"/>
                </a:cxn>
                <a:cxn ang="0">
                  <a:pos x="2520" y="233"/>
                </a:cxn>
                <a:cxn ang="0">
                  <a:pos x="2520" y="2"/>
                </a:cxn>
                <a:cxn ang="0">
                  <a:pos x="1373" y="431"/>
                </a:cxn>
              </a:cxnLst>
              <a:rect l="0" t="0" r="r" b="b"/>
              <a:pathLst>
                <a:path w="2520" h="1192">
                  <a:moveTo>
                    <a:pt x="1373" y="431"/>
                  </a:moveTo>
                  <a:cubicBezTo>
                    <a:pt x="742" y="958"/>
                    <a:pt x="232" y="712"/>
                    <a:pt x="0" y="538"/>
                  </a:cubicBezTo>
                  <a:cubicBezTo>
                    <a:pt x="0" y="842"/>
                    <a:pt x="0" y="842"/>
                    <a:pt x="0" y="842"/>
                  </a:cubicBezTo>
                  <a:cubicBezTo>
                    <a:pt x="232" y="982"/>
                    <a:pt x="786" y="1192"/>
                    <a:pt x="1379" y="508"/>
                  </a:cubicBezTo>
                  <a:cubicBezTo>
                    <a:pt x="1763" y="66"/>
                    <a:pt x="2187" y="92"/>
                    <a:pt x="2520" y="233"/>
                  </a:cubicBezTo>
                  <a:cubicBezTo>
                    <a:pt x="2520" y="2"/>
                    <a:pt x="2520" y="2"/>
                    <a:pt x="2520" y="2"/>
                  </a:cubicBezTo>
                  <a:cubicBezTo>
                    <a:pt x="2198" y="0"/>
                    <a:pt x="1784" y="89"/>
                    <a:pt x="1373" y="431"/>
                  </a:cubicBezTo>
                  <a:close/>
                </a:path>
              </a:pathLst>
            </a:custGeom>
            <a:solidFill>
              <a:srgbClr val="0084A3"/>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latin typeface="Arial" charset="0"/>
                <a:ea typeface="+mn-ea"/>
              </a:endParaRPr>
            </a:p>
          </p:txBody>
        </p:sp>
        <p:sp>
          <p:nvSpPr>
            <p:cNvPr id="2165" name="Freeform 117"/>
            <p:cNvSpPr>
              <a:spLocks/>
            </p:cNvSpPr>
            <p:nvPr/>
          </p:nvSpPr>
          <p:spPr bwMode="auto">
            <a:xfrm>
              <a:off x="110167830" y="113790536"/>
              <a:ext cx="4243977" cy="1979337"/>
            </a:xfrm>
            <a:custGeom>
              <a:avLst/>
              <a:gdLst/>
              <a:ahLst/>
              <a:cxnLst>
                <a:cxn ang="0">
                  <a:pos x="1376" y="18"/>
                </a:cxn>
                <a:cxn ang="0">
                  <a:pos x="1373" y="0"/>
                </a:cxn>
                <a:cxn ang="0">
                  <a:pos x="0" y="107"/>
                </a:cxn>
                <a:cxn ang="0">
                  <a:pos x="0" y="292"/>
                </a:cxn>
                <a:cxn ang="0">
                  <a:pos x="1376" y="18"/>
                </a:cxn>
              </a:cxnLst>
              <a:rect l="0" t="0" r="r" b="b"/>
              <a:pathLst>
                <a:path w="1376" h="621">
                  <a:moveTo>
                    <a:pt x="1376" y="18"/>
                  </a:moveTo>
                  <a:cubicBezTo>
                    <a:pt x="1373" y="0"/>
                    <a:pt x="1373" y="0"/>
                    <a:pt x="1373" y="0"/>
                  </a:cubicBezTo>
                  <a:cubicBezTo>
                    <a:pt x="742" y="526"/>
                    <a:pt x="232" y="281"/>
                    <a:pt x="0" y="107"/>
                  </a:cubicBezTo>
                  <a:cubicBezTo>
                    <a:pt x="0" y="292"/>
                    <a:pt x="0" y="292"/>
                    <a:pt x="0" y="292"/>
                  </a:cubicBezTo>
                  <a:cubicBezTo>
                    <a:pt x="241" y="433"/>
                    <a:pt x="777" y="621"/>
                    <a:pt x="1376" y="18"/>
                  </a:cubicBezTo>
                  <a:close/>
                </a:path>
              </a:pathLst>
            </a:custGeom>
            <a:solidFill>
              <a:srgbClr val="5DC6CD"/>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latin typeface="Arial" charset="0"/>
                <a:ea typeface="+mn-ea"/>
              </a:endParaRPr>
            </a:p>
          </p:txBody>
        </p:sp>
        <p:sp>
          <p:nvSpPr>
            <p:cNvPr id="2166" name="Freeform 118"/>
            <p:cNvSpPr>
              <a:spLocks/>
            </p:cNvSpPr>
            <p:nvPr/>
          </p:nvSpPr>
          <p:spPr bwMode="auto">
            <a:xfrm>
              <a:off x="114284153" y="112505475"/>
              <a:ext cx="3537676" cy="1373742"/>
            </a:xfrm>
            <a:custGeom>
              <a:avLst/>
              <a:gdLst/>
              <a:ahLst/>
              <a:cxnLst>
                <a:cxn ang="0">
                  <a:pos x="0" y="431"/>
                </a:cxn>
                <a:cxn ang="0">
                  <a:pos x="43" y="421"/>
                </a:cxn>
                <a:cxn ang="0">
                  <a:pos x="1147" y="101"/>
                </a:cxn>
                <a:cxn ang="0">
                  <a:pos x="1147" y="2"/>
                </a:cxn>
                <a:cxn ang="0">
                  <a:pos x="0" y="431"/>
                </a:cxn>
              </a:cxnLst>
              <a:rect l="0" t="0" r="r" b="b"/>
              <a:pathLst>
                <a:path w="1147" h="431">
                  <a:moveTo>
                    <a:pt x="0" y="431"/>
                  </a:moveTo>
                  <a:cubicBezTo>
                    <a:pt x="43" y="421"/>
                    <a:pt x="43" y="421"/>
                    <a:pt x="43" y="421"/>
                  </a:cubicBezTo>
                  <a:cubicBezTo>
                    <a:pt x="438" y="86"/>
                    <a:pt x="835" y="47"/>
                    <a:pt x="1147" y="101"/>
                  </a:cubicBezTo>
                  <a:cubicBezTo>
                    <a:pt x="1147" y="2"/>
                    <a:pt x="1147" y="2"/>
                    <a:pt x="1147" y="2"/>
                  </a:cubicBezTo>
                  <a:cubicBezTo>
                    <a:pt x="825" y="0"/>
                    <a:pt x="411" y="89"/>
                    <a:pt x="0" y="431"/>
                  </a:cubicBezTo>
                  <a:close/>
                </a:path>
              </a:pathLst>
            </a:custGeom>
            <a:solidFill>
              <a:srgbClr val="5DC6CD"/>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latin typeface="Arial" charset="0"/>
                <a:ea typeface="+mn-ea"/>
              </a:endParaRPr>
            </a:p>
          </p:txBody>
        </p:sp>
        <p:sp>
          <p:nvSpPr>
            <p:cNvPr id="2167" name="Freeform 119"/>
            <p:cNvSpPr>
              <a:spLocks/>
            </p:cNvSpPr>
            <p:nvPr userDrawn="1"/>
          </p:nvSpPr>
          <p:spPr bwMode="auto">
            <a:xfrm flipH="1" flipV="1">
              <a:off x="110104997" y="112402316"/>
              <a:ext cx="7772400" cy="2664613"/>
            </a:xfrm>
            <a:custGeom>
              <a:avLst/>
              <a:gdLst/>
              <a:ahLst/>
              <a:cxnLst>
                <a:cxn ang="0">
                  <a:pos x="1372" y="326"/>
                </a:cxn>
                <a:cxn ang="0">
                  <a:pos x="0" y="368"/>
                </a:cxn>
                <a:cxn ang="0">
                  <a:pos x="0" y="516"/>
                </a:cxn>
                <a:cxn ang="0">
                  <a:pos x="1322" y="376"/>
                </a:cxn>
                <a:cxn ang="0">
                  <a:pos x="2520" y="264"/>
                </a:cxn>
                <a:cxn ang="0">
                  <a:pos x="2520" y="88"/>
                </a:cxn>
                <a:cxn ang="0">
                  <a:pos x="1372" y="326"/>
                </a:cxn>
              </a:cxnLst>
              <a:rect l="0" t="0" r="r" b="b"/>
              <a:pathLst>
                <a:path w="2520" h="836">
                  <a:moveTo>
                    <a:pt x="1372" y="326"/>
                  </a:moveTo>
                  <a:cubicBezTo>
                    <a:pt x="756" y="749"/>
                    <a:pt x="169" y="467"/>
                    <a:pt x="0" y="368"/>
                  </a:cubicBezTo>
                  <a:cubicBezTo>
                    <a:pt x="0" y="516"/>
                    <a:pt x="0" y="516"/>
                    <a:pt x="0" y="516"/>
                  </a:cubicBezTo>
                  <a:cubicBezTo>
                    <a:pt x="128" y="598"/>
                    <a:pt x="607" y="836"/>
                    <a:pt x="1322" y="376"/>
                  </a:cubicBezTo>
                  <a:cubicBezTo>
                    <a:pt x="1812" y="61"/>
                    <a:pt x="2249" y="146"/>
                    <a:pt x="2520" y="264"/>
                  </a:cubicBezTo>
                  <a:cubicBezTo>
                    <a:pt x="2520" y="88"/>
                    <a:pt x="2520" y="88"/>
                    <a:pt x="2520" y="88"/>
                  </a:cubicBezTo>
                  <a:cubicBezTo>
                    <a:pt x="2260" y="18"/>
                    <a:pt x="1846" y="0"/>
                    <a:pt x="1372" y="326"/>
                  </a:cubicBezTo>
                  <a:close/>
                </a:path>
              </a:pathLst>
            </a:custGeom>
            <a:solidFill>
              <a:srgbClr val="A9DDC4"/>
            </a:solidFill>
            <a:ln w="9525">
              <a:solidFill>
                <a:schemeClr val="accent5">
                  <a:lumMod val="75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latin typeface="Arial" charset="0"/>
                <a:ea typeface="+mn-ea"/>
              </a:endParaRPr>
            </a:p>
          </p:txBody>
        </p:sp>
        <p:sp>
          <p:nvSpPr>
            <p:cNvPr id="2168" name="Freeform 120"/>
            <p:cNvSpPr>
              <a:spLocks/>
            </p:cNvSpPr>
            <p:nvPr/>
          </p:nvSpPr>
          <p:spPr bwMode="auto">
            <a:xfrm>
              <a:off x="110103060" y="112491955"/>
              <a:ext cx="7772400" cy="1638292"/>
            </a:xfrm>
            <a:custGeom>
              <a:avLst/>
              <a:gdLst/>
              <a:ahLst/>
              <a:cxnLst>
                <a:cxn ang="0">
                  <a:pos x="1427" y="275"/>
                </a:cxn>
                <a:cxn ang="0">
                  <a:pos x="0" y="250"/>
                </a:cxn>
                <a:cxn ang="0">
                  <a:pos x="0" y="514"/>
                </a:cxn>
                <a:cxn ang="0">
                  <a:pos x="1464" y="312"/>
                </a:cxn>
                <a:cxn ang="0">
                  <a:pos x="2520" y="426"/>
                </a:cxn>
                <a:cxn ang="0">
                  <a:pos x="2520" y="222"/>
                </a:cxn>
                <a:cxn ang="0">
                  <a:pos x="1427" y="275"/>
                </a:cxn>
              </a:cxnLst>
              <a:rect l="0" t="0" r="r" b="b"/>
              <a:pathLst>
                <a:path w="2520" h="514">
                  <a:moveTo>
                    <a:pt x="1427" y="275"/>
                  </a:moveTo>
                  <a:cubicBezTo>
                    <a:pt x="769" y="0"/>
                    <a:pt x="228" y="155"/>
                    <a:pt x="0" y="250"/>
                  </a:cubicBezTo>
                  <a:cubicBezTo>
                    <a:pt x="0" y="514"/>
                    <a:pt x="0" y="514"/>
                    <a:pt x="0" y="514"/>
                  </a:cubicBezTo>
                  <a:cubicBezTo>
                    <a:pt x="181" y="359"/>
                    <a:pt x="708" y="4"/>
                    <a:pt x="1464" y="312"/>
                  </a:cubicBezTo>
                  <a:cubicBezTo>
                    <a:pt x="1935" y="504"/>
                    <a:pt x="2294" y="483"/>
                    <a:pt x="2520" y="426"/>
                  </a:cubicBezTo>
                  <a:cubicBezTo>
                    <a:pt x="2520" y="222"/>
                    <a:pt x="2520" y="222"/>
                    <a:pt x="2520" y="222"/>
                  </a:cubicBezTo>
                  <a:cubicBezTo>
                    <a:pt x="2299" y="356"/>
                    <a:pt x="1922" y="483"/>
                    <a:pt x="1427" y="275"/>
                  </a:cubicBezTo>
                  <a:close/>
                </a:path>
              </a:pathLst>
            </a:custGeom>
            <a:solidFill>
              <a:srgbClr val="D5E274"/>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latin typeface="Arial" charset="0"/>
                <a:ea typeface="+mn-ea"/>
              </a:endParaRPr>
            </a:p>
          </p:txBody>
        </p:sp>
        <p:sp>
          <p:nvSpPr>
            <p:cNvPr id="2169" name="Freeform 121"/>
            <p:cNvSpPr>
              <a:spLocks/>
            </p:cNvSpPr>
            <p:nvPr/>
          </p:nvSpPr>
          <p:spPr bwMode="auto">
            <a:xfrm>
              <a:off x="110038290" y="112459506"/>
              <a:ext cx="4401276" cy="1208001"/>
            </a:xfrm>
            <a:custGeom>
              <a:avLst/>
              <a:gdLst/>
              <a:ahLst/>
              <a:cxnLst>
                <a:cxn ang="0">
                  <a:pos x="0" y="250"/>
                </a:cxn>
                <a:cxn ang="0">
                  <a:pos x="0" y="379"/>
                </a:cxn>
                <a:cxn ang="0">
                  <a:pos x="1414" y="286"/>
                </a:cxn>
                <a:cxn ang="0">
                  <a:pos x="1427" y="275"/>
                </a:cxn>
                <a:cxn ang="0">
                  <a:pos x="0" y="250"/>
                </a:cxn>
              </a:cxnLst>
              <a:rect l="0" t="0" r="r" b="b"/>
              <a:pathLst>
                <a:path w="1427" h="379">
                  <a:moveTo>
                    <a:pt x="0" y="250"/>
                  </a:moveTo>
                  <a:cubicBezTo>
                    <a:pt x="0" y="379"/>
                    <a:pt x="0" y="379"/>
                    <a:pt x="0" y="379"/>
                  </a:cubicBezTo>
                  <a:cubicBezTo>
                    <a:pt x="216" y="245"/>
                    <a:pt x="740" y="6"/>
                    <a:pt x="1414" y="286"/>
                  </a:cubicBezTo>
                  <a:cubicBezTo>
                    <a:pt x="1427" y="275"/>
                    <a:pt x="1427" y="275"/>
                    <a:pt x="1427" y="275"/>
                  </a:cubicBezTo>
                  <a:cubicBezTo>
                    <a:pt x="769" y="0"/>
                    <a:pt x="229" y="155"/>
                    <a:pt x="0" y="250"/>
                  </a:cubicBezTo>
                  <a:close/>
                </a:path>
              </a:pathLst>
            </a:custGeom>
            <a:solidFill>
              <a:srgbClr val="5DC6CD"/>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latin typeface="Arial" charset="0"/>
                <a:ea typeface="+mn-ea"/>
              </a:endParaRPr>
            </a:p>
          </p:txBody>
        </p:sp>
        <p:sp>
          <p:nvSpPr>
            <p:cNvPr id="2170" name="Freeform 122"/>
            <p:cNvSpPr>
              <a:spLocks/>
            </p:cNvSpPr>
            <p:nvPr/>
          </p:nvSpPr>
          <p:spPr bwMode="auto">
            <a:xfrm>
              <a:off x="113765993" y="112556921"/>
              <a:ext cx="4035827" cy="1319558"/>
            </a:xfrm>
            <a:custGeom>
              <a:avLst/>
              <a:gdLst/>
              <a:ahLst/>
              <a:cxnLst>
                <a:cxn ang="0">
                  <a:pos x="0" y="404"/>
                </a:cxn>
                <a:cxn ang="0">
                  <a:pos x="6" y="414"/>
                </a:cxn>
                <a:cxn ang="0">
                  <a:pos x="1148" y="228"/>
                </a:cxn>
                <a:cxn ang="0">
                  <a:pos x="1148" y="166"/>
                </a:cxn>
                <a:cxn ang="0">
                  <a:pos x="0" y="404"/>
                </a:cxn>
              </a:cxnLst>
              <a:rect l="0" t="0" r="r" b="b"/>
              <a:pathLst>
                <a:path w="1148" h="414">
                  <a:moveTo>
                    <a:pt x="0" y="404"/>
                  </a:moveTo>
                  <a:cubicBezTo>
                    <a:pt x="6" y="414"/>
                    <a:pt x="6" y="414"/>
                    <a:pt x="6" y="414"/>
                  </a:cubicBezTo>
                  <a:cubicBezTo>
                    <a:pt x="6" y="414"/>
                    <a:pt x="515" y="0"/>
                    <a:pt x="1148" y="228"/>
                  </a:cubicBezTo>
                  <a:cubicBezTo>
                    <a:pt x="1148" y="166"/>
                    <a:pt x="1148" y="166"/>
                    <a:pt x="1148" y="166"/>
                  </a:cubicBezTo>
                  <a:cubicBezTo>
                    <a:pt x="888" y="96"/>
                    <a:pt x="474" y="78"/>
                    <a:pt x="0" y="404"/>
                  </a:cubicBezTo>
                  <a:close/>
                </a:path>
              </a:pathLst>
            </a:custGeom>
            <a:solidFill>
              <a:srgbClr val="15387D"/>
            </a:solidFill>
            <a:ln w="0">
              <a:noFill/>
              <a:round/>
              <a:headEnd/>
              <a:tailEnd/>
            </a:ln>
            <a:effectLst/>
          </p:spPr>
          <p:txBody>
            <a:bodyPr vert="horz" wrap="square" lIns="91440" tIns="45720" rIns="91440" bIns="45720" numCol="1" anchor="t" anchorCtr="0" compatLnSpc="1">
              <a:prstTxWarp prst="textNoShape">
                <a:avLst/>
              </a:prstTxWarp>
            </a:bodyPr>
            <a:lstStyle/>
            <a:p>
              <a:endParaRPr lang="en-US" dirty="0">
                <a:solidFill>
                  <a:srgbClr val="15387D"/>
                </a:solidFill>
                <a:latin typeface="Arial" charset="0"/>
                <a:ea typeface="+mn-ea"/>
              </a:endParaRPr>
            </a:p>
          </p:txBody>
        </p:sp>
        <p:sp>
          <p:nvSpPr>
            <p:cNvPr id="2171" name="Freeform 123"/>
            <p:cNvSpPr>
              <a:spLocks/>
            </p:cNvSpPr>
            <p:nvPr/>
          </p:nvSpPr>
          <p:spPr bwMode="auto">
            <a:xfrm>
              <a:off x="114387941" y="113134689"/>
              <a:ext cx="3439215" cy="831896"/>
            </a:xfrm>
            <a:custGeom>
              <a:avLst/>
              <a:gdLst/>
              <a:ahLst/>
              <a:cxnLst>
                <a:cxn ang="0">
                  <a:pos x="0" y="53"/>
                </a:cxn>
                <a:cxn ang="0">
                  <a:pos x="1" y="68"/>
                </a:cxn>
                <a:cxn ang="0">
                  <a:pos x="1093" y="97"/>
                </a:cxn>
                <a:cxn ang="0">
                  <a:pos x="1093" y="0"/>
                </a:cxn>
                <a:cxn ang="0">
                  <a:pos x="0" y="53"/>
                </a:cxn>
              </a:cxnLst>
              <a:rect l="0" t="0" r="r" b="b"/>
              <a:pathLst>
                <a:path w="1093" h="261">
                  <a:moveTo>
                    <a:pt x="0" y="53"/>
                  </a:moveTo>
                  <a:cubicBezTo>
                    <a:pt x="1" y="68"/>
                    <a:pt x="1" y="68"/>
                    <a:pt x="1" y="68"/>
                  </a:cubicBezTo>
                  <a:cubicBezTo>
                    <a:pt x="476" y="258"/>
                    <a:pt x="863" y="184"/>
                    <a:pt x="1093" y="97"/>
                  </a:cubicBezTo>
                  <a:cubicBezTo>
                    <a:pt x="1093" y="0"/>
                    <a:pt x="1093" y="0"/>
                    <a:pt x="1093" y="0"/>
                  </a:cubicBezTo>
                  <a:cubicBezTo>
                    <a:pt x="872" y="134"/>
                    <a:pt x="495" y="261"/>
                    <a:pt x="0" y="53"/>
                  </a:cubicBezTo>
                  <a:close/>
                </a:path>
              </a:pathLst>
            </a:custGeom>
            <a:solidFill>
              <a:schemeClr val="tx2">
                <a:lumMod val="60000"/>
                <a:lumOff val="40000"/>
              </a:schemeClr>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latin typeface="Arial" charset="0"/>
                <a:ea typeface="+mn-ea"/>
              </a:endParaRPr>
            </a:p>
          </p:txBody>
        </p:sp>
      </p:grpSp>
      <p:pic>
        <p:nvPicPr>
          <p:cNvPr id="122" name="Picture 100" descr="MD0130101-IMG03"/>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saturation sat="0"/>
                    </a14:imgEffect>
                  </a14:imgLayer>
                </a14:imgProps>
              </a:ext>
            </a:extLst>
          </a:blip>
          <a:srcRect l="156" r="1312" b="24639"/>
          <a:stretch>
            <a:fillRect/>
          </a:stretch>
        </p:blipFill>
        <p:spPr bwMode="auto">
          <a:xfrm>
            <a:off x="-76200" y="2069163"/>
            <a:ext cx="9144000" cy="4875264"/>
          </a:xfrm>
          <a:prstGeom prst="rect">
            <a:avLst/>
          </a:prstGeom>
          <a:noFill/>
          <a:ln w="9525" algn="in">
            <a:noFill/>
            <a:miter lim="800000"/>
            <a:headEnd/>
            <a:tailEnd/>
          </a:ln>
          <a:effectLst/>
        </p:spPr>
      </p:pic>
      <p:sp>
        <p:nvSpPr>
          <p:cNvPr id="104" name="Rectangle 103"/>
          <p:cNvSpPr/>
          <p:nvPr userDrawn="1"/>
        </p:nvSpPr>
        <p:spPr>
          <a:xfrm>
            <a:off x="0" y="381000"/>
            <a:ext cx="9144000"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userDrawn="1">
            <p:ph type="ctrTitle" hasCustomPrompt="1"/>
          </p:nvPr>
        </p:nvSpPr>
        <p:spPr>
          <a:xfrm>
            <a:off x="457200" y="533400"/>
            <a:ext cx="6553200" cy="685800"/>
          </a:xfrm>
          <a:prstGeom prst="rect">
            <a:avLst/>
          </a:prstGeom>
        </p:spPr>
        <p:txBody>
          <a:bodyPr>
            <a:noAutofit/>
          </a:bodyPr>
          <a:lstStyle>
            <a:lvl1pPr>
              <a:defRPr sz="4000" baseline="0">
                <a:solidFill>
                  <a:schemeClr val="accent4"/>
                </a:solidFill>
              </a:defRPr>
            </a:lvl1pPr>
          </a:lstStyle>
          <a:p>
            <a:r>
              <a:rPr lang="en-US" dirty="0" smtClean="0"/>
              <a:t>WV Lung Cancer CareLine</a:t>
            </a:r>
            <a:endParaRPr lang="en-US" dirty="0"/>
          </a:p>
        </p:txBody>
      </p:sp>
      <p:sp>
        <p:nvSpPr>
          <p:cNvPr id="3" name="Subtitle 2"/>
          <p:cNvSpPr>
            <a:spLocks noGrp="1"/>
          </p:cNvSpPr>
          <p:nvPr userDrawn="1">
            <p:ph type="subTitle" idx="1" hasCustomPrompt="1"/>
          </p:nvPr>
        </p:nvSpPr>
        <p:spPr>
          <a:xfrm>
            <a:off x="457200" y="1219200"/>
            <a:ext cx="6553200" cy="457200"/>
          </a:xfrm>
          <a:prstGeom prst="rect">
            <a:avLst/>
          </a:prstGeom>
        </p:spPr>
        <p:txBody>
          <a:bodyPr>
            <a:normAutofit/>
          </a:bodyPr>
          <a:lstStyle>
            <a:lvl1pPr marL="0" indent="0" algn="l">
              <a:spcBef>
                <a:spcPts val="0"/>
              </a:spcBef>
              <a:buNone/>
              <a:defRPr sz="2000" cap="all" baseline="0">
                <a:solidFill>
                  <a:srgbClr val="0084A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Operated by Patient advocate Foundation as part of the WV Lung Cancer project</a:t>
            </a:r>
            <a:endParaRPr lang="en-US" dirty="0"/>
          </a:p>
        </p:txBody>
      </p:sp>
      <p:grpSp>
        <p:nvGrpSpPr>
          <p:cNvPr id="2149" name="Group 101"/>
          <p:cNvGrpSpPr>
            <a:grpSpLocks/>
          </p:cNvGrpSpPr>
          <p:nvPr userDrawn="1"/>
        </p:nvGrpSpPr>
        <p:grpSpPr bwMode="auto">
          <a:xfrm>
            <a:off x="-215484" y="4820081"/>
            <a:ext cx="9546304" cy="2113728"/>
            <a:chOff x="110185198" y="111859539"/>
            <a:chExt cx="7779101" cy="2604811"/>
          </a:xfrm>
        </p:grpSpPr>
        <p:sp>
          <p:nvSpPr>
            <p:cNvPr id="2152" name="Freeform 104"/>
            <p:cNvSpPr>
              <a:spLocks/>
            </p:cNvSpPr>
            <p:nvPr/>
          </p:nvSpPr>
          <p:spPr bwMode="auto">
            <a:xfrm>
              <a:off x="110185198" y="111859539"/>
              <a:ext cx="5261791" cy="2183326"/>
            </a:xfrm>
            <a:custGeom>
              <a:avLst/>
              <a:gdLst/>
              <a:ahLst/>
              <a:cxnLst>
                <a:cxn ang="0">
                  <a:pos x="0" y="486"/>
                </a:cxn>
                <a:cxn ang="0">
                  <a:pos x="0" y="685"/>
                </a:cxn>
                <a:cxn ang="0">
                  <a:pos x="1703" y="655"/>
                </a:cxn>
                <a:cxn ang="0">
                  <a:pos x="1706" y="634"/>
                </a:cxn>
                <a:cxn ang="0">
                  <a:pos x="0" y="486"/>
                </a:cxn>
              </a:cxnLst>
              <a:rect l="0" t="0" r="r" b="b"/>
              <a:pathLst>
                <a:path w="1706" h="685">
                  <a:moveTo>
                    <a:pt x="0" y="486"/>
                  </a:moveTo>
                  <a:cubicBezTo>
                    <a:pt x="0" y="685"/>
                    <a:pt x="0" y="685"/>
                    <a:pt x="0" y="685"/>
                  </a:cubicBezTo>
                  <a:cubicBezTo>
                    <a:pt x="114" y="590"/>
                    <a:pt x="889" y="0"/>
                    <a:pt x="1703" y="655"/>
                  </a:cubicBezTo>
                  <a:cubicBezTo>
                    <a:pt x="1706" y="634"/>
                    <a:pt x="1706" y="634"/>
                    <a:pt x="1706" y="634"/>
                  </a:cubicBezTo>
                  <a:cubicBezTo>
                    <a:pt x="1039" y="65"/>
                    <a:pt x="125" y="432"/>
                    <a:pt x="0" y="486"/>
                  </a:cubicBezTo>
                  <a:close/>
                </a:path>
              </a:pathLst>
            </a:custGeom>
            <a:solidFill>
              <a:srgbClr val="0084A3"/>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latin typeface="Arial" charset="0"/>
                <a:ea typeface="+mn-ea"/>
              </a:endParaRPr>
            </a:p>
          </p:txBody>
        </p:sp>
        <p:sp>
          <p:nvSpPr>
            <p:cNvPr id="2153" name="Freeform 105"/>
            <p:cNvSpPr>
              <a:spLocks/>
            </p:cNvSpPr>
            <p:nvPr/>
          </p:nvSpPr>
          <p:spPr bwMode="auto">
            <a:xfrm>
              <a:off x="110191899" y="112048348"/>
              <a:ext cx="7772400" cy="2416002"/>
            </a:xfrm>
            <a:custGeom>
              <a:avLst/>
              <a:gdLst/>
              <a:ahLst/>
              <a:cxnLst>
                <a:cxn ang="0">
                  <a:pos x="1182" y="337"/>
                </a:cxn>
                <a:cxn ang="0">
                  <a:pos x="0" y="161"/>
                </a:cxn>
                <a:cxn ang="0">
                  <a:pos x="0" y="309"/>
                </a:cxn>
                <a:cxn ang="0">
                  <a:pos x="1234" y="386"/>
                </a:cxn>
                <a:cxn ang="0">
                  <a:pos x="2520" y="543"/>
                </a:cxn>
                <a:cxn ang="0">
                  <a:pos x="2520" y="340"/>
                </a:cxn>
                <a:cxn ang="0">
                  <a:pos x="1182" y="337"/>
                </a:cxn>
              </a:cxnLst>
              <a:rect l="0" t="0" r="r" b="b"/>
              <a:pathLst>
                <a:path w="2520" h="758">
                  <a:moveTo>
                    <a:pt x="1182" y="337"/>
                  </a:moveTo>
                  <a:cubicBezTo>
                    <a:pt x="623" y="0"/>
                    <a:pt x="216" y="71"/>
                    <a:pt x="0" y="161"/>
                  </a:cubicBezTo>
                  <a:cubicBezTo>
                    <a:pt x="0" y="309"/>
                    <a:pt x="0" y="309"/>
                    <a:pt x="0" y="309"/>
                  </a:cubicBezTo>
                  <a:cubicBezTo>
                    <a:pt x="251" y="191"/>
                    <a:pt x="726" y="59"/>
                    <a:pt x="1234" y="386"/>
                  </a:cubicBezTo>
                  <a:cubicBezTo>
                    <a:pt x="1811" y="758"/>
                    <a:pt x="2289" y="643"/>
                    <a:pt x="2520" y="543"/>
                  </a:cubicBezTo>
                  <a:cubicBezTo>
                    <a:pt x="2520" y="340"/>
                    <a:pt x="2520" y="340"/>
                    <a:pt x="2520" y="340"/>
                  </a:cubicBezTo>
                  <a:cubicBezTo>
                    <a:pt x="2282" y="488"/>
                    <a:pt x="1779" y="697"/>
                    <a:pt x="1182" y="337"/>
                  </a:cubicBezTo>
                  <a:close/>
                </a:path>
              </a:pathLst>
            </a:custGeom>
            <a:solidFill>
              <a:srgbClr val="A9DDC4"/>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latin typeface="Arial" charset="0"/>
                <a:ea typeface="+mn-ea"/>
              </a:endParaRPr>
            </a:p>
          </p:txBody>
        </p:sp>
        <p:sp>
          <p:nvSpPr>
            <p:cNvPr id="2154" name="Freeform 106"/>
            <p:cNvSpPr>
              <a:spLocks/>
            </p:cNvSpPr>
            <p:nvPr/>
          </p:nvSpPr>
          <p:spPr bwMode="auto">
            <a:xfrm>
              <a:off x="113830824" y="113059639"/>
              <a:ext cx="4126765" cy="1215589"/>
            </a:xfrm>
            <a:custGeom>
              <a:avLst/>
              <a:gdLst/>
              <a:ahLst/>
              <a:cxnLst>
                <a:cxn ang="0">
                  <a:pos x="17" y="0"/>
                </a:cxn>
                <a:cxn ang="0">
                  <a:pos x="0" y="3"/>
                </a:cxn>
                <a:cxn ang="0">
                  <a:pos x="1286" y="160"/>
                </a:cxn>
                <a:cxn ang="0">
                  <a:pos x="1286" y="73"/>
                </a:cxn>
                <a:cxn ang="0">
                  <a:pos x="17" y="0"/>
                </a:cxn>
              </a:cxnLst>
              <a:rect l="0" t="0" r="r" b="b"/>
              <a:pathLst>
                <a:path w="1286" h="419">
                  <a:moveTo>
                    <a:pt x="17" y="0"/>
                  </a:moveTo>
                  <a:cubicBezTo>
                    <a:pt x="0" y="3"/>
                    <a:pt x="0" y="3"/>
                    <a:pt x="0" y="3"/>
                  </a:cubicBezTo>
                  <a:cubicBezTo>
                    <a:pt x="577" y="375"/>
                    <a:pt x="1055" y="260"/>
                    <a:pt x="1286" y="160"/>
                  </a:cubicBezTo>
                  <a:cubicBezTo>
                    <a:pt x="1286" y="73"/>
                    <a:pt x="1286" y="73"/>
                    <a:pt x="1286" y="73"/>
                  </a:cubicBezTo>
                  <a:cubicBezTo>
                    <a:pt x="627" y="419"/>
                    <a:pt x="17" y="0"/>
                    <a:pt x="17" y="0"/>
                  </a:cubicBezTo>
                  <a:close/>
                </a:path>
              </a:pathLst>
            </a:custGeom>
            <a:solidFill>
              <a:srgbClr val="15387D"/>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latin typeface="Arial" charset="0"/>
                <a:ea typeface="+mn-ea"/>
              </a:endParaRPr>
            </a:p>
          </p:txBody>
        </p:sp>
      </p:grpSp>
      <p:cxnSp>
        <p:nvCxnSpPr>
          <p:cNvPr id="37" name="Straight Connector 36"/>
          <p:cNvCxnSpPr/>
          <p:nvPr userDrawn="1"/>
        </p:nvCxnSpPr>
        <p:spPr>
          <a:xfrm rot="5400000">
            <a:off x="6743700" y="1104900"/>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18232" y="703118"/>
            <a:ext cx="1825768" cy="955964"/>
          </a:xfrm>
          <a:prstGeom prst="rect">
            <a:avLst/>
          </a:prstGeom>
        </p:spPr>
      </p:pic>
    </p:spTree>
    <p:extLst>
      <p:ext uri="{BB962C8B-B14F-4D97-AF65-F5344CB8AC3E}">
        <p14:creationId xmlns:p14="http://schemas.microsoft.com/office/powerpoint/2010/main" val="2704630813"/>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a:ln w="12700">
            <a:noFill/>
            <a:miter lim="800000"/>
            <a:headEnd/>
            <a:tailEnd/>
          </a:ln>
        </p:spPr>
      </p:pic>
      <p:sp>
        <p:nvSpPr>
          <p:cNvPr id="3" name="Content Placeholder 2"/>
          <p:cNvSpPr>
            <a:spLocks noGrp="1"/>
          </p:cNvSpPr>
          <p:nvPr>
            <p:ph idx="1"/>
          </p:nvPr>
        </p:nvSpPr>
        <p:spPr>
          <a:xfrm>
            <a:off x="457200" y="1493838"/>
            <a:ext cx="8229600" cy="467836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xfrm>
            <a:off x="8153400" y="6400800"/>
            <a:ext cx="914400" cy="320675"/>
          </a:xfrm>
          <a:prstGeom prst="rect">
            <a:avLst/>
          </a:prstGeom>
        </p:spPr>
        <p:txBody>
          <a:bodyPr/>
          <a:lstStyle>
            <a:lvl1pPr>
              <a:defRPr/>
            </a:lvl1pPr>
          </a:lstStyle>
          <a:p>
            <a:pPr>
              <a:defRPr/>
            </a:pPr>
            <a:fld id="{5850DBBF-5EFA-4BC8-B8D1-C950D339F199}" type="slidenum">
              <a:rPr lang="en-US"/>
              <a:pPr>
                <a:defRPr/>
              </a:pPr>
              <a:t>‹#›</a:t>
            </a:fld>
            <a:endParaRPr lang="en-US" dirty="0"/>
          </a:p>
        </p:txBody>
      </p:sp>
    </p:spTree>
    <p:extLst>
      <p:ext uri="{BB962C8B-B14F-4D97-AF65-F5344CB8AC3E}">
        <p14:creationId xmlns:p14="http://schemas.microsoft.com/office/powerpoint/2010/main" val="1100073956"/>
      </p:ext>
    </p:extLst>
  </p:cSld>
  <p:clrMapOvr>
    <a:masterClrMapping/>
  </p:clrMapOvr>
  <p:transition xmlns:p14="http://schemas.microsoft.com/office/powerpoint/2010/main"/>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Title with Text and Photo">
    <p:spTree>
      <p:nvGrpSpPr>
        <p:cNvPr id="1" name=""/>
        <p:cNvGrpSpPr/>
        <p:nvPr/>
      </p:nvGrpSpPr>
      <p:grpSpPr>
        <a:xfrm>
          <a:off x="0" y="0"/>
          <a:ext cx="0" cy="0"/>
          <a:chOff x="0" y="0"/>
          <a:chExt cx="0" cy="0"/>
        </a:xfrm>
      </p:grpSpPr>
      <p:sp>
        <p:nvSpPr>
          <p:cNvPr id="28" name="Rectangle 27"/>
          <p:cNvSpPr/>
          <p:nvPr userDrawn="1"/>
        </p:nvSpPr>
        <p:spPr>
          <a:xfrm>
            <a:off x="0" y="381000"/>
            <a:ext cx="914400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hasCustomPrompt="1"/>
          </p:nvPr>
        </p:nvSpPr>
        <p:spPr>
          <a:xfrm>
            <a:off x="457200" y="685800"/>
            <a:ext cx="6553200" cy="533400"/>
          </a:xfrm>
          <a:prstGeom prst="rect">
            <a:avLst/>
          </a:prstGeom>
        </p:spPr>
        <p:txBody>
          <a:bodyPr>
            <a:noAutofit/>
          </a:bodyPr>
          <a:lstStyle>
            <a:lvl1pPr>
              <a:defRPr sz="3200">
                <a:solidFill>
                  <a:schemeClr val="accent4"/>
                </a:solidFill>
              </a:defRPr>
            </a:lvl1pPr>
          </a:lstStyle>
          <a:p>
            <a:r>
              <a:rPr lang="en-US" dirty="0" smtClean="0"/>
              <a:t>Content Page with Text</a:t>
            </a:r>
            <a:endParaRPr lang="en-US" dirty="0"/>
          </a:p>
        </p:txBody>
      </p:sp>
      <p:sp>
        <p:nvSpPr>
          <p:cNvPr id="9" name="Subtitle 2"/>
          <p:cNvSpPr>
            <a:spLocks noGrp="1"/>
          </p:cNvSpPr>
          <p:nvPr>
            <p:ph type="subTitle" idx="11" hasCustomPrompt="1"/>
          </p:nvPr>
        </p:nvSpPr>
        <p:spPr>
          <a:xfrm>
            <a:off x="457200" y="1219200"/>
            <a:ext cx="6553200" cy="381000"/>
          </a:xfrm>
          <a:prstGeom prst="rect">
            <a:avLst/>
          </a:prstGeom>
        </p:spPr>
        <p:txBody>
          <a:bodyPr>
            <a:normAutofit/>
          </a:bodyPr>
          <a:lstStyle>
            <a:lvl1pPr marL="0" indent="0" algn="l">
              <a:buNone/>
              <a:defRPr sz="1800" cap="all" baseline="0">
                <a:solidFill>
                  <a:schemeClr val="accent5">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 content page with text</a:t>
            </a:r>
            <a:endParaRPr lang="en-US" dirty="0"/>
          </a:p>
        </p:txBody>
      </p:sp>
      <p:cxnSp>
        <p:nvCxnSpPr>
          <p:cNvPr id="56" name="Straight Connector 55"/>
          <p:cNvCxnSpPr/>
          <p:nvPr userDrawn="1"/>
        </p:nvCxnSpPr>
        <p:spPr>
          <a:xfrm rot="5400000">
            <a:off x="6743700" y="1104900"/>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18232" y="614548"/>
            <a:ext cx="1825768" cy="955964"/>
          </a:xfrm>
          <a:prstGeom prst="rect">
            <a:avLst/>
          </a:prstGeom>
        </p:spPr>
      </p:pic>
      <p:sp>
        <p:nvSpPr>
          <p:cNvPr id="7" name="TextBox 6"/>
          <p:cNvSpPr txBox="1"/>
          <p:nvPr userDrawn="1"/>
        </p:nvSpPr>
        <p:spPr>
          <a:xfrm>
            <a:off x="182088" y="6389132"/>
            <a:ext cx="8733312" cy="369332"/>
          </a:xfrm>
          <a:prstGeom prst="rect">
            <a:avLst/>
          </a:prstGeom>
          <a:noFill/>
        </p:spPr>
        <p:txBody>
          <a:bodyPr wrap="square" rtlCol="0">
            <a:spAutoFit/>
          </a:bodyPr>
          <a:lstStyle/>
          <a:p>
            <a:r>
              <a:rPr lang="en-US" dirty="0" smtClean="0">
                <a:solidFill>
                  <a:prstClr val="white"/>
                </a:solidFill>
                <a:latin typeface="Arial" charset="0"/>
                <a:ea typeface="+mn-ea"/>
              </a:rPr>
              <a:t>https://wvlungcancer.pafcareline.org                                                 (866) 684-2479</a:t>
            </a:r>
            <a:endParaRPr lang="en-US" dirty="0">
              <a:solidFill>
                <a:prstClr val="white"/>
              </a:solidFill>
              <a:latin typeface="Arial" charset="0"/>
              <a:ea typeface="+mn-ea"/>
            </a:endParaRPr>
          </a:p>
        </p:txBody>
      </p:sp>
      <p:cxnSp>
        <p:nvCxnSpPr>
          <p:cNvPr id="11" name="Straight Connector 10"/>
          <p:cNvCxnSpPr/>
          <p:nvPr userDrawn="1"/>
        </p:nvCxnSpPr>
        <p:spPr>
          <a:xfrm>
            <a:off x="76200" y="6324600"/>
            <a:ext cx="8961912" cy="0"/>
          </a:xfrm>
          <a:prstGeom prst="line">
            <a:avLst/>
          </a:prstGeom>
          <a:ln w="28575"/>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2927828570"/>
      </p:ext>
    </p:extLst>
  </p:cSld>
  <p:clrMapOvr>
    <a:masterClrMapping/>
  </p:clrMapOvr>
  <p:timing>
    <p:tnLst>
      <p:par>
        <p:cTn xmlns:p14="http://schemas.microsoft.com/office/powerpoint/2010/mai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Title with Text and Table">
    <p:spTree>
      <p:nvGrpSpPr>
        <p:cNvPr id="1" name=""/>
        <p:cNvGrpSpPr/>
        <p:nvPr/>
      </p:nvGrpSpPr>
      <p:grpSpPr>
        <a:xfrm>
          <a:off x="0" y="0"/>
          <a:ext cx="0" cy="0"/>
          <a:chOff x="0" y="0"/>
          <a:chExt cx="0" cy="0"/>
        </a:xfrm>
      </p:grpSpPr>
      <p:sp>
        <p:nvSpPr>
          <p:cNvPr id="23" name="Rectangle 22"/>
          <p:cNvSpPr/>
          <p:nvPr userDrawn="1"/>
        </p:nvSpPr>
        <p:spPr>
          <a:xfrm>
            <a:off x="0" y="381000"/>
            <a:ext cx="914400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6" name="Rectangle 25"/>
          <p:cNvSpPr/>
          <p:nvPr userDrawn="1"/>
        </p:nvSpPr>
        <p:spPr>
          <a:xfrm>
            <a:off x="0" y="381000"/>
            <a:ext cx="914400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38" name="Straight Connector 37"/>
          <p:cNvCxnSpPr/>
          <p:nvPr userDrawn="1"/>
        </p:nvCxnSpPr>
        <p:spPr>
          <a:xfrm rot="5400000">
            <a:off x="6743700" y="1104900"/>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title" hasCustomPrompt="1"/>
          </p:nvPr>
        </p:nvSpPr>
        <p:spPr>
          <a:xfrm>
            <a:off x="457200" y="685800"/>
            <a:ext cx="6553200" cy="533400"/>
          </a:xfrm>
          <a:prstGeom prst="rect">
            <a:avLst/>
          </a:prstGeom>
        </p:spPr>
        <p:txBody>
          <a:bodyPr>
            <a:normAutofit/>
          </a:bodyPr>
          <a:lstStyle>
            <a:lvl1pPr>
              <a:defRPr sz="3200">
                <a:solidFill>
                  <a:schemeClr val="accent4"/>
                </a:solidFill>
              </a:defRPr>
            </a:lvl1pPr>
          </a:lstStyle>
          <a:p>
            <a:r>
              <a:rPr lang="en-US" dirty="0" smtClean="0"/>
              <a:t>Content Page with Text</a:t>
            </a:r>
            <a:endParaRPr lang="en-US" dirty="0"/>
          </a:p>
        </p:txBody>
      </p:sp>
      <p:sp>
        <p:nvSpPr>
          <p:cNvPr id="9" name="Subtitle 2"/>
          <p:cNvSpPr>
            <a:spLocks noGrp="1"/>
          </p:cNvSpPr>
          <p:nvPr>
            <p:ph type="subTitle" idx="11" hasCustomPrompt="1"/>
          </p:nvPr>
        </p:nvSpPr>
        <p:spPr>
          <a:xfrm>
            <a:off x="457200" y="1219200"/>
            <a:ext cx="6553087" cy="381000"/>
          </a:xfrm>
          <a:prstGeom prst="rect">
            <a:avLst/>
          </a:prstGeom>
        </p:spPr>
        <p:txBody>
          <a:bodyPr>
            <a:normAutofit/>
          </a:bodyPr>
          <a:lstStyle>
            <a:lvl1pPr marL="0" indent="0" algn="l">
              <a:buNone/>
              <a:defRPr sz="1800" cap="all" baseline="0">
                <a:solidFill>
                  <a:srgbClr val="0084A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 content page with text and table</a:t>
            </a:r>
            <a:endParaRPr lang="en-US" dirty="0"/>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18232" y="614548"/>
            <a:ext cx="1825768" cy="955964"/>
          </a:xfrm>
          <a:prstGeom prst="rect">
            <a:avLst/>
          </a:prstGeom>
        </p:spPr>
      </p:pic>
      <p:cxnSp>
        <p:nvCxnSpPr>
          <p:cNvPr id="22" name="Straight Connector 21"/>
          <p:cNvCxnSpPr/>
          <p:nvPr userDrawn="1"/>
        </p:nvCxnSpPr>
        <p:spPr>
          <a:xfrm>
            <a:off x="76200" y="6324600"/>
            <a:ext cx="8961912" cy="0"/>
          </a:xfrm>
          <a:prstGeom prst="line">
            <a:avLst/>
          </a:prstGeom>
          <a:ln w="28575"/>
        </p:spPr>
        <p:style>
          <a:lnRef idx="3">
            <a:schemeClr val="accent5"/>
          </a:lnRef>
          <a:fillRef idx="0">
            <a:schemeClr val="accent5"/>
          </a:fillRef>
          <a:effectRef idx="2">
            <a:schemeClr val="accent5"/>
          </a:effectRef>
          <a:fontRef idx="minor">
            <a:schemeClr val="tx1"/>
          </a:fontRef>
        </p:style>
      </p:cxnSp>
      <p:sp>
        <p:nvSpPr>
          <p:cNvPr id="24" name="TextBox 23"/>
          <p:cNvSpPr txBox="1"/>
          <p:nvPr userDrawn="1"/>
        </p:nvSpPr>
        <p:spPr>
          <a:xfrm>
            <a:off x="182088" y="6389132"/>
            <a:ext cx="8733312" cy="369332"/>
          </a:xfrm>
          <a:prstGeom prst="rect">
            <a:avLst/>
          </a:prstGeom>
          <a:noFill/>
        </p:spPr>
        <p:txBody>
          <a:bodyPr wrap="square" rtlCol="0">
            <a:spAutoFit/>
          </a:bodyPr>
          <a:lstStyle/>
          <a:p>
            <a:r>
              <a:rPr lang="en-US" dirty="0" smtClean="0">
                <a:solidFill>
                  <a:prstClr val="white"/>
                </a:solidFill>
                <a:latin typeface="Arial" charset="0"/>
                <a:ea typeface="+mn-ea"/>
              </a:rPr>
              <a:t>https://wvlungcancer.pafcareline.org                                                 (866) 684-2479</a:t>
            </a:r>
            <a:endParaRPr lang="en-US" dirty="0">
              <a:solidFill>
                <a:prstClr val="white"/>
              </a:solidFill>
              <a:latin typeface="Arial" charset="0"/>
              <a:ea typeface="+mn-ea"/>
            </a:endParaRPr>
          </a:p>
        </p:txBody>
      </p:sp>
    </p:spTree>
    <p:extLst>
      <p:ext uri="{BB962C8B-B14F-4D97-AF65-F5344CB8AC3E}">
        <p14:creationId xmlns:p14="http://schemas.microsoft.com/office/powerpoint/2010/main" val="2203411315"/>
      </p:ext>
    </p:extLst>
  </p:cSld>
  <p:clrMapOvr>
    <a:masterClrMapping/>
  </p:clrMapOvr>
  <p:timing>
    <p:tnLst>
      <p:par>
        <p:cTn xmlns:p14="http://schemas.microsoft.com/office/powerpoint/2010/mai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929B304-DD7D-7549-9A3D-00A2C301CBFE}" type="datetimeFigureOut">
              <a:rPr lang="en-US" smtClean="0">
                <a:solidFill>
                  <a:prstClr val="black">
                    <a:tint val="75000"/>
                  </a:prstClr>
                </a:solidFill>
              </a:rPr>
              <a:pPr/>
              <a:t>6/5/17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237D9AD-5E22-F94C-B008-ADD0F152535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937324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29B304-DD7D-7549-9A3D-00A2C301CBFE}" type="datetimeFigureOut">
              <a:rPr lang="en-US" smtClean="0">
                <a:solidFill>
                  <a:prstClr val="black">
                    <a:tint val="75000"/>
                  </a:prstClr>
                </a:solidFill>
              </a:rPr>
              <a:pPr/>
              <a:t>6/5/17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237D9AD-5E22-F94C-B008-ADD0F152535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092682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29B304-DD7D-7549-9A3D-00A2C301CBFE}" type="datetimeFigureOut">
              <a:rPr lang="en-US" smtClean="0">
                <a:solidFill>
                  <a:prstClr val="black">
                    <a:tint val="75000"/>
                  </a:prstClr>
                </a:solidFill>
              </a:rPr>
              <a:pPr/>
              <a:t>6/5/17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237D9AD-5E22-F94C-B008-ADD0F152535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376342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929B304-DD7D-7549-9A3D-00A2C301CBFE}" type="datetimeFigureOut">
              <a:rPr lang="en-US" smtClean="0">
                <a:solidFill>
                  <a:prstClr val="black">
                    <a:tint val="75000"/>
                  </a:prstClr>
                </a:solidFill>
              </a:rPr>
              <a:pPr/>
              <a:t>6/5/17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237D9AD-5E22-F94C-B008-ADD0F152535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055357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929B304-DD7D-7549-9A3D-00A2C301CBFE}" type="datetimeFigureOut">
              <a:rPr lang="en-US" smtClean="0">
                <a:solidFill>
                  <a:prstClr val="black">
                    <a:tint val="75000"/>
                  </a:prstClr>
                </a:solidFill>
              </a:rPr>
              <a:pPr/>
              <a:t>6/5/17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237D9AD-5E22-F94C-B008-ADD0F152535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10624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929B304-DD7D-7549-9A3D-00A2C301CBFE}" type="datetimeFigureOut">
              <a:rPr lang="en-US" smtClean="0">
                <a:solidFill>
                  <a:prstClr val="black">
                    <a:tint val="75000"/>
                  </a:prstClr>
                </a:solidFill>
              </a:rPr>
              <a:pPr/>
              <a:t>6/5/17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237D9AD-5E22-F94C-B008-ADD0F152535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319714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29B304-DD7D-7549-9A3D-00A2C301CBFE}" type="datetimeFigureOut">
              <a:rPr lang="en-US" smtClean="0">
                <a:solidFill>
                  <a:prstClr val="black">
                    <a:tint val="75000"/>
                  </a:prstClr>
                </a:solidFill>
              </a:rPr>
              <a:pPr/>
              <a:t>6/5/17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237D9AD-5E22-F94C-B008-ADD0F152535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868902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29B304-DD7D-7549-9A3D-00A2C301CBFE}" type="datetimeFigureOut">
              <a:rPr lang="en-US" smtClean="0">
                <a:solidFill>
                  <a:prstClr val="black">
                    <a:tint val="75000"/>
                  </a:prstClr>
                </a:solidFill>
              </a:rPr>
              <a:pPr/>
              <a:t>6/5/17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237D9AD-5E22-F94C-B008-ADD0F152535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5204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able of Contents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6" name="Rectangle 5"/>
          <p:cNvSpPr>
            <a:spLocks noChangeArrowheads="1"/>
          </p:cNvSpPr>
          <p:nvPr userDrawn="1"/>
        </p:nvSpPr>
        <p:spPr bwMode="auto">
          <a:xfrm>
            <a:off x="152400" y="4962525"/>
            <a:ext cx="2857500" cy="1752600"/>
          </a:xfrm>
          <a:prstGeom prst="rect">
            <a:avLst/>
          </a:prstGeom>
          <a:solidFill>
            <a:srgbClr val="164F82"/>
          </a:solidFill>
          <a:ln w="9525">
            <a:noFill/>
            <a:miter lim="800000"/>
            <a:headEnd/>
            <a:tailEnd/>
          </a:ln>
        </p:spPr>
        <p:txBody>
          <a:bodyPr/>
          <a:lstStyle/>
          <a:p>
            <a:pPr>
              <a:defRPr/>
            </a:pPr>
            <a:endParaRPr lang="en-US" dirty="0">
              <a:solidFill>
                <a:srgbClr val="000000"/>
              </a:solidFill>
              <a:latin typeface="Trebushet MS" charset="0"/>
              <a:ea typeface="ＭＳ Ｐゴシック" charset="-128"/>
            </a:endParaRPr>
          </a:p>
        </p:txBody>
      </p:sp>
      <p:sp>
        <p:nvSpPr>
          <p:cNvPr id="7" name="Rectangle 4"/>
          <p:cNvSpPr>
            <a:spLocks noChangeArrowheads="1"/>
          </p:cNvSpPr>
          <p:nvPr userDrawn="1"/>
        </p:nvSpPr>
        <p:spPr bwMode="auto">
          <a:xfrm>
            <a:off x="173038" y="165100"/>
            <a:ext cx="8805862" cy="4616450"/>
          </a:xfrm>
          <a:prstGeom prst="rect">
            <a:avLst/>
          </a:prstGeom>
          <a:solidFill>
            <a:srgbClr val="CEE39F"/>
          </a:solidFill>
          <a:ln w="9525">
            <a:noFill/>
            <a:miter lim="800000"/>
            <a:headEnd/>
            <a:tailEnd/>
          </a:ln>
        </p:spPr>
        <p:txBody>
          <a:bodyPr/>
          <a:lstStyle/>
          <a:p>
            <a:pPr>
              <a:defRPr/>
            </a:pPr>
            <a:endParaRPr lang="en-US" dirty="0">
              <a:solidFill>
                <a:srgbClr val="000000"/>
              </a:solidFill>
              <a:latin typeface="Trebushet MS" charset="0"/>
              <a:ea typeface="ＭＳ Ｐゴシック" charset="-128"/>
            </a:endParaRPr>
          </a:p>
        </p:txBody>
      </p:sp>
      <p:sp>
        <p:nvSpPr>
          <p:cNvPr id="19" name="Picture Placeholder 18"/>
          <p:cNvSpPr>
            <a:spLocks noGrp="1"/>
          </p:cNvSpPr>
          <p:nvPr>
            <p:ph type="pic" sz="quarter" idx="12"/>
          </p:nvPr>
        </p:nvSpPr>
        <p:spPr>
          <a:xfrm>
            <a:off x="3172968" y="4953000"/>
            <a:ext cx="5779008" cy="1749552"/>
          </a:xfrm>
          <a:prstGeom prst="rect">
            <a:avLst/>
          </a:prstGeom>
        </p:spPr>
        <p:txBody>
          <a:bodyPr/>
          <a:lstStyle>
            <a:lvl1pPr>
              <a:buNone/>
              <a:defRPr/>
            </a:lvl1pPr>
          </a:lstStyle>
          <a:p>
            <a:pPr lvl="0"/>
            <a:r>
              <a:rPr lang="en-US" noProof="0" dirty="0" smtClean="0"/>
              <a:t>Click icon to add picture</a:t>
            </a:r>
            <a:endParaRPr lang="en-US" noProof="0" dirty="0"/>
          </a:p>
        </p:txBody>
      </p:sp>
      <p:sp>
        <p:nvSpPr>
          <p:cNvPr id="20" name="Text Placeholder 289"/>
          <p:cNvSpPr>
            <a:spLocks noGrp="1"/>
          </p:cNvSpPr>
          <p:nvPr>
            <p:ph type="body" sz="quarter" idx="13"/>
          </p:nvPr>
        </p:nvSpPr>
        <p:spPr>
          <a:xfrm>
            <a:off x="457200" y="228600"/>
            <a:ext cx="6400800" cy="381000"/>
          </a:xfrm>
          <a:prstGeom prst="rect">
            <a:avLst/>
          </a:prstGeom>
        </p:spPr>
        <p:txBody>
          <a:bodyPr/>
          <a:lstStyle>
            <a:lvl1pPr marL="0" indent="0" algn="l">
              <a:buNone/>
              <a:tabLst>
                <a:tab pos="854075" algn="l"/>
              </a:tabLst>
              <a:defRPr sz="2500" b="1">
                <a:solidFill>
                  <a:schemeClr val="bg1"/>
                </a:solidFill>
                <a:latin typeface="Courier New" pitchFamily="49" charset="0"/>
                <a:cs typeface="Courier New" pitchFamily="49" charset="0"/>
              </a:defRPr>
            </a:lvl1pPr>
          </a:lstStyle>
          <a:p>
            <a:pPr lvl="0"/>
            <a:r>
              <a:rPr lang="en-US" dirty="0" smtClean="0"/>
              <a:t>Click to edit Master text styles</a:t>
            </a:r>
          </a:p>
        </p:txBody>
      </p:sp>
      <p:sp>
        <p:nvSpPr>
          <p:cNvPr id="21" name="Table Placeholder 9"/>
          <p:cNvSpPr>
            <a:spLocks noGrp="1"/>
          </p:cNvSpPr>
          <p:nvPr>
            <p:ph type="tbl" sz="quarter" idx="14"/>
          </p:nvPr>
        </p:nvSpPr>
        <p:spPr>
          <a:xfrm>
            <a:off x="457200" y="685800"/>
            <a:ext cx="8229600" cy="3886200"/>
          </a:xfrm>
          <a:prstGeom prst="rect">
            <a:avLst/>
          </a:prstGeom>
        </p:spPr>
        <p:txBody>
          <a:bodyPr/>
          <a:lstStyle>
            <a:lvl1pPr>
              <a:buNone/>
              <a:defRPr/>
            </a:lvl1pPr>
          </a:lstStyle>
          <a:p>
            <a:pPr lvl="0"/>
            <a:r>
              <a:rPr lang="en-US" noProof="0" dirty="0" smtClean="0"/>
              <a:t>Click icon to add table</a:t>
            </a:r>
            <a:endParaRPr lang="en-US" noProof="0"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29B304-DD7D-7549-9A3D-00A2C301CBFE}" type="datetimeFigureOut">
              <a:rPr lang="en-US" smtClean="0">
                <a:solidFill>
                  <a:prstClr val="black">
                    <a:tint val="75000"/>
                  </a:prstClr>
                </a:solidFill>
              </a:rPr>
              <a:pPr/>
              <a:t>6/5/17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237D9AD-5E22-F94C-B008-ADD0F152535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129738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29B304-DD7D-7549-9A3D-00A2C301CBFE}" type="datetimeFigureOut">
              <a:rPr lang="en-US" smtClean="0">
                <a:solidFill>
                  <a:prstClr val="black">
                    <a:tint val="75000"/>
                  </a:prstClr>
                </a:solidFill>
              </a:rPr>
              <a:pPr/>
              <a:t>6/5/17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237D9AD-5E22-F94C-B008-ADD0F152535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65722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29B304-DD7D-7549-9A3D-00A2C301CBFE}" type="datetimeFigureOut">
              <a:rPr lang="en-US" smtClean="0">
                <a:solidFill>
                  <a:prstClr val="black">
                    <a:tint val="75000"/>
                  </a:prstClr>
                </a:solidFill>
              </a:rPr>
              <a:pPr/>
              <a:t>6/5/17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237D9AD-5E22-F94C-B008-ADD0F152535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221697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929B304-DD7D-7549-9A3D-00A2C301CBFE}" type="datetimeFigureOut">
              <a:rPr lang="en-US" smtClean="0">
                <a:solidFill>
                  <a:prstClr val="black">
                    <a:tint val="75000"/>
                  </a:prstClr>
                </a:solidFill>
              </a:rPr>
              <a:pPr/>
              <a:t>6/5/17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237D9AD-5E22-F94C-B008-ADD0F152535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7807860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29B304-DD7D-7549-9A3D-00A2C301CBFE}" type="datetimeFigureOut">
              <a:rPr lang="en-US" smtClean="0">
                <a:solidFill>
                  <a:prstClr val="black">
                    <a:tint val="75000"/>
                  </a:prstClr>
                </a:solidFill>
              </a:rPr>
              <a:pPr/>
              <a:t>6/5/17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237D9AD-5E22-F94C-B008-ADD0F152535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0398350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29B304-DD7D-7549-9A3D-00A2C301CBFE}" type="datetimeFigureOut">
              <a:rPr lang="en-US" smtClean="0">
                <a:solidFill>
                  <a:prstClr val="black">
                    <a:tint val="75000"/>
                  </a:prstClr>
                </a:solidFill>
              </a:rPr>
              <a:pPr/>
              <a:t>6/5/17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237D9AD-5E22-F94C-B008-ADD0F152535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8712612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929B304-DD7D-7549-9A3D-00A2C301CBFE}" type="datetimeFigureOut">
              <a:rPr lang="en-US" smtClean="0">
                <a:solidFill>
                  <a:prstClr val="black">
                    <a:tint val="75000"/>
                  </a:prstClr>
                </a:solidFill>
              </a:rPr>
              <a:pPr/>
              <a:t>6/5/17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237D9AD-5E22-F94C-B008-ADD0F152535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5066629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929B304-DD7D-7549-9A3D-00A2C301CBFE}" type="datetimeFigureOut">
              <a:rPr lang="en-US" smtClean="0">
                <a:solidFill>
                  <a:prstClr val="black">
                    <a:tint val="75000"/>
                  </a:prstClr>
                </a:solidFill>
              </a:rPr>
              <a:pPr/>
              <a:t>6/5/17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C237D9AD-5E22-F94C-B008-ADD0F152535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2836341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929B304-DD7D-7549-9A3D-00A2C301CBFE}" type="datetimeFigureOut">
              <a:rPr lang="en-US" smtClean="0">
                <a:solidFill>
                  <a:prstClr val="black">
                    <a:tint val="75000"/>
                  </a:prstClr>
                </a:solidFill>
              </a:rPr>
              <a:pPr/>
              <a:t>6/5/17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C237D9AD-5E22-F94C-B008-ADD0F152535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4924641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29B304-DD7D-7549-9A3D-00A2C301CBFE}" type="datetimeFigureOut">
              <a:rPr lang="en-US" smtClean="0">
                <a:solidFill>
                  <a:prstClr val="black">
                    <a:tint val="75000"/>
                  </a:prstClr>
                </a:solidFill>
              </a:rPr>
              <a:pPr/>
              <a:t>6/5/17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C237D9AD-5E22-F94C-B008-ADD0F152535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53605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Information Layout Slide with Pie Chart">
    <p:spTree>
      <p:nvGrpSpPr>
        <p:cNvPr id="1" name=""/>
        <p:cNvGrpSpPr/>
        <p:nvPr/>
      </p:nvGrpSpPr>
      <p:grpSpPr>
        <a:xfrm>
          <a:off x="0" y="0"/>
          <a:ext cx="0" cy="0"/>
          <a:chOff x="0" y="0"/>
          <a:chExt cx="0" cy="0"/>
        </a:xfrm>
      </p:grpSpPr>
      <p:sp>
        <p:nvSpPr>
          <p:cNvPr id="7" name="Rectangle 2"/>
          <p:cNvSpPr>
            <a:spLocks noChangeArrowheads="1"/>
          </p:cNvSpPr>
          <p:nvPr userDrawn="1"/>
        </p:nvSpPr>
        <p:spPr bwMode="auto">
          <a:xfrm>
            <a:off x="0" y="109538"/>
            <a:ext cx="5422900" cy="5770562"/>
          </a:xfrm>
          <a:prstGeom prst="rect">
            <a:avLst/>
          </a:prstGeom>
          <a:solidFill>
            <a:srgbClr val="CEE39F"/>
          </a:solidFill>
          <a:ln w="9525">
            <a:noFill/>
            <a:miter lim="800000"/>
            <a:headEnd/>
            <a:tailEnd/>
          </a:ln>
        </p:spPr>
        <p:txBody>
          <a:bodyPr/>
          <a:lstStyle/>
          <a:p>
            <a:pPr>
              <a:defRPr/>
            </a:pPr>
            <a:endParaRPr lang="en-US" dirty="0">
              <a:solidFill>
                <a:srgbClr val="000000"/>
              </a:solidFill>
              <a:latin typeface="Trebushet MS" charset="0"/>
              <a:ea typeface="ＭＳ Ｐゴシック" charset="-128"/>
            </a:endParaRPr>
          </a:p>
        </p:txBody>
      </p:sp>
      <p:sp>
        <p:nvSpPr>
          <p:cNvPr id="8" name="Rectangle 5"/>
          <p:cNvSpPr>
            <a:spLocks noChangeArrowheads="1"/>
          </p:cNvSpPr>
          <p:nvPr userDrawn="1"/>
        </p:nvSpPr>
        <p:spPr bwMode="auto">
          <a:xfrm>
            <a:off x="5541963" y="112713"/>
            <a:ext cx="3602037" cy="877887"/>
          </a:xfrm>
          <a:prstGeom prst="rect">
            <a:avLst/>
          </a:prstGeom>
          <a:solidFill>
            <a:srgbClr val="FFC20E"/>
          </a:solidFill>
          <a:ln w="9525">
            <a:noFill/>
            <a:miter lim="800000"/>
            <a:headEnd/>
            <a:tailEnd/>
          </a:ln>
        </p:spPr>
        <p:txBody>
          <a:bodyPr/>
          <a:lstStyle/>
          <a:p>
            <a:pPr>
              <a:defRPr/>
            </a:pPr>
            <a:endParaRPr lang="en-US" dirty="0">
              <a:solidFill>
                <a:srgbClr val="000000"/>
              </a:solidFill>
              <a:latin typeface="Trebushet MS" charset="0"/>
              <a:ea typeface="ＭＳ Ｐゴシック" charset="-128"/>
            </a:endParaRPr>
          </a:p>
        </p:txBody>
      </p:sp>
      <p:sp>
        <p:nvSpPr>
          <p:cNvPr id="21" name="Chart Placeholder 13"/>
          <p:cNvSpPr>
            <a:spLocks noGrp="1"/>
          </p:cNvSpPr>
          <p:nvPr>
            <p:ph type="chart" sz="quarter" idx="19"/>
          </p:nvPr>
        </p:nvSpPr>
        <p:spPr>
          <a:xfrm>
            <a:off x="5562600" y="1066800"/>
            <a:ext cx="3429000" cy="4767072"/>
          </a:xfrm>
          <a:prstGeom prst="rect">
            <a:avLst/>
          </a:prstGeom>
        </p:spPr>
        <p:txBody>
          <a:bodyPr/>
          <a:lstStyle>
            <a:lvl1pPr>
              <a:buNone/>
              <a:defRPr/>
            </a:lvl1pPr>
          </a:lstStyle>
          <a:p>
            <a:pPr lvl="0"/>
            <a:r>
              <a:rPr lang="en-US" noProof="0" dirty="0" smtClean="0"/>
              <a:t>Click icon to add chart</a:t>
            </a:r>
            <a:endParaRPr lang="en-US" noProof="0" dirty="0"/>
          </a:p>
        </p:txBody>
      </p:sp>
      <p:sp>
        <p:nvSpPr>
          <p:cNvPr id="10" name="Text Placeholder 13"/>
          <p:cNvSpPr>
            <a:spLocks noGrp="1"/>
          </p:cNvSpPr>
          <p:nvPr>
            <p:ph type="body" sz="quarter" idx="16"/>
          </p:nvPr>
        </p:nvSpPr>
        <p:spPr>
          <a:xfrm>
            <a:off x="152399" y="1219200"/>
            <a:ext cx="5105400" cy="304800"/>
          </a:xfrm>
          <a:prstGeom prst="rect">
            <a:avLst/>
          </a:prstGeom>
        </p:spPr>
        <p:txBody>
          <a:bodyPr/>
          <a:lstStyle>
            <a:lvl1pPr marL="0" indent="0">
              <a:buNone/>
              <a:defRPr sz="1400" b="1">
                <a:solidFill>
                  <a:schemeClr val="bg2"/>
                </a:solidFill>
                <a:latin typeface="Courier New" pitchFamily="49" charset="0"/>
                <a:cs typeface="Courier New" pitchFamily="49" charset="0"/>
              </a:defRPr>
            </a:lvl1pPr>
            <a:lvl2pPr marL="0" indent="0">
              <a:buNone/>
              <a:defRPr sz="1400" b="1">
                <a:solidFill>
                  <a:schemeClr val="bg2"/>
                </a:solidFill>
                <a:latin typeface="Courier New" pitchFamily="49" charset="0"/>
                <a:cs typeface="Courier New" pitchFamily="49" charset="0"/>
              </a:defRPr>
            </a:lvl2pPr>
          </a:lstStyle>
          <a:p>
            <a:pPr lvl="0"/>
            <a:r>
              <a:rPr lang="en-US" smtClean="0"/>
              <a:t>Click to edit Master text styles</a:t>
            </a:r>
          </a:p>
          <a:p>
            <a:pPr lvl="1"/>
            <a:r>
              <a:rPr lang="en-US" smtClean="0"/>
              <a:t>Second level</a:t>
            </a:r>
          </a:p>
        </p:txBody>
      </p:sp>
      <p:sp>
        <p:nvSpPr>
          <p:cNvPr id="11" name="Text Placeholder 13"/>
          <p:cNvSpPr>
            <a:spLocks noGrp="1"/>
          </p:cNvSpPr>
          <p:nvPr>
            <p:ph type="body" sz="quarter" idx="18"/>
          </p:nvPr>
        </p:nvSpPr>
        <p:spPr>
          <a:xfrm>
            <a:off x="152400" y="1562100"/>
            <a:ext cx="5105400" cy="2095500"/>
          </a:xfrm>
          <a:prstGeom prst="rect">
            <a:avLst/>
          </a:prstGeom>
        </p:spPr>
        <p:txBody>
          <a:bodyPr/>
          <a:lstStyle>
            <a:lvl1pPr marL="0" indent="0">
              <a:buNone/>
              <a:defRPr sz="1200">
                <a:solidFill>
                  <a:srgbClr val="000000"/>
                </a:solidFill>
                <a:latin typeface="Arial" pitchFamily="34" charset="0"/>
                <a:cs typeface="Arial" pitchFamily="34" charset="0"/>
              </a:defRPr>
            </a:lvl1pPr>
            <a:lvl2pPr marL="0" indent="0">
              <a:buNone/>
              <a:defRPr sz="1200">
                <a:solidFill>
                  <a:srgbClr val="000000"/>
                </a:solidFill>
                <a:latin typeface="Arial" pitchFamily="34" charset="0"/>
                <a:cs typeface="Arial" pitchFamily="34" charset="0"/>
              </a:defRPr>
            </a:lvl2pPr>
          </a:lstStyle>
          <a:p>
            <a:pPr lvl="0"/>
            <a:r>
              <a:rPr lang="en-US" smtClean="0"/>
              <a:t>Click to edit Master text styles</a:t>
            </a:r>
          </a:p>
          <a:p>
            <a:pPr lvl="1"/>
            <a:r>
              <a:rPr lang="en-US" smtClean="0"/>
              <a:t>Second level</a:t>
            </a:r>
          </a:p>
        </p:txBody>
      </p:sp>
      <p:sp>
        <p:nvSpPr>
          <p:cNvPr id="12" name="Text Placeholder 13"/>
          <p:cNvSpPr>
            <a:spLocks noGrp="1"/>
          </p:cNvSpPr>
          <p:nvPr>
            <p:ph type="body" sz="quarter" idx="20"/>
          </p:nvPr>
        </p:nvSpPr>
        <p:spPr>
          <a:xfrm>
            <a:off x="152400" y="3925824"/>
            <a:ext cx="5105400" cy="1636776"/>
          </a:xfrm>
          <a:prstGeom prst="rect">
            <a:avLst/>
          </a:prstGeom>
        </p:spPr>
        <p:txBody>
          <a:bodyPr/>
          <a:lstStyle>
            <a:lvl1pPr marL="0" indent="0">
              <a:buNone/>
              <a:defRPr sz="2800" b="1" i="1">
                <a:solidFill>
                  <a:schemeClr val="tx1"/>
                </a:solidFill>
                <a:latin typeface="Palatino Linotype" pitchFamily="18" charset="0"/>
                <a:cs typeface="Arial" pitchFamily="34" charset="0"/>
              </a:defRPr>
            </a:lvl1pPr>
            <a:lvl2pPr marL="0" indent="0">
              <a:buNone/>
              <a:defRPr sz="2800" b="1" i="1">
                <a:solidFill>
                  <a:schemeClr val="tx1"/>
                </a:solidFill>
                <a:latin typeface="Palatino Linotype" pitchFamily="18" charset="0"/>
                <a:cs typeface="Arial" pitchFamily="34" charset="0"/>
              </a:defRPr>
            </a:lvl2pPr>
          </a:lstStyle>
          <a:p>
            <a:pPr lvl="0"/>
            <a:r>
              <a:rPr lang="en-US" smtClean="0"/>
              <a:t>Click to edit Master text styles</a:t>
            </a:r>
          </a:p>
          <a:p>
            <a:pPr lvl="1"/>
            <a:r>
              <a:rPr lang="en-US" smtClean="0"/>
              <a:t>Second level</a:t>
            </a:r>
          </a:p>
        </p:txBody>
      </p:sp>
      <p:sp>
        <p:nvSpPr>
          <p:cNvPr id="15" name="Text Placeholder 289"/>
          <p:cNvSpPr>
            <a:spLocks noGrp="1"/>
          </p:cNvSpPr>
          <p:nvPr>
            <p:ph type="body" sz="quarter" idx="28"/>
          </p:nvPr>
        </p:nvSpPr>
        <p:spPr>
          <a:xfrm>
            <a:off x="152400" y="228600"/>
            <a:ext cx="5076825" cy="381000"/>
          </a:xfrm>
          <a:prstGeom prst="rect">
            <a:avLst/>
          </a:prstGeom>
        </p:spPr>
        <p:txBody>
          <a:bodyPr/>
          <a:lstStyle>
            <a:lvl1pPr marL="0" indent="0" algn="l">
              <a:buNone/>
              <a:tabLst>
                <a:tab pos="854075" algn="l"/>
              </a:tabLst>
              <a:defRPr sz="2500" b="1">
                <a:solidFill>
                  <a:schemeClr val="bg1"/>
                </a:solidFill>
                <a:latin typeface="Courier New" pitchFamily="49" charset="0"/>
                <a:cs typeface="Courier New" pitchFamily="49" charset="0"/>
              </a:defRPr>
            </a:lvl1pPr>
          </a:lstStyle>
          <a:p>
            <a:pPr lvl="0"/>
            <a:r>
              <a:rPr lang="en-US" smtClean="0"/>
              <a:t>Click to edit Master text styles</a:t>
            </a: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29B304-DD7D-7549-9A3D-00A2C301CBFE}" type="datetimeFigureOut">
              <a:rPr lang="en-US" smtClean="0">
                <a:solidFill>
                  <a:prstClr val="black">
                    <a:tint val="75000"/>
                  </a:prstClr>
                </a:solidFill>
              </a:rPr>
              <a:pPr/>
              <a:t>6/5/17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237D9AD-5E22-F94C-B008-ADD0F152535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3866714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29B304-DD7D-7549-9A3D-00A2C301CBFE}" type="datetimeFigureOut">
              <a:rPr lang="en-US" smtClean="0">
                <a:solidFill>
                  <a:prstClr val="black">
                    <a:tint val="75000"/>
                  </a:prstClr>
                </a:solidFill>
              </a:rPr>
              <a:pPr/>
              <a:t>6/5/17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237D9AD-5E22-F94C-B008-ADD0F152535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8183882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29B304-DD7D-7549-9A3D-00A2C301CBFE}" type="datetimeFigureOut">
              <a:rPr lang="en-US" smtClean="0">
                <a:solidFill>
                  <a:prstClr val="black">
                    <a:tint val="75000"/>
                  </a:prstClr>
                </a:solidFill>
              </a:rPr>
              <a:pPr/>
              <a:t>6/5/17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237D9AD-5E22-F94C-B008-ADD0F152535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0404335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29B304-DD7D-7549-9A3D-00A2C301CBFE}" type="datetimeFigureOut">
              <a:rPr lang="en-US" smtClean="0">
                <a:solidFill>
                  <a:prstClr val="black">
                    <a:tint val="75000"/>
                  </a:prstClr>
                </a:solidFill>
              </a:rPr>
              <a:pPr/>
              <a:t>6/5/17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237D9AD-5E22-F94C-B008-ADD0F152535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617625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82.xml"/><Relationship Id="rId12" Type="http://schemas.openxmlformats.org/officeDocument/2006/relationships/theme" Target="../theme/theme10.xml"/><Relationship Id="rId1" Type="http://schemas.openxmlformats.org/officeDocument/2006/relationships/slideLayout" Target="../slideLayouts/slideLayout72.xml"/><Relationship Id="rId2" Type="http://schemas.openxmlformats.org/officeDocument/2006/relationships/slideLayout" Target="../slideLayouts/slideLayout73.xml"/><Relationship Id="rId3" Type="http://schemas.openxmlformats.org/officeDocument/2006/relationships/slideLayout" Target="../slideLayouts/slideLayout74.xml"/><Relationship Id="rId4" Type="http://schemas.openxmlformats.org/officeDocument/2006/relationships/slideLayout" Target="../slideLayouts/slideLayout75.xml"/><Relationship Id="rId5" Type="http://schemas.openxmlformats.org/officeDocument/2006/relationships/slideLayout" Target="../slideLayouts/slideLayout76.xml"/><Relationship Id="rId6" Type="http://schemas.openxmlformats.org/officeDocument/2006/relationships/slideLayout" Target="../slideLayouts/slideLayout77.xml"/><Relationship Id="rId7" Type="http://schemas.openxmlformats.org/officeDocument/2006/relationships/slideLayout" Target="../slideLayouts/slideLayout78.xml"/><Relationship Id="rId8" Type="http://schemas.openxmlformats.org/officeDocument/2006/relationships/slideLayout" Target="../slideLayouts/slideLayout79.xml"/><Relationship Id="rId9" Type="http://schemas.openxmlformats.org/officeDocument/2006/relationships/slideLayout" Target="../slideLayouts/slideLayout80.xml"/><Relationship Id="rId10" Type="http://schemas.openxmlformats.org/officeDocument/2006/relationships/slideLayout" Target="../slideLayouts/slideLayout81.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93.xml"/><Relationship Id="rId12" Type="http://schemas.openxmlformats.org/officeDocument/2006/relationships/theme" Target="../theme/theme11.xml"/><Relationship Id="rId1" Type="http://schemas.openxmlformats.org/officeDocument/2006/relationships/slideLayout" Target="../slideLayouts/slideLayout83.xml"/><Relationship Id="rId2" Type="http://schemas.openxmlformats.org/officeDocument/2006/relationships/slideLayout" Target="../slideLayouts/slideLayout84.xml"/><Relationship Id="rId3" Type="http://schemas.openxmlformats.org/officeDocument/2006/relationships/slideLayout" Target="../slideLayouts/slideLayout85.xml"/><Relationship Id="rId4" Type="http://schemas.openxmlformats.org/officeDocument/2006/relationships/slideLayout" Target="../slideLayouts/slideLayout86.xml"/><Relationship Id="rId5" Type="http://schemas.openxmlformats.org/officeDocument/2006/relationships/slideLayout" Target="../slideLayouts/slideLayout87.xml"/><Relationship Id="rId6" Type="http://schemas.openxmlformats.org/officeDocument/2006/relationships/slideLayout" Target="../slideLayouts/slideLayout88.xml"/><Relationship Id="rId7" Type="http://schemas.openxmlformats.org/officeDocument/2006/relationships/slideLayout" Target="../slideLayouts/slideLayout89.xml"/><Relationship Id="rId8" Type="http://schemas.openxmlformats.org/officeDocument/2006/relationships/slideLayout" Target="../slideLayouts/slideLayout90.xml"/><Relationship Id="rId9" Type="http://schemas.openxmlformats.org/officeDocument/2006/relationships/slideLayout" Target="../slideLayouts/slideLayout91.xml"/><Relationship Id="rId10" Type="http://schemas.openxmlformats.org/officeDocument/2006/relationships/slideLayout" Target="../slideLayouts/slideLayout9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4" Type="http://schemas.openxmlformats.org/officeDocument/2006/relationships/slideLayout" Target="../slideLayouts/slideLayout5.xml"/><Relationship Id="rId5" Type="http://schemas.openxmlformats.org/officeDocument/2006/relationships/slideLayout" Target="../slideLayouts/slideLayout6.xml"/><Relationship Id="rId6" Type="http://schemas.openxmlformats.org/officeDocument/2006/relationships/slideLayout" Target="../slideLayouts/slideLayout7.xml"/><Relationship Id="rId7" Type="http://schemas.openxmlformats.org/officeDocument/2006/relationships/theme" Target="../theme/theme2.xml"/><Relationship Id="rId8" Type="http://schemas.openxmlformats.org/officeDocument/2006/relationships/image" Target="../media/image4.png"/><Relationship Id="rId9"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Layout" Target="../slideLayouts/slideLayout8.xml"/><Relationship Id="rId2"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0.xml"/><Relationship Id="rId2"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19.xml"/><Relationship Id="rId20" Type="http://schemas.openxmlformats.org/officeDocument/2006/relationships/theme" Target="../theme/theme5.xml"/><Relationship Id="rId21" Type="http://schemas.openxmlformats.org/officeDocument/2006/relationships/image" Target="../media/image9.jpeg"/><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Relationship Id="rId15" Type="http://schemas.openxmlformats.org/officeDocument/2006/relationships/slideLayout" Target="../slideLayouts/slideLayout25.xml"/><Relationship Id="rId16" Type="http://schemas.openxmlformats.org/officeDocument/2006/relationships/slideLayout" Target="../slideLayouts/slideLayout26.xml"/><Relationship Id="rId17" Type="http://schemas.openxmlformats.org/officeDocument/2006/relationships/slideLayout" Target="../slideLayouts/slideLayout27.xml"/><Relationship Id="rId18" Type="http://schemas.openxmlformats.org/officeDocument/2006/relationships/slideLayout" Target="../slideLayouts/slideLayout28.xml"/><Relationship Id="rId19" Type="http://schemas.openxmlformats.org/officeDocument/2006/relationships/slideLayout" Target="../slideLayouts/slideLayout29.xml"/><Relationship Id="rId1" Type="http://schemas.openxmlformats.org/officeDocument/2006/relationships/slideLayout" Target="../slideLayouts/slideLayout11.xml"/><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38.xml"/><Relationship Id="rId20" Type="http://schemas.openxmlformats.org/officeDocument/2006/relationships/theme" Target="../theme/theme6.xml"/><Relationship Id="rId21" Type="http://schemas.openxmlformats.org/officeDocument/2006/relationships/image" Target="../media/image9.jpeg"/><Relationship Id="rId10" Type="http://schemas.openxmlformats.org/officeDocument/2006/relationships/slideLayout" Target="../slideLayouts/slideLayout39.xml"/><Relationship Id="rId11" Type="http://schemas.openxmlformats.org/officeDocument/2006/relationships/slideLayout" Target="../slideLayouts/slideLayout40.xml"/><Relationship Id="rId12" Type="http://schemas.openxmlformats.org/officeDocument/2006/relationships/slideLayout" Target="../slideLayouts/slideLayout41.xml"/><Relationship Id="rId13" Type="http://schemas.openxmlformats.org/officeDocument/2006/relationships/slideLayout" Target="../slideLayouts/slideLayout42.xml"/><Relationship Id="rId14" Type="http://schemas.openxmlformats.org/officeDocument/2006/relationships/slideLayout" Target="../slideLayouts/slideLayout43.xml"/><Relationship Id="rId15" Type="http://schemas.openxmlformats.org/officeDocument/2006/relationships/slideLayout" Target="../slideLayouts/slideLayout44.xml"/><Relationship Id="rId16" Type="http://schemas.openxmlformats.org/officeDocument/2006/relationships/slideLayout" Target="../slideLayouts/slideLayout45.xml"/><Relationship Id="rId17" Type="http://schemas.openxmlformats.org/officeDocument/2006/relationships/slideLayout" Target="../slideLayouts/slideLayout46.xml"/><Relationship Id="rId18" Type="http://schemas.openxmlformats.org/officeDocument/2006/relationships/slideLayout" Target="../slideLayouts/slideLayout47.xml"/><Relationship Id="rId19" Type="http://schemas.openxmlformats.org/officeDocument/2006/relationships/slideLayout" Target="../slideLayouts/slideLayout48.xml"/><Relationship Id="rId1" Type="http://schemas.openxmlformats.org/officeDocument/2006/relationships/slideLayout" Target="../slideLayouts/slideLayout30.xml"/><Relationship Id="rId2" Type="http://schemas.openxmlformats.org/officeDocument/2006/relationships/slideLayout" Target="../slideLayouts/slideLayout31.xml"/><Relationship Id="rId3" Type="http://schemas.openxmlformats.org/officeDocument/2006/relationships/slideLayout" Target="../slideLayouts/slideLayout32.xml"/><Relationship Id="rId4" Type="http://schemas.openxmlformats.org/officeDocument/2006/relationships/slideLayout" Target="../slideLayouts/slideLayout33.xml"/><Relationship Id="rId5" Type="http://schemas.openxmlformats.org/officeDocument/2006/relationships/slideLayout" Target="../slideLayouts/slideLayout34.xml"/><Relationship Id="rId6" Type="http://schemas.openxmlformats.org/officeDocument/2006/relationships/slideLayout" Target="../slideLayouts/slideLayout35.xml"/><Relationship Id="rId7" Type="http://schemas.openxmlformats.org/officeDocument/2006/relationships/slideLayout" Target="../slideLayouts/slideLayout36.xml"/><Relationship Id="rId8" Type="http://schemas.openxmlformats.org/officeDocument/2006/relationships/slideLayout" Target="../slideLayouts/slideLayout37.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51.xml"/><Relationship Id="rId4" Type="http://schemas.openxmlformats.org/officeDocument/2006/relationships/theme" Target="../theme/theme7.xml"/><Relationship Id="rId5" Type="http://schemas.openxmlformats.org/officeDocument/2006/relationships/image" Target="../media/image12.png"/><Relationship Id="rId1" Type="http://schemas.openxmlformats.org/officeDocument/2006/relationships/slideLayout" Target="../slideLayouts/slideLayout49.xml"/><Relationship Id="rId2" Type="http://schemas.openxmlformats.org/officeDocument/2006/relationships/slideLayout" Target="../slideLayouts/slideLayout50.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62.xml"/><Relationship Id="rId12" Type="http://schemas.openxmlformats.org/officeDocument/2006/relationships/slideLayout" Target="../slideLayouts/slideLayout63.xml"/><Relationship Id="rId13" Type="http://schemas.openxmlformats.org/officeDocument/2006/relationships/slideLayout" Target="../slideLayouts/slideLayout64.xml"/><Relationship Id="rId14" Type="http://schemas.openxmlformats.org/officeDocument/2006/relationships/slideLayout" Target="../slideLayouts/slideLayout65.xml"/><Relationship Id="rId15" Type="http://schemas.openxmlformats.org/officeDocument/2006/relationships/slideLayout" Target="../slideLayouts/slideLayout66.xml"/><Relationship Id="rId16" Type="http://schemas.openxmlformats.org/officeDocument/2006/relationships/slideLayout" Target="../slideLayouts/slideLayout67.xml"/><Relationship Id="rId17" Type="http://schemas.openxmlformats.org/officeDocument/2006/relationships/slideLayout" Target="../slideLayouts/slideLayout68.xml"/><Relationship Id="rId18" Type="http://schemas.openxmlformats.org/officeDocument/2006/relationships/theme" Target="../theme/theme8.xml"/><Relationship Id="rId19" Type="http://schemas.openxmlformats.org/officeDocument/2006/relationships/image" Target="../media/image9.jpeg"/><Relationship Id="rId1" Type="http://schemas.openxmlformats.org/officeDocument/2006/relationships/slideLayout" Target="../slideLayouts/slideLayout52.xml"/><Relationship Id="rId2" Type="http://schemas.openxmlformats.org/officeDocument/2006/relationships/slideLayout" Target="../slideLayouts/slideLayout53.xml"/><Relationship Id="rId3" Type="http://schemas.openxmlformats.org/officeDocument/2006/relationships/slideLayout" Target="../slideLayouts/slideLayout54.xml"/><Relationship Id="rId4" Type="http://schemas.openxmlformats.org/officeDocument/2006/relationships/slideLayout" Target="../slideLayouts/slideLayout55.xml"/><Relationship Id="rId5" Type="http://schemas.openxmlformats.org/officeDocument/2006/relationships/slideLayout" Target="../slideLayouts/slideLayout56.xml"/><Relationship Id="rId6" Type="http://schemas.openxmlformats.org/officeDocument/2006/relationships/slideLayout" Target="../slideLayouts/slideLayout57.xml"/><Relationship Id="rId7" Type="http://schemas.openxmlformats.org/officeDocument/2006/relationships/slideLayout" Target="../slideLayouts/slideLayout58.xml"/><Relationship Id="rId8" Type="http://schemas.openxmlformats.org/officeDocument/2006/relationships/slideLayout" Target="../slideLayouts/slideLayout59.xml"/><Relationship Id="rId9" Type="http://schemas.openxmlformats.org/officeDocument/2006/relationships/slideLayout" Target="../slideLayouts/slideLayout60.xml"/><Relationship Id="rId10" Type="http://schemas.openxmlformats.org/officeDocument/2006/relationships/slideLayout" Target="../slideLayouts/slideLayout61.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71.xml"/><Relationship Id="rId4" Type="http://schemas.openxmlformats.org/officeDocument/2006/relationships/theme" Target="../theme/theme9.xml"/><Relationship Id="rId5" Type="http://schemas.openxmlformats.org/officeDocument/2006/relationships/image" Target="../media/image12.png"/><Relationship Id="rId1" Type="http://schemas.openxmlformats.org/officeDocument/2006/relationships/slideLayout" Target="../slideLayouts/slideLayout69.xml"/><Relationship Id="rId2"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381000" y="1412875"/>
            <a:ext cx="8382000" cy="213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dk1" tx1="lt1" bg2="dk2" tx2="lt2" accent1="accent1" accent2="accent2" accent3="accent3" accent4="accent4" accent5="accent5" accent6="accent6" hlink="hlink" folHlink="folHlink"/>
  <p:sldLayoutIdLst>
    <p:sldLayoutId id="2147484479" r:id="rId1"/>
  </p:sldLayoutIdLst>
  <p:transition xmlns:p14="http://schemas.microsoft.com/office/powerpoint/2010/main">
    <p:fade/>
  </p:transition>
  <p:hf hdr="0" ftr="0" dt="0"/>
  <p:txStyles>
    <p:titleStyle>
      <a:lvl1pPr algn="l" defTabSz="912813" rtl="0" eaLnBrk="0" fontAlgn="base" hangingPunct="0">
        <a:lnSpc>
          <a:spcPct val="90000"/>
        </a:lnSpc>
        <a:spcBef>
          <a:spcPct val="0"/>
        </a:spcBef>
        <a:spcAft>
          <a:spcPct val="0"/>
        </a:spcAft>
        <a:defRPr lang="en-US" sz="4800" kern="1200" spc="-150" dirty="0">
          <a:ln w="3175">
            <a:noFill/>
          </a:ln>
          <a:gradFill flip="none" rotWithShape="1">
            <a:gsLst>
              <a:gs pos="0">
                <a:schemeClr val="accent1"/>
              </a:gs>
              <a:gs pos="8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2pPr>
      <a:lvl3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3pPr>
      <a:lvl4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4pPr>
      <a:lvl5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5pPr>
      <a:lvl6pPr marL="457200" algn="l" defTabSz="912813" rtl="0" fontAlgn="base">
        <a:lnSpc>
          <a:spcPct val="90000"/>
        </a:lnSpc>
        <a:spcBef>
          <a:spcPct val="0"/>
        </a:spcBef>
        <a:spcAft>
          <a:spcPct val="0"/>
        </a:spcAft>
        <a:defRPr sz="4800">
          <a:solidFill>
            <a:schemeClr val="tx1"/>
          </a:solidFill>
          <a:latin typeface="Calibri" pitchFamily="34" charset="0"/>
          <a:cs typeface="Arial" charset="0"/>
        </a:defRPr>
      </a:lvl6pPr>
      <a:lvl7pPr marL="914400" algn="l" defTabSz="912813" rtl="0" fontAlgn="base">
        <a:lnSpc>
          <a:spcPct val="90000"/>
        </a:lnSpc>
        <a:spcBef>
          <a:spcPct val="0"/>
        </a:spcBef>
        <a:spcAft>
          <a:spcPct val="0"/>
        </a:spcAft>
        <a:defRPr sz="4800">
          <a:solidFill>
            <a:schemeClr val="tx1"/>
          </a:solidFill>
          <a:latin typeface="Calibri" pitchFamily="34" charset="0"/>
          <a:cs typeface="Arial" charset="0"/>
        </a:defRPr>
      </a:lvl7pPr>
      <a:lvl8pPr marL="1371600" algn="l" defTabSz="912813" rtl="0" fontAlgn="base">
        <a:lnSpc>
          <a:spcPct val="90000"/>
        </a:lnSpc>
        <a:spcBef>
          <a:spcPct val="0"/>
        </a:spcBef>
        <a:spcAft>
          <a:spcPct val="0"/>
        </a:spcAft>
        <a:defRPr sz="4800">
          <a:solidFill>
            <a:schemeClr val="tx1"/>
          </a:solidFill>
          <a:latin typeface="Calibri" pitchFamily="34" charset="0"/>
          <a:cs typeface="Arial" charset="0"/>
        </a:defRPr>
      </a:lvl8pPr>
      <a:lvl9pPr marL="1828800" algn="l" defTabSz="912813" rtl="0" fontAlgn="base">
        <a:lnSpc>
          <a:spcPct val="90000"/>
        </a:lnSpc>
        <a:spcBef>
          <a:spcPct val="0"/>
        </a:spcBef>
        <a:spcAft>
          <a:spcPct val="0"/>
        </a:spcAft>
        <a:defRPr sz="4800">
          <a:solidFill>
            <a:schemeClr val="tx1"/>
          </a:solidFill>
          <a:latin typeface="Calibri" pitchFamily="34" charset="0"/>
          <a:cs typeface="Arial" charset="0"/>
        </a:defRPr>
      </a:lvl9pPr>
    </p:titleStyle>
    <p:bodyStyle>
      <a:lvl1pPr marL="396875" indent="-396875" algn="l" defTabSz="912813" rtl="0" eaLnBrk="0" fontAlgn="base" hangingPunct="0">
        <a:lnSpc>
          <a:spcPct val="90000"/>
        </a:lnSpc>
        <a:spcBef>
          <a:spcPct val="20000"/>
        </a:spcBef>
        <a:spcAft>
          <a:spcPct val="0"/>
        </a:spcAft>
        <a:buBlip>
          <a:blip r:embed="rId4"/>
        </a:buBlip>
        <a:defRPr sz="3200" kern="1200">
          <a:solidFill>
            <a:schemeClr val="bg1"/>
          </a:solidFill>
          <a:latin typeface="+mn-lt"/>
          <a:ea typeface="+mn-ea"/>
          <a:cs typeface="+mn-cs"/>
        </a:defRPr>
      </a:lvl1pPr>
      <a:lvl2pPr marL="914400" indent="-396875" algn="l" defTabSz="912813" rtl="0" eaLnBrk="0" fontAlgn="base" hangingPunct="0">
        <a:lnSpc>
          <a:spcPct val="90000"/>
        </a:lnSpc>
        <a:spcBef>
          <a:spcPct val="20000"/>
        </a:spcBef>
        <a:spcAft>
          <a:spcPct val="0"/>
        </a:spcAft>
        <a:buBlip>
          <a:blip r:embed="rId5"/>
        </a:buBlip>
        <a:defRPr sz="2800" kern="1200">
          <a:solidFill>
            <a:schemeClr val="bg1"/>
          </a:solidFill>
          <a:latin typeface="+mn-lt"/>
          <a:ea typeface="+mn-ea"/>
          <a:cs typeface="+mn-cs"/>
        </a:defRPr>
      </a:lvl2pPr>
      <a:lvl3pPr marL="1258888" indent="-344488" algn="l" defTabSz="912813" rtl="0" eaLnBrk="0" fontAlgn="base" hangingPunct="0">
        <a:lnSpc>
          <a:spcPct val="90000"/>
        </a:lnSpc>
        <a:spcBef>
          <a:spcPct val="20000"/>
        </a:spcBef>
        <a:spcAft>
          <a:spcPct val="0"/>
        </a:spcAft>
        <a:buBlip>
          <a:blip r:embed="rId5"/>
        </a:buBlip>
        <a:defRPr sz="2400" kern="1200">
          <a:solidFill>
            <a:schemeClr val="bg1"/>
          </a:solidFill>
          <a:latin typeface="+mn-lt"/>
          <a:ea typeface="+mn-ea"/>
          <a:cs typeface="+mn-cs"/>
        </a:defRPr>
      </a:lvl3pPr>
      <a:lvl4pPr marL="1604963" indent="-346075" algn="l" defTabSz="912813" rtl="0" eaLnBrk="0" fontAlgn="base" hangingPunct="0">
        <a:lnSpc>
          <a:spcPct val="90000"/>
        </a:lnSpc>
        <a:spcBef>
          <a:spcPct val="20000"/>
        </a:spcBef>
        <a:spcAft>
          <a:spcPct val="0"/>
        </a:spcAft>
        <a:buBlip>
          <a:blip r:embed="rId5"/>
        </a:buBlip>
        <a:defRPr sz="2400" kern="1200">
          <a:solidFill>
            <a:schemeClr val="bg1"/>
          </a:solidFill>
          <a:latin typeface="+mn-lt"/>
          <a:ea typeface="+mn-ea"/>
          <a:cs typeface="+mn-cs"/>
        </a:defRPr>
      </a:lvl4pPr>
      <a:lvl5pPr marL="1941513" indent="-336550" algn="l" defTabSz="912813" rtl="0" eaLnBrk="0" fontAlgn="base" hangingPunct="0">
        <a:lnSpc>
          <a:spcPct val="90000"/>
        </a:lnSpc>
        <a:spcBef>
          <a:spcPct val="20000"/>
        </a:spcBef>
        <a:spcAft>
          <a:spcPct val="0"/>
        </a:spcAft>
        <a:buBlip>
          <a:blip r:embed="rId5"/>
        </a:buBlip>
        <a:defRPr sz="2400" kern="1200">
          <a:solidFill>
            <a:schemeClr val="bg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5929B304-DD7D-7549-9A3D-00A2C301CBFE}" type="datetimeFigureOut">
              <a:rPr lang="en-US" smtClean="0">
                <a:solidFill>
                  <a:prstClr val="black">
                    <a:tint val="75000"/>
                  </a:prstClr>
                </a:solidFill>
                <a:latin typeface="Calibri"/>
                <a:ea typeface="+mn-ea"/>
              </a:rPr>
              <a:pPr defTabSz="457200" fontAlgn="auto">
                <a:spcBef>
                  <a:spcPts val="0"/>
                </a:spcBef>
                <a:spcAft>
                  <a:spcPts val="0"/>
                </a:spcAft>
              </a:pPr>
              <a:t>6/5/17</a:t>
            </a:fld>
            <a:endParaRPr lang="en-US">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C237D9AD-5E22-F94C-B008-ADD0F1525350}" type="slidenum">
              <a:rPr lang="en-US" smtClean="0">
                <a:solidFill>
                  <a:prstClr val="black">
                    <a:tint val="75000"/>
                  </a:prstClr>
                </a:solidFill>
                <a:latin typeface="Calibri"/>
                <a:ea typeface="+mn-ea"/>
              </a:rPr>
              <a:pPr defTabSz="457200" fontAlgn="auto">
                <a:spcBef>
                  <a:spcPts val="0"/>
                </a:spcBef>
                <a:spcAft>
                  <a:spcPts val="0"/>
                </a:spcAft>
              </a:pPr>
              <a:t>‹#›</a:t>
            </a:fld>
            <a:endParaRPr lang="en-US">
              <a:solidFill>
                <a:prstClr val="black">
                  <a:tint val="75000"/>
                </a:prstClr>
              </a:solidFill>
              <a:latin typeface="Calibri"/>
              <a:ea typeface="+mn-ea"/>
            </a:endParaRPr>
          </a:p>
        </p:txBody>
      </p:sp>
    </p:spTree>
    <p:extLst>
      <p:ext uri="{BB962C8B-B14F-4D97-AF65-F5344CB8AC3E}">
        <p14:creationId xmlns:p14="http://schemas.microsoft.com/office/powerpoint/2010/main" val="2139435039"/>
      </p:ext>
    </p:extLst>
  </p:cSld>
  <p:clrMap bg1="lt1" tx1="dk1" bg2="lt2" tx2="dk2" accent1="accent1" accent2="accent2" accent3="accent3" accent4="accent4" accent5="accent5" accent6="accent6" hlink="hlink" folHlink="folHlink"/>
  <p:sldLayoutIdLst>
    <p:sldLayoutId id="2147484554" r:id="rId1"/>
    <p:sldLayoutId id="2147484555" r:id="rId2"/>
    <p:sldLayoutId id="2147484556" r:id="rId3"/>
    <p:sldLayoutId id="2147484557" r:id="rId4"/>
    <p:sldLayoutId id="2147484558" r:id="rId5"/>
    <p:sldLayoutId id="2147484559" r:id="rId6"/>
    <p:sldLayoutId id="2147484560" r:id="rId7"/>
    <p:sldLayoutId id="2147484561" r:id="rId8"/>
    <p:sldLayoutId id="2147484562" r:id="rId9"/>
    <p:sldLayoutId id="2147484563" r:id="rId10"/>
    <p:sldLayoutId id="2147484564"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5929B304-DD7D-7549-9A3D-00A2C301CBFE}" type="datetimeFigureOut">
              <a:rPr lang="en-US" smtClean="0">
                <a:solidFill>
                  <a:prstClr val="black">
                    <a:tint val="75000"/>
                  </a:prstClr>
                </a:solidFill>
                <a:latin typeface="Calibri"/>
                <a:ea typeface="+mn-ea"/>
              </a:rPr>
              <a:pPr defTabSz="457200" fontAlgn="auto">
                <a:spcBef>
                  <a:spcPts val="0"/>
                </a:spcBef>
                <a:spcAft>
                  <a:spcPts val="0"/>
                </a:spcAft>
              </a:pPr>
              <a:t>6/5/17</a:t>
            </a:fld>
            <a:endParaRPr lang="en-US" dirty="0">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dirty="0">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C237D9AD-5E22-F94C-B008-ADD0F1525350}" type="slidenum">
              <a:rPr lang="en-US" smtClean="0">
                <a:solidFill>
                  <a:prstClr val="black">
                    <a:tint val="75000"/>
                  </a:prstClr>
                </a:solidFill>
                <a:latin typeface="Calibri"/>
                <a:ea typeface="+mn-ea"/>
              </a:rPr>
              <a:pPr defTabSz="457200" fontAlgn="auto">
                <a:spcBef>
                  <a:spcPts val="0"/>
                </a:spcBef>
                <a:spcAft>
                  <a:spcPts val="0"/>
                </a:spcAft>
              </a:pPr>
              <a:t>‹#›</a:t>
            </a:fld>
            <a:endParaRPr lang="en-US" dirty="0">
              <a:solidFill>
                <a:prstClr val="black">
                  <a:tint val="75000"/>
                </a:prstClr>
              </a:solidFill>
              <a:latin typeface="Calibri"/>
              <a:ea typeface="+mn-ea"/>
            </a:endParaRPr>
          </a:p>
        </p:txBody>
      </p:sp>
    </p:spTree>
    <p:extLst>
      <p:ext uri="{BB962C8B-B14F-4D97-AF65-F5344CB8AC3E}">
        <p14:creationId xmlns:p14="http://schemas.microsoft.com/office/powerpoint/2010/main" val="2201215450"/>
      </p:ext>
    </p:extLst>
  </p:cSld>
  <p:clrMap bg1="lt1" tx1="dk1" bg2="lt2" tx2="dk2" accent1="accent1" accent2="accent2" accent3="accent3" accent4="accent4" accent5="accent5" accent6="accent6" hlink="hlink" folHlink="folHlink"/>
  <p:sldLayoutIdLst>
    <p:sldLayoutId id="2147484566" r:id="rId1"/>
    <p:sldLayoutId id="2147484567" r:id="rId2"/>
    <p:sldLayoutId id="2147484568" r:id="rId3"/>
    <p:sldLayoutId id="2147484569" r:id="rId4"/>
    <p:sldLayoutId id="2147484570" r:id="rId5"/>
    <p:sldLayoutId id="2147484571" r:id="rId6"/>
    <p:sldLayoutId id="2147484572" r:id="rId7"/>
    <p:sldLayoutId id="2147484573" r:id="rId8"/>
    <p:sldLayoutId id="2147484574" r:id="rId9"/>
    <p:sldLayoutId id="2147484575" r:id="rId10"/>
    <p:sldLayoutId id="214748457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14"/>
          <p:cNvSpPr>
            <a:spLocks noChangeArrowheads="1"/>
          </p:cNvSpPr>
          <p:nvPr/>
        </p:nvSpPr>
        <p:spPr bwMode="auto">
          <a:xfrm>
            <a:off x="1641475" y="5943600"/>
            <a:ext cx="1158875" cy="914400"/>
          </a:xfrm>
          <a:prstGeom prst="rect">
            <a:avLst/>
          </a:prstGeom>
          <a:solidFill>
            <a:srgbClr val="164F8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solidFill>
                <a:srgbClr val="000000"/>
              </a:solidFill>
              <a:latin typeface="Trebushet MS" charset="0"/>
              <a:ea typeface="ＭＳ Ｐゴシック" pitchFamily="34" charset="-128"/>
            </a:endParaRPr>
          </a:p>
        </p:txBody>
      </p:sp>
      <p:grpSp>
        <p:nvGrpSpPr>
          <p:cNvPr id="1027" name="Group 23"/>
          <p:cNvGrpSpPr>
            <a:grpSpLocks/>
          </p:cNvGrpSpPr>
          <p:nvPr userDrawn="1"/>
        </p:nvGrpSpPr>
        <p:grpSpPr bwMode="auto">
          <a:xfrm>
            <a:off x="0" y="5943600"/>
            <a:ext cx="1490663" cy="914400"/>
            <a:chOff x="0" y="0"/>
            <a:chExt cx="1490471" cy="914400"/>
          </a:xfrm>
        </p:grpSpPr>
        <p:sp>
          <p:nvSpPr>
            <p:cNvPr id="1037" name="Rectangle 5"/>
            <p:cNvSpPr>
              <a:spLocks noChangeArrowheads="1"/>
            </p:cNvSpPr>
            <p:nvPr userDrawn="1"/>
          </p:nvSpPr>
          <p:spPr bwMode="auto">
            <a:xfrm>
              <a:off x="0" y="0"/>
              <a:ext cx="1490471" cy="914400"/>
            </a:xfrm>
            <a:prstGeom prst="rect">
              <a:avLst/>
            </a:prstGeom>
            <a:solidFill>
              <a:srgbClr val="FFC2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solidFill>
                  <a:srgbClr val="000000"/>
                </a:solidFill>
                <a:latin typeface="Trebushet MS" charset="0"/>
                <a:ea typeface="ＭＳ Ｐゴシック" pitchFamily="34" charset="-128"/>
              </a:endParaRPr>
            </a:p>
          </p:txBody>
        </p:sp>
        <p:sp>
          <p:nvSpPr>
            <p:cNvPr id="1038" name="Freeform 7"/>
            <p:cNvSpPr>
              <a:spLocks/>
            </p:cNvSpPr>
            <p:nvPr/>
          </p:nvSpPr>
          <p:spPr bwMode="auto">
            <a:xfrm>
              <a:off x="790473" y="252413"/>
              <a:ext cx="133333" cy="134937"/>
            </a:xfrm>
            <a:custGeom>
              <a:avLst/>
              <a:gdLst>
                <a:gd name="T0" fmla="*/ 2147483647 w 209"/>
                <a:gd name="T1" fmla="*/ 0 h 211"/>
                <a:gd name="T2" fmla="*/ 2147483647 w 209"/>
                <a:gd name="T3" fmla="*/ 523079763 h 211"/>
                <a:gd name="T4" fmla="*/ 2147483647 w 209"/>
                <a:gd name="T5" fmla="*/ 1830983175 h 211"/>
                <a:gd name="T6" fmla="*/ 2147483647 w 209"/>
                <a:gd name="T7" fmla="*/ 2147483647 h 211"/>
                <a:gd name="T8" fmla="*/ 2147483647 w 209"/>
                <a:gd name="T9" fmla="*/ 2147483647 h 211"/>
                <a:gd name="T10" fmla="*/ 2147483647 w 209"/>
                <a:gd name="T11" fmla="*/ 2147483647 h 211"/>
                <a:gd name="T12" fmla="*/ 2147483647 w 209"/>
                <a:gd name="T13" fmla="*/ 2147483647 h 211"/>
                <a:gd name="T14" fmla="*/ 2147483647 w 209"/>
                <a:gd name="T15" fmla="*/ 2147483647 h 211"/>
                <a:gd name="T16" fmla="*/ 2147483647 w 209"/>
                <a:gd name="T17" fmla="*/ 2147483647 h 211"/>
                <a:gd name="T18" fmla="*/ 2147483647 w 209"/>
                <a:gd name="T19" fmla="*/ 2147483647 h 211"/>
                <a:gd name="T20" fmla="*/ 2147483647 w 209"/>
                <a:gd name="T21" fmla="*/ 2147483647 h 211"/>
                <a:gd name="T22" fmla="*/ 2147483647 w 209"/>
                <a:gd name="T23" fmla="*/ 2147483647 h 211"/>
                <a:gd name="T24" fmla="*/ 2147483647 w 209"/>
                <a:gd name="T25" fmla="*/ 2147483647 h 211"/>
                <a:gd name="T26" fmla="*/ 2147483647 w 209"/>
                <a:gd name="T27" fmla="*/ 2147483647 h 211"/>
                <a:gd name="T28" fmla="*/ 2147483647 w 209"/>
                <a:gd name="T29" fmla="*/ 2147483647 h 211"/>
                <a:gd name="T30" fmla="*/ 2147483647 w 209"/>
                <a:gd name="T31" fmla="*/ 2147483647 h 211"/>
                <a:gd name="T32" fmla="*/ 2147483647 w 209"/>
                <a:gd name="T33" fmla="*/ 2147483647 h 211"/>
                <a:gd name="T34" fmla="*/ 2147483647 w 209"/>
                <a:gd name="T35" fmla="*/ 2147483647 h 211"/>
                <a:gd name="T36" fmla="*/ 2147483647 w 209"/>
                <a:gd name="T37" fmla="*/ 2147483647 h 211"/>
                <a:gd name="T38" fmla="*/ 2147483647 w 209"/>
                <a:gd name="T39" fmla="*/ 2147483647 h 211"/>
                <a:gd name="T40" fmla="*/ 2147483647 w 209"/>
                <a:gd name="T41" fmla="*/ 2147483647 h 211"/>
                <a:gd name="T42" fmla="*/ 2147483647 w 209"/>
                <a:gd name="T43" fmla="*/ 2147483647 h 211"/>
                <a:gd name="T44" fmla="*/ 2147483647 w 209"/>
                <a:gd name="T45" fmla="*/ 2147483647 h 211"/>
                <a:gd name="T46" fmla="*/ 2147483647 w 209"/>
                <a:gd name="T47" fmla="*/ 2147483647 h 211"/>
                <a:gd name="T48" fmla="*/ 2147483647 w 209"/>
                <a:gd name="T49" fmla="*/ 2147483647 h 211"/>
                <a:gd name="T50" fmla="*/ 1817613319 w 209"/>
                <a:gd name="T51" fmla="*/ 2147483647 h 211"/>
                <a:gd name="T52" fmla="*/ 519318000 w 209"/>
                <a:gd name="T53" fmla="*/ 2147483647 h 211"/>
                <a:gd name="T54" fmla="*/ 0 w 209"/>
                <a:gd name="T55" fmla="*/ 2147483647 h 211"/>
                <a:gd name="T56" fmla="*/ 519318000 w 209"/>
                <a:gd name="T57" fmla="*/ 2147483647 h 211"/>
                <a:gd name="T58" fmla="*/ 1817613319 w 209"/>
                <a:gd name="T59" fmla="*/ 2147483647 h 211"/>
                <a:gd name="T60" fmla="*/ 2147483647 w 209"/>
                <a:gd name="T61" fmla="*/ 2147483647 h 211"/>
                <a:gd name="T62" fmla="*/ 2147483647 w 209"/>
                <a:gd name="T63" fmla="*/ 2147483647 h 211"/>
                <a:gd name="T64" fmla="*/ 2147483647 w 209"/>
                <a:gd name="T65" fmla="*/ 2147483647 h 211"/>
                <a:gd name="T66" fmla="*/ 2147483647 w 209"/>
                <a:gd name="T67" fmla="*/ 2147483647 h 211"/>
                <a:gd name="T68" fmla="*/ 2147483647 w 209"/>
                <a:gd name="T69" fmla="*/ 1830983175 h 211"/>
                <a:gd name="T70" fmla="*/ 2147483647 w 209"/>
                <a:gd name="T71" fmla="*/ 523079763 h 211"/>
                <a:gd name="T72" fmla="*/ 2147483647 w 209"/>
                <a:gd name="T73" fmla="*/ 0 h 21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09" h="211">
                  <a:moveTo>
                    <a:pt x="105" y="0"/>
                  </a:moveTo>
                  <a:lnTo>
                    <a:pt x="123" y="2"/>
                  </a:lnTo>
                  <a:lnTo>
                    <a:pt x="141" y="7"/>
                  </a:lnTo>
                  <a:lnTo>
                    <a:pt x="157" y="14"/>
                  </a:lnTo>
                  <a:lnTo>
                    <a:pt x="172" y="25"/>
                  </a:lnTo>
                  <a:lnTo>
                    <a:pt x="184" y="38"/>
                  </a:lnTo>
                  <a:lnTo>
                    <a:pt x="194" y="52"/>
                  </a:lnTo>
                  <a:lnTo>
                    <a:pt x="202" y="69"/>
                  </a:lnTo>
                  <a:lnTo>
                    <a:pt x="207" y="86"/>
                  </a:lnTo>
                  <a:lnTo>
                    <a:pt x="209" y="105"/>
                  </a:lnTo>
                  <a:lnTo>
                    <a:pt x="207" y="124"/>
                  </a:lnTo>
                  <a:lnTo>
                    <a:pt x="202" y="142"/>
                  </a:lnTo>
                  <a:lnTo>
                    <a:pt x="194" y="159"/>
                  </a:lnTo>
                  <a:lnTo>
                    <a:pt x="184" y="173"/>
                  </a:lnTo>
                  <a:lnTo>
                    <a:pt x="172" y="186"/>
                  </a:lnTo>
                  <a:lnTo>
                    <a:pt x="157" y="196"/>
                  </a:lnTo>
                  <a:lnTo>
                    <a:pt x="141" y="204"/>
                  </a:lnTo>
                  <a:lnTo>
                    <a:pt x="123" y="209"/>
                  </a:lnTo>
                  <a:lnTo>
                    <a:pt x="105" y="211"/>
                  </a:lnTo>
                  <a:lnTo>
                    <a:pt x="86" y="209"/>
                  </a:lnTo>
                  <a:lnTo>
                    <a:pt x="68" y="204"/>
                  </a:lnTo>
                  <a:lnTo>
                    <a:pt x="52" y="196"/>
                  </a:lnTo>
                  <a:lnTo>
                    <a:pt x="37" y="186"/>
                  </a:lnTo>
                  <a:lnTo>
                    <a:pt x="25" y="173"/>
                  </a:lnTo>
                  <a:lnTo>
                    <a:pt x="15" y="159"/>
                  </a:lnTo>
                  <a:lnTo>
                    <a:pt x="7" y="142"/>
                  </a:lnTo>
                  <a:lnTo>
                    <a:pt x="2" y="124"/>
                  </a:lnTo>
                  <a:lnTo>
                    <a:pt x="0" y="105"/>
                  </a:lnTo>
                  <a:lnTo>
                    <a:pt x="2" y="86"/>
                  </a:lnTo>
                  <a:lnTo>
                    <a:pt x="7" y="69"/>
                  </a:lnTo>
                  <a:lnTo>
                    <a:pt x="15" y="52"/>
                  </a:lnTo>
                  <a:lnTo>
                    <a:pt x="25" y="38"/>
                  </a:lnTo>
                  <a:lnTo>
                    <a:pt x="37" y="25"/>
                  </a:lnTo>
                  <a:lnTo>
                    <a:pt x="52" y="14"/>
                  </a:lnTo>
                  <a:lnTo>
                    <a:pt x="68" y="7"/>
                  </a:lnTo>
                  <a:lnTo>
                    <a:pt x="86" y="2"/>
                  </a:lnTo>
                  <a:lnTo>
                    <a:pt x="105" y="0"/>
                  </a:lnTo>
                  <a:close/>
                </a:path>
              </a:pathLst>
            </a:custGeom>
            <a:solidFill>
              <a:srgbClr val="FFC000"/>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dirty="0" smtClean="0">
                <a:solidFill>
                  <a:srgbClr val="000000"/>
                </a:solidFill>
                <a:ea typeface="ＭＳ Ｐゴシック" pitchFamily="34" charset="-128"/>
              </a:endParaRPr>
            </a:p>
          </p:txBody>
        </p:sp>
      </p:grpSp>
      <p:sp>
        <p:nvSpPr>
          <p:cNvPr id="1028" name="Rectangle 2"/>
          <p:cNvSpPr>
            <a:spLocks noChangeArrowheads="1"/>
          </p:cNvSpPr>
          <p:nvPr/>
        </p:nvSpPr>
        <p:spPr bwMode="auto">
          <a:xfrm>
            <a:off x="5562600" y="5943600"/>
            <a:ext cx="3581400" cy="914400"/>
          </a:xfrm>
          <a:prstGeom prst="rect">
            <a:avLst/>
          </a:prstGeom>
          <a:solidFill>
            <a:srgbClr val="CEE3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solidFill>
                <a:srgbClr val="000000"/>
              </a:solidFill>
              <a:latin typeface="Trebushet MS" charset="0"/>
              <a:ea typeface="ＭＳ Ｐゴシック" pitchFamily="34" charset="-128"/>
            </a:endParaRPr>
          </a:p>
        </p:txBody>
      </p:sp>
      <p:sp>
        <p:nvSpPr>
          <p:cNvPr id="1029" name="Rectangle 3"/>
          <p:cNvSpPr>
            <a:spLocks noChangeArrowheads="1"/>
          </p:cNvSpPr>
          <p:nvPr/>
        </p:nvSpPr>
        <p:spPr bwMode="auto">
          <a:xfrm>
            <a:off x="2947988" y="5943600"/>
            <a:ext cx="1162050" cy="914400"/>
          </a:xfrm>
          <a:prstGeom prst="rect">
            <a:avLst/>
          </a:prstGeom>
          <a:solidFill>
            <a:srgbClr val="36363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solidFill>
                <a:srgbClr val="000000"/>
              </a:solidFill>
              <a:latin typeface="Trebushet MS" charset="0"/>
              <a:ea typeface="ＭＳ Ｐゴシック" pitchFamily="34" charset="-128"/>
            </a:endParaRPr>
          </a:p>
        </p:txBody>
      </p:sp>
      <p:sp>
        <p:nvSpPr>
          <p:cNvPr id="1030" name="Rectangle 4"/>
          <p:cNvSpPr>
            <a:spLocks noChangeArrowheads="1"/>
          </p:cNvSpPr>
          <p:nvPr/>
        </p:nvSpPr>
        <p:spPr bwMode="auto">
          <a:xfrm>
            <a:off x="4259263" y="5943600"/>
            <a:ext cx="1154112" cy="914400"/>
          </a:xfrm>
          <a:prstGeom prst="rect">
            <a:avLst/>
          </a:prstGeom>
          <a:solidFill>
            <a:srgbClr val="BF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solidFill>
                <a:srgbClr val="000000"/>
              </a:solidFill>
              <a:latin typeface="Trebushet MS" charset="0"/>
              <a:ea typeface="ＭＳ Ｐゴシック" pitchFamily="34" charset="-128"/>
            </a:endParaRPr>
          </a:p>
        </p:txBody>
      </p:sp>
      <p:grpSp>
        <p:nvGrpSpPr>
          <p:cNvPr id="1031" name="Group 43"/>
          <p:cNvGrpSpPr>
            <a:grpSpLocks/>
          </p:cNvGrpSpPr>
          <p:nvPr/>
        </p:nvGrpSpPr>
        <p:grpSpPr bwMode="auto">
          <a:xfrm>
            <a:off x="5715000" y="6151563"/>
            <a:ext cx="3276600" cy="604837"/>
            <a:chOff x="76200" y="6342039"/>
            <a:chExt cx="3276600" cy="604487"/>
          </a:xfrm>
        </p:grpSpPr>
        <p:sp>
          <p:nvSpPr>
            <p:cNvPr id="1034" name="TextBox 39"/>
            <p:cNvSpPr txBox="1">
              <a:spLocks noChangeArrowheads="1"/>
            </p:cNvSpPr>
            <p:nvPr userDrawn="1"/>
          </p:nvSpPr>
          <p:spPr bwMode="auto">
            <a:xfrm>
              <a:off x="76200" y="6438820"/>
              <a:ext cx="1905000" cy="507706"/>
            </a:xfrm>
            <a:prstGeom prst="rect">
              <a:avLst/>
            </a:prstGeom>
            <a:noFill/>
            <a:ln>
              <a:noFill/>
            </a:ln>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900" dirty="0" smtClean="0">
                  <a:solidFill>
                    <a:srgbClr val="000000"/>
                  </a:solidFill>
                  <a:cs typeface="Arial" charset="0"/>
                </a:rPr>
                <a:t>P: 800.532.5274</a:t>
              </a:r>
            </a:p>
            <a:p>
              <a:pPr eaLnBrk="1" hangingPunct="1">
                <a:defRPr/>
              </a:pPr>
              <a:r>
                <a:rPr lang="en-US" sz="900" dirty="0" smtClean="0">
                  <a:solidFill>
                    <a:srgbClr val="000000"/>
                  </a:solidFill>
                  <a:cs typeface="Arial" charset="0"/>
                </a:rPr>
                <a:t>www.patientadvocate.org/gethelp</a:t>
              </a:r>
            </a:p>
            <a:p>
              <a:pPr eaLnBrk="1" hangingPunct="1">
                <a:defRPr/>
              </a:pPr>
              <a:endParaRPr lang="en-US" sz="900" dirty="0" smtClean="0">
                <a:solidFill>
                  <a:srgbClr val="000000"/>
                </a:solidFill>
                <a:cs typeface="Arial" charset="0"/>
              </a:endParaRPr>
            </a:p>
          </p:txBody>
        </p:sp>
        <p:sp>
          <p:nvSpPr>
            <p:cNvPr id="42" name="TextBox 41"/>
            <p:cNvSpPr txBox="1"/>
            <p:nvPr userDrawn="1"/>
          </p:nvSpPr>
          <p:spPr>
            <a:xfrm>
              <a:off x="2209800" y="6438820"/>
              <a:ext cx="1143000" cy="223708"/>
            </a:xfrm>
            <a:prstGeom prst="rect">
              <a:avLst/>
            </a:prstGeom>
            <a:noFill/>
          </p:spPr>
          <p:txBody>
            <a:bodyPr>
              <a:spAutoFit/>
            </a:bodyPr>
            <a:lstStyle/>
            <a:p>
              <a:pPr fontAlgn="auto">
                <a:spcBef>
                  <a:spcPts val="0"/>
                </a:spcBef>
                <a:spcAft>
                  <a:spcPts val="0"/>
                </a:spcAft>
                <a:defRPr/>
              </a:pPr>
              <a:endParaRPr lang="en-US" sz="850" dirty="0">
                <a:solidFill>
                  <a:srgbClr val="000000"/>
                </a:solidFill>
                <a:latin typeface="Trebushet MS"/>
                <a:ea typeface="ＭＳ Ｐゴシック" pitchFamily="34" charset="-128"/>
              </a:endParaRPr>
            </a:p>
          </p:txBody>
        </p:sp>
        <p:sp>
          <p:nvSpPr>
            <p:cNvPr id="1036" name="TextBox 42"/>
            <p:cNvSpPr txBox="1">
              <a:spLocks noChangeArrowheads="1"/>
            </p:cNvSpPr>
            <p:nvPr userDrawn="1"/>
          </p:nvSpPr>
          <p:spPr bwMode="auto">
            <a:xfrm>
              <a:off x="1828800" y="6342039"/>
              <a:ext cx="228600" cy="477560"/>
            </a:xfrm>
            <a:prstGeom prst="rect">
              <a:avLst/>
            </a:prstGeom>
            <a:noFill/>
            <a:ln>
              <a:noFill/>
            </a:ln>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500" dirty="0" smtClean="0">
                  <a:solidFill>
                    <a:srgbClr val="000000"/>
                  </a:solidFill>
                  <a:latin typeface="Trebushet MS" charset="0"/>
                </a:rPr>
                <a:t>|</a:t>
              </a:r>
            </a:p>
          </p:txBody>
        </p:sp>
      </p:grpSp>
      <p:pic>
        <p:nvPicPr>
          <p:cNvPr id="1032" name="Picture 19" descr="PAFLogoFinal_white.png"/>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28600" y="6019800"/>
            <a:ext cx="1143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20" descr="PAFLogoFinal_white.png"/>
          <p:cNvPicPr>
            <a:picLocks noChangeAspect="1"/>
          </p:cNvPicPr>
          <p:nvPr userDrawn="1"/>
        </p:nvPicPr>
        <p:blipFill>
          <a:blip r:embed="rId9">
            <a:extLst>
              <a:ext uri="{28A0092B-C50C-407E-A947-70E740481C1C}">
                <a14:useLocalDpi xmlns:a14="http://schemas.microsoft.com/office/drawing/2010/main" val="0"/>
              </a:ext>
            </a:extLst>
          </a:blip>
          <a:srcRect t="-18756"/>
          <a:stretch>
            <a:fillRect/>
          </a:stretch>
        </p:blipFill>
        <p:spPr bwMode="auto">
          <a:xfrm>
            <a:off x="7696200" y="6172200"/>
            <a:ext cx="1368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63" r:id="rId1"/>
    <p:sldLayoutId id="2147484464" r:id="rId2"/>
    <p:sldLayoutId id="2147484465" r:id="rId3"/>
    <p:sldLayoutId id="2147484466" r:id="rId4"/>
    <p:sldLayoutId id="2147484470" r:id="rId5"/>
    <p:sldLayoutId id="2147484506" r:id="rId6"/>
  </p:sldLayoutIdLst>
  <p:hf hdr="0" ftr="0" dt="0"/>
  <p:txStyles>
    <p:titleStyle>
      <a:lvl1pPr algn="l" rtl="0" eaLnBrk="0" fontAlgn="base" hangingPunct="0">
        <a:spcBef>
          <a:spcPct val="0"/>
        </a:spcBef>
        <a:spcAft>
          <a:spcPct val="0"/>
        </a:spcAft>
        <a:defRPr sz="2700" b="1" i="1" kern="1200">
          <a:solidFill>
            <a:schemeClr val="tx1"/>
          </a:solidFill>
          <a:latin typeface="Times New Roman" pitchFamily="18" charset="0"/>
          <a:ea typeface="ＭＳ Ｐゴシック" pitchFamily="34" charset="-128"/>
          <a:cs typeface="ＭＳ Ｐゴシック" charset="0"/>
        </a:defRPr>
      </a:lvl1pPr>
      <a:lvl2pPr algn="l" rtl="0" eaLnBrk="0" fontAlgn="base" hangingPunct="0">
        <a:spcBef>
          <a:spcPct val="0"/>
        </a:spcBef>
        <a:spcAft>
          <a:spcPct val="0"/>
        </a:spcAft>
        <a:defRPr sz="2700" b="1" i="1">
          <a:solidFill>
            <a:schemeClr val="tx1"/>
          </a:solidFill>
          <a:latin typeface="Times New Roman" pitchFamily="18" charset="0"/>
          <a:ea typeface="ＭＳ Ｐゴシック" pitchFamily="34" charset="-128"/>
          <a:cs typeface="ＭＳ Ｐゴシック" charset="0"/>
        </a:defRPr>
      </a:lvl2pPr>
      <a:lvl3pPr algn="l" rtl="0" eaLnBrk="0" fontAlgn="base" hangingPunct="0">
        <a:spcBef>
          <a:spcPct val="0"/>
        </a:spcBef>
        <a:spcAft>
          <a:spcPct val="0"/>
        </a:spcAft>
        <a:defRPr sz="2700" b="1" i="1">
          <a:solidFill>
            <a:schemeClr val="tx1"/>
          </a:solidFill>
          <a:latin typeface="Times New Roman" pitchFamily="18" charset="0"/>
          <a:ea typeface="ＭＳ Ｐゴシック" pitchFamily="34" charset="-128"/>
          <a:cs typeface="ＭＳ Ｐゴシック" charset="0"/>
        </a:defRPr>
      </a:lvl3pPr>
      <a:lvl4pPr algn="l" rtl="0" eaLnBrk="0" fontAlgn="base" hangingPunct="0">
        <a:spcBef>
          <a:spcPct val="0"/>
        </a:spcBef>
        <a:spcAft>
          <a:spcPct val="0"/>
        </a:spcAft>
        <a:defRPr sz="2700" b="1" i="1">
          <a:solidFill>
            <a:schemeClr val="tx1"/>
          </a:solidFill>
          <a:latin typeface="Times New Roman" pitchFamily="18" charset="0"/>
          <a:ea typeface="ＭＳ Ｐゴシック" pitchFamily="34" charset="-128"/>
          <a:cs typeface="ＭＳ Ｐゴシック" charset="0"/>
        </a:defRPr>
      </a:lvl4pPr>
      <a:lvl5pPr algn="l" rtl="0" eaLnBrk="0" fontAlgn="base" hangingPunct="0">
        <a:spcBef>
          <a:spcPct val="0"/>
        </a:spcBef>
        <a:spcAft>
          <a:spcPct val="0"/>
        </a:spcAft>
        <a:defRPr sz="2700" b="1" i="1">
          <a:solidFill>
            <a:schemeClr val="tx1"/>
          </a:solidFill>
          <a:latin typeface="Times New Roman" pitchFamily="18" charset="0"/>
          <a:ea typeface="ＭＳ Ｐゴシック" pitchFamily="34" charset="-128"/>
          <a:cs typeface="ＭＳ Ｐゴシック" charset="0"/>
        </a:defRPr>
      </a:lvl5pPr>
      <a:lvl6pPr marL="457200" algn="l" rtl="0" fontAlgn="base">
        <a:spcBef>
          <a:spcPct val="0"/>
        </a:spcBef>
        <a:spcAft>
          <a:spcPct val="0"/>
        </a:spcAft>
        <a:defRPr sz="2700" b="1" i="1">
          <a:solidFill>
            <a:schemeClr val="tx1"/>
          </a:solidFill>
          <a:latin typeface="Times New Roman" pitchFamily="18" charset="0"/>
        </a:defRPr>
      </a:lvl6pPr>
      <a:lvl7pPr marL="914400" algn="l" rtl="0" fontAlgn="base">
        <a:spcBef>
          <a:spcPct val="0"/>
        </a:spcBef>
        <a:spcAft>
          <a:spcPct val="0"/>
        </a:spcAft>
        <a:defRPr sz="2700" b="1" i="1">
          <a:solidFill>
            <a:schemeClr val="tx1"/>
          </a:solidFill>
          <a:latin typeface="Times New Roman" pitchFamily="18" charset="0"/>
        </a:defRPr>
      </a:lvl7pPr>
      <a:lvl8pPr marL="1371600" algn="l" rtl="0" fontAlgn="base">
        <a:spcBef>
          <a:spcPct val="0"/>
        </a:spcBef>
        <a:spcAft>
          <a:spcPct val="0"/>
        </a:spcAft>
        <a:defRPr sz="2700" b="1" i="1">
          <a:solidFill>
            <a:schemeClr val="tx1"/>
          </a:solidFill>
          <a:latin typeface="Times New Roman" pitchFamily="18" charset="0"/>
        </a:defRPr>
      </a:lvl8pPr>
      <a:lvl9pPr marL="1828800" algn="l" rtl="0" fontAlgn="base">
        <a:spcBef>
          <a:spcPct val="0"/>
        </a:spcBef>
        <a:spcAft>
          <a:spcPct val="0"/>
        </a:spcAft>
        <a:defRPr sz="2700" b="1" i="1">
          <a:solidFill>
            <a:schemeClr val="tx1"/>
          </a:solidFill>
          <a:latin typeface="Times New Roman" pitchFamily="18"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34" charset="-128"/>
          <a:cs typeface="ＭＳ Ｐゴシック"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34" charset="-128"/>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34" charset="-128"/>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14"/>
          <p:cNvSpPr>
            <a:spLocks noChangeArrowheads="1"/>
          </p:cNvSpPr>
          <p:nvPr/>
        </p:nvSpPr>
        <p:spPr bwMode="auto">
          <a:xfrm>
            <a:off x="1641475" y="5943600"/>
            <a:ext cx="1158875" cy="914400"/>
          </a:xfrm>
          <a:prstGeom prst="rect">
            <a:avLst/>
          </a:prstGeom>
          <a:solidFill>
            <a:srgbClr val="164F82"/>
          </a:solidFill>
          <a:ln w="9525">
            <a:noFill/>
            <a:miter lim="800000"/>
            <a:headEnd/>
            <a:tailEnd/>
          </a:ln>
        </p:spPr>
        <p:txBody>
          <a:bodyPr/>
          <a:lstStyle/>
          <a:p>
            <a:pPr>
              <a:defRPr/>
            </a:pPr>
            <a:endParaRPr lang="en-US" dirty="0">
              <a:solidFill>
                <a:srgbClr val="000000"/>
              </a:solidFill>
              <a:latin typeface="Trebushet MS" charset="0"/>
              <a:ea typeface="ＭＳ Ｐゴシック" charset="-128"/>
            </a:endParaRPr>
          </a:p>
        </p:txBody>
      </p:sp>
      <p:grpSp>
        <p:nvGrpSpPr>
          <p:cNvPr id="2051" name="Group 23"/>
          <p:cNvGrpSpPr>
            <a:grpSpLocks/>
          </p:cNvGrpSpPr>
          <p:nvPr/>
        </p:nvGrpSpPr>
        <p:grpSpPr bwMode="auto">
          <a:xfrm>
            <a:off x="0" y="5943600"/>
            <a:ext cx="1490663" cy="914400"/>
            <a:chOff x="0" y="0"/>
            <a:chExt cx="1490471" cy="914400"/>
          </a:xfrm>
        </p:grpSpPr>
        <p:sp>
          <p:nvSpPr>
            <p:cNvPr id="1037" name="Rectangle 5"/>
            <p:cNvSpPr>
              <a:spLocks noChangeArrowheads="1"/>
            </p:cNvSpPr>
            <p:nvPr userDrawn="1"/>
          </p:nvSpPr>
          <p:spPr bwMode="auto">
            <a:xfrm>
              <a:off x="0" y="0"/>
              <a:ext cx="1490471" cy="914400"/>
            </a:xfrm>
            <a:prstGeom prst="rect">
              <a:avLst/>
            </a:prstGeom>
            <a:solidFill>
              <a:srgbClr val="FFC20E"/>
            </a:solidFill>
            <a:ln w="9525">
              <a:noFill/>
              <a:miter lim="800000"/>
              <a:headEnd/>
              <a:tailEnd/>
            </a:ln>
          </p:spPr>
          <p:txBody>
            <a:bodyPr/>
            <a:lstStyle/>
            <a:p>
              <a:pPr>
                <a:defRPr/>
              </a:pPr>
              <a:endParaRPr lang="en-US" dirty="0">
                <a:solidFill>
                  <a:srgbClr val="000000"/>
                </a:solidFill>
                <a:latin typeface="Trebushet MS" charset="0"/>
                <a:ea typeface="ＭＳ Ｐゴシック" charset="-128"/>
              </a:endParaRPr>
            </a:p>
          </p:txBody>
        </p:sp>
        <p:sp>
          <p:nvSpPr>
            <p:cNvPr id="1038" name="Freeform 7"/>
            <p:cNvSpPr>
              <a:spLocks/>
            </p:cNvSpPr>
            <p:nvPr/>
          </p:nvSpPr>
          <p:spPr bwMode="auto">
            <a:xfrm>
              <a:off x="790473" y="252413"/>
              <a:ext cx="133333" cy="134937"/>
            </a:xfrm>
            <a:custGeom>
              <a:avLst/>
              <a:gdLst>
                <a:gd name="T0" fmla="*/ 66985 w 209"/>
                <a:gd name="T1" fmla="*/ 0 h 211"/>
                <a:gd name="T2" fmla="*/ 78469 w 209"/>
                <a:gd name="T3" fmla="*/ 1279 h 211"/>
                <a:gd name="T4" fmla="*/ 89952 w 209"/>
                <a:gd name="T5" fmla="*/ 4477 h 211"/>
                <a:gd name="T6" fmla="*/ 100159 w 209"/>
                <a:gd name="T7" fmla="*/ 8953 h 211"/>
                <a:gd name="T8" fmla="*/ 109729 w 209"/>
                <a:gd name="T9" fmla="*/ 15988 h 211"/>
                <a:gd name="T10" fmla="*/ 117384 w 209"/>
                <a:gd name="T11" fmla="*/ 24301 h 211"/>
                <a:gd name="T12" fmla="*/ 123764 w 209"/>
                <a:gd name="T13" fmla="*/ 33255 h 211"/>
                <a:gd name="T14" fmla="*/ 128867 w 209"/>
                <a:gd name="T15" fmla="*/ 44126 h 211"/>
                <a:gd name="T16" fmla="*/ 132057 w 209"/>
                <a:gd name="T17" fmla="*/ 54998 h 211"/>
                <a:gd name="T18" fmla="*/ 133333 w 209"/>
                <a:gd name="T19" fmla="*/ 67149 h 211"/>
                <a:gd name="T20" fmla="*/ 132057 w 209"/>
                <a:gd name="T21" fmla="*/ 79299 h 211"/>
                <a:gd name="T22" fmla="*/ 128867 w 209"/>
                <a:gd name="T23" fmla="*/ 90811 h 211"/>
                <a:gd name="T24" fmla="*/ 123764 w 209"/>
                <a:gd name="T25" fmla="*/ 101682 h 211"/>
                <a:gd name="T26" fmla="*/ 117384 w 209"/>
                <a:gd name="T27" fmla="*/ 110636 h 211"/>
                <a:gd name="T28" fmla="*/ 109729 w 209"/>
                <a:gd name="T29" fmla="*/ 118949 h 211"/>
                <a:gd name="T30" fmla="*/ 100159 w 209"/>
                <a:gd name="T31" fmla="*/ 125344 h 211"/>
                <a:gd name="T32" fmla="*/ 89952 w 209"/>
                <a:gd name="T33" fmla="*/ 130460 h 211"/>
                <a:gd name="T34" fmla="*/ 78469 w 209"/>
                <a:gd name="T35" fmla="*/ 133658 h 211"/>
                <a:gd name="T36" fmla="*/ 66985 w 209"/>
                <a:gd name="T37" fmla="*/ 134937 h 211"/>
                <a:gd name="T38" fmla="*/ 54864 w 209"/>
                <a:gd name="T39" fmla="*/ 133658 h 211"/>
                <a:gd name="T40" fmla="*/ 43381 w 209"/>
                <a:gd name="T41" fmla="*/ 130460 h 211"/>
                <a:gd name="T42" fmla="*/ 33174 w 209"/>
                <a:gd name="T43" fmla="*/ 125344 h 211"/>
                <a:gd name="T44" fmla="*/ 23604 w 209"/>
                <a:gd name="T45" fmla="*/ 118949 h 211"/>
                <a:gd name="T46" fmla="*/ 15949 w 209"/>
                <a:gd name="T47" fmla="*/ 110636 h 211"/>
                <a:gd name="T48" fmla="*/ 9569 w 209"/>
                <a:gd name="T49" fmla="*/ 101682 h 211"/>
                <a:gd name="T50" fmla="*/ 4466 w 209"/>
                <a:gd name="T51" fmla="*/ 90811 h 211"/>
                <a:gd name="T52" fmla="*/ 1276 w 209"/>
                <a:gd name="T53" fmla="*/ 79299 h 211"/>
                <a:gd name="T54" fmla="*/ 0 w 209"/>
                <a:gd name="T55" fmla="*/ 67149 h 211"/>
                <a:gd name="T56" fmla="*/ 1276 w 209"/>
                <a:gd name="T57" fmla="*/ 54998 h 211"/>
                <a:gd name="T58" fmla="*/ 4466 w 209"/>
                <a:gd name="T59" fmla="*/ 44126 h 211"/>
                <a:gd name="T60" fmla="*/ 9569 w 209"/>
                <a:gd name="T61" fmla="*/ 33255 h 211"/>
                <a:gd name="T62" fmla="*/ 15949 w 209"/>
                <a:gd name="T63" fmla="*/ 24301 h 211"/>
                <a:gd name="T64" fmla="*/ 23604 w 209"/>
                <a:gd name="T65" fmla="*/ 15988 h 211"/>
                <a:gd name="T66" fmla="*/ 33174 w 209"/>
                <a:gd name="T67" fmla="*/ 8953 h 211"/>
                <a:gd name="T68" fmla="*/ 43381 w 209"/>
                <a:gd name="T69" fmla="*/ 4477 h 211"/>
                <a:gd name="T70" fmla="*/ 54864 w 209"/>
                <a:gd name="T71" fmla="*/ 1279 h 211"/>
                <a:gd name="T72" fmla="*/ 66985 w 209"/>
                <a:gd name="T73" fmla="*/ 0 h 21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09" h="211">
                  <a:moveTo>
                    <a:pt x="105" y="0"/>
                  </a:moveTo>
                  <a:lnTo>
                    <a:pt x="123" y="2"/>
                  </a:lnTo>
                  <a:lnTo>
                    <a:pt x="141" y="7"/>
                  </a:lnTo>
                  <a:lnTo>
                    <a:pt x="157" y="14"/>
                  </a:lnTo>
                  <a:lnTo>
                    <a:pt x="172" y="25"/>
                  </a:lnTo>
                  <a:lnTo>
                    <a:pt x="184" y="38"/>
                  </a:lnTo>
                  <a:lnTo>
                    <a:pt x="194" y="52"/>
                  </a:lnTo>
                  <a:lnTo>
                    <a:pt x="202" y="69"/>
                  </a:lnTo>
                  <a:lnTo>
                    <a:pt x="207" y="86"/>
                  </a:lnTo>
                  <a:lnTo>
                    <a:pt x="209" y="105"/>
                  </a:lnTo>
                  <a:lnTo>
                    <a:pt x="207" y="124"/>
                  </a:lnTo>
                  <a:lnTo>
                    <a:pt x="202" y="142"/>
                  </a:lnTo>
                  <a:lnTo>
                    <a:pt x="194" y="159"/>
                  </a:lnTo>
                  <a:lnTo>
                    <a:pt x="184" y="173"/>
                  </a:lnTo>
                  <a:lnTo>
                    <a:pt x="172" y="186"/>
                  </a:lnTo>
                  <a:lnTo>
                    <a:pt x="157" y="196"/>
                  </a:lnTo>
                  <a:lnTo>
                    <a:pt x="141" y="204"/>
                  </a:lnTo>
                  <a:lnTo>
                    <a:pt x="123" y="209"/>
                  </a:lnTo>
                  <a:lnTo>
                    <a:pt x="105" y="211"/>
                  </a:lnTo>
                  <a:lnTo>
                    <a:pt x="86" y="209"/>
                  </a:lnTo>
                  <a:lnTo>
                    <a:pt x="68" y="204"/>
                  </a:lnTo>
                  <a:lnTo>
                    <a:pt x="52" y="196"/>
                  </a:lnTo>
                  <a:lnTo>
                    <a:pt x="37" y="186"/>
                  </a:lnTo>
                  <a:lnTo>
                    <a:pt x="25" y="173"/>
                  </a:lnTo>
                  <a:lnTo>
                    <a:pt x="15" y="159"/>
                  </a:lnTo>
                  <a:lnTo>
                    <a:pt x="7" y="142"/>
                  </a:lnTo>
                  <a:lnTo>
                    <a:pt x="2" y="124"/>
                  </a:lnTo>
                  <a:lnTo>
                    <a:pt x="0" y="105"/>
                  </a:lnTo>
                  <a:lnTo>
                    <a:pt x="2" y="86"/>
                  </a:lnTo>
                  <a:lnTo>
                    <a:pt x="7" y="69"/>
                  </a:lnTo>
                  <a:lnTo>
                    <a:pt x="15" y="52"/>
                  </a:lnTo>
                  <a:lnTo>
                    <a:pt x="25" y="38"/>
                  </a:lnTo>
                  <a:lnTo>
                    <a:pt x="37" y="25"/>
                  </a:lnTo>
                  <a:lnTo>
                    <a:pt x="52" y="14"/>
                  </a:lnTo>
                  <a:lnTo>
                    <a:pt x="68" y="7"/>
                  </a:lnTo>
                  <a:lnTo>
                    <a:pt x="86" y="2"/>
                  </a:lnTo>
                  <a:lnTo>
                    <a:pt x="105" y="0"/>
                  </a:lnTo>
                  <a:close/>
                </a:path>
              </a:pathLst>
            </a:custGeom>
            <a:solidFill>
              <a:srgbClr val="FFC000"/>
            </a:solidFill>
            <a:ln w="0">
              <a:noFill/>
              <a:round/>
              <a:headEnd/>
              <a:tailEnd/>
            </a:ln>
          </p:spPr>
          <p:txBody>
            <a:bodyPr/>
            <a:lstStyle/>
            <a:p>
              <a:pPr>
                <a:defRPr/>
              </a:pPr>
              <a:endParaRPr lang="en-US" dirty="0">
                <a:solidFill>
                  <a:srgbClr val="000000"/>
                </a:solidFill>
                <a:ea typeface="ＭＳ Ｐゴシック" charset="-128"/>
              </a:endParaRPr>
            </a:p>
          </p:txBody>
        </p:sp>
      </p:grpSp>
      <p:sp>
        <p:nvSpPr>
          <p:cNvPr id="1028" name="Rectangle 2"/>
          <p:cNvSpPr>
            <a:spLocks noChangeArrowheads="1"/>
          </p:cNvSpPr>
          <p:nvPr/>
        </p:nvSpPr>
        <p:spPr bwMode="auto">
          <a:xfrm>
            <a:off x="5562600" y="5943600"/>
            <a:ext cx="3581400" cy="914400"/>
          </a:xfrm>
          <a:prstGeom prst="rect">
            <a:avLst/>
          </a:prstGeom>
          <a:solidFill>
            <a:srgbClr val="CEE39F"/>
          </a:solidFill>
          <a:ln w="9525">
            <a:noFill/>
            <a:miter lim="800000"/>
            <a:headEnd/>
            <a:tailEnd/>
          </a:ln>
        </p:spPr>
        <p:txBody>
          <a:bodyPr/>
          <a:lstStyle/>
          <a:p>
            <a:pPr>
              <a:defRPr/>
            </a:pPr>
            <a:endParaRPr lang="en-US" dirty="0">
              <a:solidFill>
                <a:srgbClr val="000000"/>
              </a:solidFill>
              <a:latin typeface="Trebushet MS" charset="0"/>
              <a:ea typeface="ＭＳ Ｐゴシック" charset="-128"/>
            </a:endParaRPr>
          </a:p>
        </p:txBody>
      </p:sp>
      <p:sp>
        <p:nvSpPr>
          <p:cNvPr id="1029" name="Rectangle 3"/>
          <p:cNvSpPr>
            <a:spLocks noChangeArrowheads="1"/>
          </p:cNvSpPr>
          <p:nvPr/>
        </p:nvSpPr>
        <p:spPr bwMode="auto">
          <a:xfrm>
            <a:off x="2947988" y="5943600"/>
            <a:ext cx="1162050" cy="914400"/>
          </a:xfrm>
          <a:prstGeom prst="rect">
            <a:avLst/>
          </a:prstGeom>
          <a:solidFill>
            <a:srgbClr val="36363E"/>
          </a:solidFill>
          <a:ln w="9525">
            <a:noFill/>
            <a:miter lim="800000"/>
            <a:headEnd/>
            <a:tailEnd/>
          </a:ln>
        </p:spPr>
        <p:txBody>
          <a:bodyPr/>
          <a:lstStyle/>
          <a:p>
            <a:pPr>
              <a:defRPr/>
            </a:pPr>
            <a:endParaRPr lang="en-US" dirty="0">
              <a:solidFill>
                <a:srgbClr val="000000"/>
              </a:solidFill>
              <a:latin typeface="Trebushet MS" charset="0"/>
              <a:ea typeface="ＭＳ Ｐゴシック" charset="-128"/>
            </a:endParaRPr>
          </a:p>
        </p:txBody>
      </p:sp>
      <p:sp>
        <p:nvSpPr>
          <p:cNvPr id="1030" name="Rectangle 4"/>
          <p:cNvSpPr>
            <a:spLocks noChangeArrowheads="1"/>
          </p:cNvSpPr>
          <p:nvPr/>
        </p:nvSpPr>
        <p:spPr bwMode="auto">
          <a:xfrm>
            <a:off x="4259263" y="5943600"/>
            <a:ext cx="1154112" cy="914400"/>
          </a:xfrm>
          <a:prstGeom prst="rect">
            <a:avLst/>
          </a:prstGeom>
          <a:solidFill>
            <a:srgbClr val="BFE5E5"/>
          </a:solidFill>
          <a:ln w="9525">
            <a:noFill/>
            <a:miter lim="800000"/>
            <a:headEnd/>
            <a:tailEnd/>
          </a:ln>
        </p:spPr>
        <p:txBody>
          <a:bodyPr/>
          <a:lstStyle/>
          <a:p>
            <a:pPr>
              <a:defRPr/>
            </a:pPr>
            <a:endParaRPr lang="en-US" dirty="0">
              <a:solidFill>
                <a:srgbClr val="000000"/>
              </a:solidFill>
              <a:latin typeface="Trebushet MS" charset="0"/>
              <a:ea typeface="ＭＳ Ｐゴシック" charset="-128"/>
            </a:endParaRPr>
          </a:p>
        </p:txBody>
      </p:sp>
      <p:grpSp>
        <p:nvGrpSpPr>
          <p:cNvPr id="2055" name="Group 43"/>
          <p:cNvGrpSpPr>
            <a:grpSpLocks/>
          </p:cNvGrpSpPr>
          <p:nvPr/>
        </p:nvGrpSpPr>
        <p:grpSpPr bwMode="auto">
          <a:xfrm>
            <a:off x="5715000" y="6151563"/>
            <a:ext cx="3276600" cy="604837"/>
            <a:chOff x="76200" y="6342039"/>
            <a:chExt cx="3276600" cy="604487"/>
          </a:xfrm>
        </p:grpSpPr>
        <p:sp>
          <p:nvSpPr>
            <p:cNvPr id="1034" name="TextBox 39"/>
            <p:cNvSpPr txBox="1">
              <a:spLocks noChangeArrowheads="1"/>
            </p:cNvSpPr>
            <p:nvPr userDrawn="1"/>
          </p:nvSpPr>
          <p:spPr bwMode="auto">
            <a:xfrm>
              <a:off x="76200" y="6438820"/>
              <a:ext cx="1905000" cy="507706"/>
            </a:xfrm>
            <a:prstGeom prst="rect">
              <a:avLst/>
            </a:prstGeom>
            <a:noFill/>
            <a:ln>
              <a:noFill/>
            </a:ln>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900" dirty="0" smtClean="0">
                  <a:solidFill>
                    <a:srgbClr val="000000"/>
                  </a:solidFill>
                  <a:cs typeface="Arial" charset="0"/>
                </a:rPr>
                <a:t>P: 800.532.5274</a:t>
              </a:r>
            </a:p>
            <a:p>
              <a:pPr eaLnBrk="1" hangingPunct="1">
                <a:defRPr/>
              </a:pPr>
              <a:r>
                <a:rPr lang="en-US" sz="900" dirty="0" smtClean="0">
                  <a:solidFill>
                    <a:srgbClr val="000000"/>
                  </a:solidFill>
                  <a:cs typeface="Arial" charset="0"/>
                </a:rPr>
                <a:t>www.patientadvocate.org/gethelp</a:t>
              </a:r>
            </a:p>
            <a:p>
              <a:pPr eaLnBrk="1" hangingPunct="1">
                <a:defRPr/>
              </a:pPr>
              <a:endParaRPr lang="en-US" sz="900" dirty="0" smtClean="0">
                <a:solidFill>
                  <a:srgbClr val="000000"/>
                </a:solidFill>
                <a:cs typeface="Arial" charset="0"/>
              </a:endParaRPr>
            </a:p>
          </p:txBody>
        </p:sp>
        <p:sp>
          <p:nvSpPr>
            <p:cNvPr id="42" name="TextBox 41"/>
            <p:cNvSpPr txBox="1"/>
            <p:nvPr userDrawn="1"/>
          </p:nvSpPr>
          <p:spPr>
            <a:xfrm>
              <a:off x="2209800" y="6438820"/>
              <a:ext cx="1143000" cy="223708"/>
            </a:xfrm>
            <a:prstGeom prst="rect">
              <a:avLst/>
            </a:prstGeom>
            <a:noFill/>
          </p:spPr>
          <p:txBody>
            <a:bodyPr>
              <a:spAutoFit/>
            </a:bodyPr>
            <a:lstStyle/>
            <a:p>
              <a:pPr fontAlgn="auto">
                <a:spcBef>
                  <a:spcPts val="0"/>
                </a:spcBef>
                <a:spcAft>
                  <a:spcPts val="0"/>
                </a:spcAft>
                <a:defRPr/>
              </a:pPr>
              <a:endParaRPr lang="en-US" sz="850" dirty="0">
                <a:solidFill>
                  <a:srgbClr val="000000"/>
                </a:solidFill>
                <a:latin typeface="Trebushet MS"/>
                <a:ea typeface="ＭＳ Ｐゴシック"/>
              </a:endParaRPr>
            </a:p>
          </p:txBody>
        </p:sp>
        <p:sp>
          <p:nvSpPr>
            <p:cNvPr id="1036" name="TextBox 42"/>
            <p:cNvSpPr txBox="1">
              <a:spLocks noChangeArrowheads="1"/>
            </p:cNvSpPr>
            <p:nvPr userDrawn="1"/>
          </p:nvSpPr>
          <p:spPr bwMode="auto">
            <a:xfrm>
              <a:off x="1828800" y="6342039"/>
              <a:ext cx="228600" cy="477560"/>
            </a:xfrm>
            <a:prstGeom prst="rect">
              <a:avLst/>
            </a:prstGeom>
            <a:noFill/>
            <a:ln>
              <a:noFill/>
            </a:ln>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500" dirty="0" smtClean="0">
                  <a:solidFill>
                    <a:srgbClr val="000000"/>
                  </a:solidFill>
                  <a:latin typeface="Trebushet MS" charset="0"/>
                </a:rPr>
                <a:t>|</a:t>
              </a:r>
            </a:p>
          </p:txBody>
        </p:sp>
      </p:grpSp>
      <p:pic>
        <p:nvPicPr>
          <p:cNvPr id="2056" name="Picture 19" descr="PAFLogoFinal_white.png"/>
          <p:cNvPicPr>
            <a:picLocks noChangeAspect="1"/>
          </p:cNvPicPr>
          <p:nvPr/>
        </p:nvPicPr>
        <p:blipFill>
          <a:blip r:embed="rId4" cstate="print"/>
          <a:srcRect/>
          <a:stretch>
            <a:fillRect/>
          </a:stretch>
        </p:blipFill>
        <p:spPr bwMode="auto">
          <a:xfrm>
            <a:off x="228600" y="6019800"/>
            <a:ext cx="1143000" cy="762000"/>
          </a:xfrm>
          <a:prstGeom prst="rect">
            <a:avLst/>
          </a:prstGeom>
          <a:noFill/>
          <a:ln w="9525">
            <a:noFill/>
            <a:miter lim="800000"/>
            <a:headEnd/>
            <a:tailEnd/>
          </a:ln>
        </p:spPr>
      </p:pic>
      <p:pic>
        <p:nvPicPr>
          <p:cNvPr id="2057" name="Picture 20" descr="PAFLogoFinal_white.png"/>
          <p:cNvPicPr>
            <a:picLocks noChangeAspect="1"/>
          </p:cNvPicPr>
          <p:nvPr/>
        </p:nvPicPr>
        <p:blipFill>
          <a:blip r:embed="rId5" cstate="print"/>
          <a:srcRect t="-18756"/>
          <a:stretch>
            <a:fillRect/>
          </a:stretch>
        </p:blipFill>
        <p:spPr bwMode="auto">
          <a:xfrm>
            <a:off x="7696200" y="6172200"/>
            <a:ext cx="1368425" cy="457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473" r:id="rId1"/>
    <p:sldLayoutId id="2147484476" r:id="rId2"/>
  </p:sldLayoutIdLst>
  <p:hf hdr="0" ftr="0" dt="0"/>
  <p:txStyles>
    <p:titleStyle>
      <a:lvl1pPr algn="l" rtl="0" eaLnBrk="0" fontAlgn="base" hangingPunct="0">
        <a:spcBef>
          <a:spcPct val="0"/>
        </a:spcBef>
        <a:spcAft>
          <a:spcPct val="0"/>
        </a:spcAft>
        <a:defRPr sz="2700" b="1" i="1" kern="1200">
          <a:solidFill>
            <a:schemeClr val="tx1"/>
          </a:solidFill>
          <a:latin typeface="Times New Roman" pitchFamily="18" charset="0"/>
          <a:ea typeface="ＭＳ Ｐゴシック" charset="0"/>
          <a:cs typeface="ＭＳ Ｐゴシック" charset="0"/>
        </a:defRPr>
      </a:lvl1pPr>
      <a:lvl2pPr algn="l" rtl="0" eaLnBrk="0" fontAlgn="base" hangingPunct="0">
        <a:spcBef>
          <a:spcPct val="0"/>
        </a:spcBef>
        <a:spcAft>
          <a:spcPct val="0"/>
        </a:spcAft>
        <a:defRPr sz="2700" b="1" i="1">
          <a:solidFill>
            <a:schemeClr val="tx1"/>
          </a:solidFill>
          <a:latin typeface="Times New Roman" pitchFamily="18" charset="0"/>
          <a:ea typeface="ＭＳ Ｐゴシック" charset="0"/>
          <a:cs typeface="ＭＳ Ｐゴシック" charset="0"/>
        </a:defRPr>
      </a:lvl2pPr>
      <a:lvl3pPr algn="l" rtl="0" eaLnBrk="0" fontAlgn="base" hangingPunct="0">
        <a:spcBef>
          <a:spcPct val="0"/>
        </a:spcBef>
        <a:spcAft>
          <a:spcPct val="0"/>
        </a:spcAft>
        <a:defRPr sz="2700" b="1" i="1">
          <a:solidFill>
            <a:schemeClr val="tx1"/>
          </a:solidFill>
          <a:latin typeface="Times New Roman" pitchFamily="18" charset="0"/>
          <a:ea typeface="ＭＳ Ｐゴシック" charset="0"/>
          <a:cs typeface="ＭＳ Ｐゴシック" charset="0"/>
        </a:defRPr>
      </a:lvl3pPr>
      <a:lvl4pPr algn="l" rtl="0" eaLnBrk="0" fontAlgn="base" hangingPunct="0">
        <a:spcBef>
          <a:spcPct val="0"/>
        </a:spcBef>
        <a:spcAft>
          <a:spcPct val="0"/>
        </a:spcAft>
        <a:defRPr sz="2700" b="1" i="1">
          <a:solidFill>
            <a:schemeClr val="tx1"/>
          </a:solidFill>
          <a:latin typeface="Times New Roman" pitchFamily="18" charset="0"/>
          <a:ea typeface="ＭＳ Ｐゴシック" charset="0"/>
          <a:cs typeface="ＭＳ Ｐゴシック" charset="0"/>
        </a:defRPr>
      </a:lvl4pPr>
      <a:lvl5pPr algn="l" rtl="0" eaLnBrk="0" fontAlgn="base" hangingPunct="0">
        <a:spcBef>
          <a:spcPct val="0"/>
        </a:spcBef>
        <a:spcAft>
          <a:spcPct val="0"/>
        </a:spcAft>
        <a:defRPr sz="2700" b="1" i="1">
          <a:solidFill>
            <a:schemeClr val="tx1"/>
          </a:solidFill>
          <a:latin typeface="Times New Roman" pitchFamily="18" charset="0"/>
          <a:ea typeface="ＭＳ Ｐゴシック" charset="0"/>
          <a:cs typeface="ＭＳ Ｐゴシック" charset="0"/>
        </a:defRPr>
      </a:lvl5pPr>
      <a:lvl6pPr marL="457200" algn="l" rtl="0" fontAlgn="base">
        <a:spcBef>
          <a:spcPct val="0"/>
        </a:spcBef>
        <a:spcAft>
          <a:spcPct val="0"/>
        </a:spcAft>
        <a:defRPr sz="2700" b="1" i="1">
          <a:solidFill>
            <a:schemeClr val="tx1"/>
          </a:solidFill>
          <a:latin typeface="Times New Roman" pitchFamily="18" charset="0"/>
        </a:defRPr>
      </a:lvl6pPr>
      <a:lvl7pPr marL="914400" algn="l" rtl="0" fontAlgn="base">
        <a:spcBef>
          <a:spcPct val="0"/>
        </a:spcBef>
        <a:spcAft>
          <a:spcPct val="0"/>
        </a:spcAft>
        <a:defRPr sz="2700" b="1" i="1">
          <a:solidFill>
            <a:schemeClr val="tx1"/>
          </a:solidFill>
          <a:latin typeface="Times New Roman" pitchFamily="18" charset="0"/>
        </a:defRPr>
      </a:lvl7pPr>
      <a:lvl8pPr marL="1371600" algn="l" rtl="0" fontAlgn="base">
        <a:spcBef>
          <a:spcPct val="0"/>
        </a:spcBef>
        <a:spcAft>
          <a:spcPct val="0"/>
        </a:spcAft>
        <a:defRPr sz="2700" b="1" i="1">
          <a:solidFill>
            <a:schemeClr val="tx1"/>
          </a:solidFill>
          <a:latin typeface="Times New Roman" pitchFamily="18" charset="0"/>
        </a:defRPr>
      </a:lvl8pPr>
      <a:lvl9pPr marL="1828800" algn="l" rtl="0" fontAlgn="base">
        <a:spcBef>
          <a:spcPct val="0"/>
        </a:spcBef>
        <a:spcAft>
          <a:spcPct val="0"/>
        </a:spcAft>
        <a:defRPr sz="2700" b="1" i="1">
          <a:solidFill>
            <a:schemeClr val="tx1"/>
          </a:solidFill>
          <a:latin typeface="Times New Roman" pitchFamily="18"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ＭＳ Ｐゴシック"/>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ＭＳ Ｐゴシック"/>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ＭＳ Ｐゴシック"/>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ＭＳ Ｐゴシック"/>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14"/>
          <p:cNvSpPr>
            <a:spLocks noChangeArrowheads="1"/>
          </p:cNvSpPr>
          <p:nvPr/>
        </p:nvSpPr>
        <p:spPr bwMode="auto">
          <a:xfrm>
            <a:off x="1641475" y="5943600"/>
            <a:ext cx="1158875" cy="914400"/>
          </a:xfrm>
          <a:prstGeom prst="rect">
            <a:avLst/>
          </a:prstGeom>
          <a:solidFill>
            <a:srgbClr val="164F8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lstStyle/>
          <a:p>
            <a:endParaRPr lang="en-US" dirty="0">
              <a:solidFill>
                <a:srgbClr val="000000"/>
              </a:solidFill>
              <a:latin typeface="Trebushet MS" charset="0"/>
            </a:endParaRPr>
          </a:p>
        </p:txBody>
      </p:sp>
      <p:grpSp>
        <p:nvGrpSpPr>
          <p:cNvPr id="1027" name="Group 23"/>
          <p:cNvGrpSpPr>
            <a:grpSpLocks/>
          </p:cNvGrpSpPr>
          <p:nvPr userDrawn="1"/>
        </p:nvGrpSpPr>
        <p:grpSpPr bwMode="auto">
          <a:xfrm>
            <a:off x="0" y="5943600"/>
            <a:ext cx="1490663" cy="914400"/>
            <a:chOff x="0" y="0"/>
            <a:chExt cx="1490471" cy="914400"/>
          </a:xfrm>
        </p:grpSpPr>
        <p:sp>
          <p:nvSpPr>
            <p:cNvPr id="1037" name="Rectangle 5"/>
            <p:cNvSpPr>
              <a:spLocks noChangeArrowheads="1"/>
            </p:cNvSpPr>
            <p:nvPr userDrawn="1"/>
          </p:nvSpPr>
          <p:spPr bwMode="auto">
            <a:xfrm>
              <a:off x="0" y="0"/>
              <a:ext cx="1490471" cy="914400"/>
            </a:xfrm>
            <a:prstGeom prst="rect">
              <a:avLst/>
            </a:prstGeom>
            <a:solidFill>
              <a:srgbClr val="FFC2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solidFill>
                  <a:srgbClr val="000000"/>
                </a:solidFill>
                <a:latin typeface="Trebushet MS" charset="0"/>
              </a:endParaRPr>
            </a:p>
          </p:txBody>
        </p:sp>
        <p:sp>
          <p:nvSpPr>
            <p:cNvPr id="1038" name="Freeform 7"/>
            <p:cNvSpPr>
              <a:spLocks/>
            </p:cNvSpPr>
            <p:nvPr/>
          </p:nvSpPr>
          <p:spPr bwMode="auto">
            <a:xfrm>
              <a:off x="790473" y="252413"/>
              <a:ext cx="133333" cy="134937"/>
            </a:xfrm>
            <a:custGeom>
              <a:avLst/>
              <a:gdLst>
                <a:gd name="T0" fmla="*/ 2147483647 w 209"/>
                <a:gd name="T1" fmla="*/ 0 h 211"/>
                <a:gd name="T2" fmla="*/ 2147483647 w 209"/>
                <a:gd name="T3" fmla="*/ 2147483647 h 211"/>
                <a:gd name="T4" fmla="*/ 2147483647 w 209"/>
                <a:gd name="T5" fmla="*/ 2147483647 h 211"/>
                <a:gd name="T6" fmla="*/ 2147483647 w 209"/>
                <a:gd name="T7" fmla="*/ 2147483647 h 211"/>
                <a:gd name="T8" fmla="*/ 2147483647 w 209"/>
                <a:gd name="T9" fmla="*/ 2147483647 h 211"/>
                <a:gd name="T10" fmla="*/ 2147483647 w 209"/>
                <a:gd name="T11" fmla="*/ 2147483647 h 211"/>
                <a:gd name="T12" fmla="*/ 2147483647 w 209"/>
                <a:gd name="T13" fmla="*/ 2147483647 h 211"/>
                <a:gd name="T14" fmla="*/ 2147483647 w 209"/>
                <a:gd name="T15" fmla="*/ 2147483647 h 211"/>
                <a:gd name="T16" fmla="*/ 2147483647 w 209"/>
                <a:gd name="T17" fmla="*/ 2147483647 h 211"/>
                <a:gd name="T18" fmla="*/ 2147483647 w 209"/>
                <a:gd name="T19" fmla="*/ 2147483647 h 211"/>
                <a:gd name="T20" fmla="*/ 2147483647 w 209"/>
                <a:gd name="T21" fmla="*/ 2147483647 h 211"/>
                <a:gd name="T22" fmla="*/ 2147483647 w 209"/>
                <a:gd name="T23" fmla="*/ 2147483647 h 211"/>
                <a:gd name="T24" fmla="*/ 2147483647 w 209"/>
                <a:gd name="T25" fmla="*/ 2147483647 h 211"/>
                <a:gd name="T26" fmla="*/ 2147483647 w 209"/>
                <a:gd name="T27" fmla="*/ 2147483647 h 211"/>
                <a:gd name="T28" fmla="*/ 2147483647 w 209"/>
                <a:gd name="T29" fmla="*/ 2147483647 h 211"/>
                <a:gd name="T30" fmla="*/ 2147483647 w 209"/>
                <a:gd name="T31" fmla="*/ 2147483647 h 211"/>
                <a:gd name="T32" fmla="*/ 2147483647 w 209"/>
                <a:gd name="T33" fmla="*/ 2147483647 h 211"/>
                <a:gd name="T34" fmla="*/ 2147483647 w 209"/>
                <a:gd name="T35" fmla="*/ 2147483647 h 211"/>
                <a:gd name="T36" fmla="*/ 2147483647 w 209"/>
                <a:gd name="T37" fmla="*/ 2147483647 h 211"/>
                <a:gd name="T38" fmla="*/ 2147483647 w 209"/>
                <a:gd name="T39" fmla="*/ 2147483647 h 211"/>
                <a:gd name="T40" fmla="*/ 2147483647 w 209"/>
                <a:gd name="T41" fmla="*/ 2147483647 h 211"/>
                <a:gd name="T42" fmla="*/ 2147483647 w 209"/>
                <a:gd name="T43" fmla="*/ 2147483647 h 211"/>
                <a:gd name="T44" fmla="*/ 2147483647 w 209"/>
                <a:gd name="T45" fmla="*/ 2147483647 h 211"/>
                <a:gd name="T46" fmla="*/ 2147483647 w 209"/>
                <a:gd name="T47" fmla="*/ 2147483647 h 211"/>
                <a:gd name="T48" fmla="*/ 2147483647 w 209"/>
                <a:gd name="T49" fmla="*/ 2147483647 h 211"/>
                <a:gd name="T50" fmla="*/ 2147483647 w 209"/>
                <a:gd name="T51" fmla="*/ 2147483647 h 211"/>
                <a:gd name="T52" fmla="*/ 2147483647 w 209"/>
                <a:gd name="T53" fmla="*/ 2147483647 h 211"/>
                <a:gd name="T54" fmla="*/ 0 w 209"/>
                <a:gd name="T55" fmla="*/ 2147483647 h 211"/>
                <a:gd name="T56" fmla="*/ 2147483647 w 209"/>
                <a:gd name="T57" fmla="*/ 2147483647 h 211"/>
                <a:gd name="T58" fmla="*/ 2147483647 w 209"/>
                <a:gd name="T59" fmla="*/ 2147483647 h 211"/>
                <a:gd name="T60" fmla="*/ 2147483647 w 209"/>
                <a:gd name="T61" fmla="*/ 2147483647 h 211"/>
                <a:gd name="T62" fmla="*/ 2147483647 w 209"/>
                <a:gd name="T63" fmla="*/ 2147483647 h 211"/>
                <a:gd name="T64" fmla="*/ 2147483647 w 209"/>
                <a:gd name="T65" fmla="*/ 2147483647 h 211"/>
                <a:gd name="T66" fmla="*/ 2147483647 w 209"/>
                <a:gd name="T67" fmla="*/ 2147483647 h 211"/>
                <a:gd name="T68" fmla="*/ 2147483647 w 209"/>
                <a:gd name="T69" fmla="*/ 2147483647 h 211"/>
                <a:gd name="T70" fmla="*/ 2147483647 w 209"/>
                <a:gd name="T71" fmla="*/ 2147483647 h 211"/>
                <a:gd name="T72" fmla="*/ 2147483647 w 209"/>
                <a:gd name="T73" fmla="*/ 0 h 21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09" h="211">
                  <a:moveTo>
                    <a:pt x="105" y="0"/>
                  </a:moveTo>
                  <a:lnTo>
                    <a:pt x="123" y="2"/>
                  </a:lnTo>
                  <a:lnTo>
                    <a:pt x="141" y="7"/>
                  </a:lnTo>
                  <a:lnTo>
                    <a:pt x="157" y="14"/>
                  </a:lnTo>
                  <a:lnTo>
                    <a:pt x="172" y="25"/>
                  </a:lnTo>
                  <a:lnTo>
                    <a:pt x="184" y="38"/>
                  </a:lnTo>
                  <a:lnTo>
                    <a:pt x="194" y="52"/>
                  </a:lnTo>
                  <a:lnTo>
                    <a:pt x="202" y="69"/>
                  </a:lnTo>
                  <a:lnTo>
                    <a:pt x="207" y="86"/>
                  </a:lnTo>
                  <a:lnTo>
                    <a:pt x="209" y="105"/>
                  </a:lnTo>
                  <a:lnTo>
                    <a:pt x="207" y="124"/>
                  </a:lnTo>
                  <a:lnTo>
                    <a:pt x="202" y="142"/>
                  </a:lnTo>
                  <a:lnTo>
                    <a:pt x="194" y="159"/>
                  </a:lnTo>
                  <a:lnTo>
                    <a:pt x="184" y="173"/>
                  </a:lnTo>
                  <a:lnTo>
                    <a:pt x="172" y="186"/>
                  </a:lnTo>
                  <a:lnTo>
                    <a:pt x="157" y="196"/>
                  </a:lnTo>
                  <a:lnTo>
                    <a:pt x="141" y="204"/>
                  </a:lnTo>
                  <a:lnTo>
                    <a:pt x="123" y="209"/>
                  </a:lnTo>
                  <a:lnTo>
                    <a:pt x="105" y="211"/>
                  </a:lnTo>
                  <a:lnTo>
                    <a:pt x="86" y="209"/>
                  </a:lnTo>
                  <a:lnTo>
                    <a:pt x="68" y="204"/>
                  </a:lnTo>
                  <a:lnTo>
                    <a:pt x="52" y="196"/>
                  </a:lnTo>
                  <a:lnTo>
                    <a:pt x="37" y="186"/>
                  </a:lnTo>
                  <a:lnTo>
                    <a:pt x="25" y="173"/>
                  </a:lnTo>
                  <a:lnTo>
                    <a:pt x="15" y="159"/>
                  </a:lnTo>
                  <a:lnTo>
                    <a:pt x="7" y="142"/>
                  </a:lnTo>
                  <a:lnTo>
                    <a:pt x="2" y="124"/>
                  </a:lnTo>
                  <a:lnTo>
                    <a:pt x="0" y="105"/>
                  </a:lnTo>
                  <a:lnTo>
                    <a:pt x="2" y="86"/>
                  </a:lnTo>
                  <a:lnTo>
                    <a:pt x="7" y="69"/>
                  </a:lnTo>
                  <a:lnTo>
                    <a:pt x="15" y="52"/>
                  </a:lnTo>
                  <a:lnTo>
                    <a:pt x="25" y="38"/>
                  </a:lnTo>
                  <a:lnTo>
                    <a:pt x="37" y="25"/>
                  </a:lnTo>
                  <a:lnTo>
                    <a:pt x="52" y="14"/>
                  </a:lnTo>
                  <a:lnTo>
                    <a:pt x="68" y="7"/>
                  </a:lnTo>
                  <a:lnTo>
                    <a:pt x="86" y="2"/>
                  </a:lnTo>
                  <a:lnTo>
                    <a:pt x="105" y="0"/>
                  </a:lnTo>
                  <a:close/>
                </a:path>
              </a:pathLst>
            </a:custGeom>
            <a:solidFill>
              <a:srgbClr val="FFC000"/>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dirty="0">
                <a:solidFill>
                  <a:srgbClr val="000000"/>
                </a:solidFill>
              </a:endParaRPr>
            </a:p>
          </p:txBody>
        </p:sp>
      </p:grpSp>
      <p:sp>
        <p:nvSpPr>
          <p:cNvPr id="1028" name="Rectangle 2"/>
          <p:cNvSpPr>
            <a:spLocks noChangeArrowheads="1"/>
          </p:cNvSpPr>
          <p:nvPr/>
        </p:nvSpPr>
        <p:spPr bwMode="auto">
          <a:xfrm>
            <a:off x="5562600" y="5943600"/>
            <a:ext cx="3581400" cy="914400"/>
          </a:xfrm>
          <a:prstGeom prst="rect">
            <a:avLst/>
          </a:prstGeom>
          <a:solidFill>
            <a:srgbClr val="CEE39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lstStyle/>
          <a:p>
            <a:endParaRPr lang="en-US" dirty="0">
              <a:solidFill>
                <a:srgbClr val="000000"/>
              </a:solidFill>
              <a:latin typeface="Trebushet MS" charset="0"/>
            </a:endParaRPr>
          </a:p>
        </p:txBody>
      </p:sp>
      <p:sp>
        <p:nvSpPr>
          <p:cNvPr id="1029" name="Rectangle 3"/>
          <p:cNvSpPr>
            <a:spLocks noChangeArrowheads="1"/>
          </p:cNvSpPr>
          <p:nvPr/>
        </p:nvSpPr>
        <p:spPr bwMode="auto">
          <a:xfrm>
            <a:off x="2947988" y="5943600"/>
            <a:ext cx="1162050" cy="914400"/>
          </a:xfrm>
          <a:prstGeom prst="rect">
            <a:avLst/>
          </a:prstGeom>
          <a:solidFill>
            <a:srgbClr val="36363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lstStyle/>
          <a:p>
            <a:endParaRPr lang="en-US" dirty="0">
              <a:solidFill>
                <a:srgbClr val="000000"/>
              </a:solidFill>
              <a:latin typeface="Trebushet MS" charset="0"/>
            </a:endParaRPr>
          </a:p>
        </p:txBody>
      </p:sp>
      <p:sp>
        <p:nvSpPr>
          <p:cNvPr id="1030" name="Rectangle 4"/>
          <p:cNvSpPr>
            <a:spLocks noChangeArrowheads="1"/>
          </p:cNvSpPr>
          <p:nvPr/>
        </p:nvSpPr>
        <p:spPr bwMode="auto">
          <a:xfrm>
            <a:off x="4259263" y="5943600"/>
            <a:ext cx="1154112" cy="914400"/>
          </a:xfrm>
          <a:prstGeom prst="rect">
            <a:avLst/>
          </a:prstGeom>
          <a:solidFill>
            <a:srgbClr val="BFE5E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lstStyle/>
          <a:p>
            <a:endParaRPr lang="en-US" dirty="0">
              <a:solidFill>
                <a:srgbClr val="000000"/>
              </a:solidFill>
              <a:latin typeface="Trebushet MS" charset="0"/>
            </a:endParaRPr>
          </a:p>
        </p:txBody>
      </p:sp>
      <p:grpSp>
        <p:nvGrpSpPr>
          <p:cNvPr id="1031" name="Group 43"/>
          <p:cNvGrpSpPr>
            <a:grpSpLocks/>
          </p:cNvGrpSpPr>
          <p:nvPr/>
        </p:nvGrpSpPr>
        <p:grpSpPr bwMode="auto">
          <a:xfrm>
            <a:off x="5715000" y="6151563"/>
            <a:ext cx="3276600" cy="604837"/>
            <a:chOff x="76200" y="6342039"/>
            <a:chExt cx="3276600" cy="604382"/>
          </a:xfrm>
        </p:grpSpPr>
        <p:sp>
          <p:nvSpPr>
            <p:cNvPr id="1034" name="TextBox 39"/>
            <p:cNvSpPr txBox="1">
              <a:spLocks noChangeArrowheads="1"/>
            </p:cNvSpPr>
            <p:nvPr userDrawn="1"/>
          </p:nvSpPr>
          <p:spPr bwMode="auto">
            <a:xfrm>
              <a:off x="76200" y="6438803"/>
              <a:ext cx="1905000" cy="50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900" dirty="0" smtClean="0">
                  <a:solidFill>
                    <a:srgbClr val="000000"/>
                  </a:solidFill>
                  <a:cs typeface="Arial" charset="0"/>
                </a:rPr>
                <a:t>P: 800.532.5274</a:t>
              </a:r>
            </a:p>
            <a:p>
              <a:pPr eaLnBrk="1" hangingPunct="1">
                <a:defRPr/>
              </a:pPr>
              <a:r>
                <a:rPr lang="en-US" sz="900" dirty="0" smtClean="0">
                  <a:solidFill>
                    <a:srgbClr val="000000"/>
                  </a:solidFill>
                  <a:cs typeface="Arial" charset="0"/>
                </a:rPr>
                <a:t>www.patientadvocate.org/gethelp</a:t>
              </a:r>
            </a:p>
            <a:p>
              <a:pPr eaLnBrk="1" hangingPunct="1">
                <a:defRPr/>
              </a:pPr>
              <a:endParaRPr lang="en-US" sz="900" dirty="0" smtClean="0">
                <a:solidFill>
                  <a:srgbClr val="000000"/>
                </a:solidFill>
                <a:cs typeface="Arial" charset="0"/>
              </a:endParaRPr>
            </a:p>
          </p:txBody>
        </p:sp>
        <p:sp>
          <p:nvSpPr>
            <p:cNvPr id="1035" name="TextBox 41"/>
            <p:cNvSpPr txBox="1">
              <a:spLocks noChangeArrowheads="1"/>
            </p:cNvSpPr>
            <p:nvPr userDrawn="1"/>
          </p:nvSpPr>
          <p:spPr bwMode="auto">
            <a:xfrm>
              <a:off x="2209800" y="6438803"/>
              <a:ext cx="1143000" cy="21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defRPr/>
              </a:pPr>
              <a:endParaRPr lang="en-US" sz="800" dirty="0" smtClean="0">
                <a:solidFill>
                  <a:srgbClr val="000000"/>
                </a:solidFill>
                <a:latin typeface="Trebushet MS" charset="0"/>
              </a:endParaRPr>
            </a:p>
          </p:txBody>
        </p:sp>
        <p:sp>
          <p:nvSpPr>
            <p:cNvPr id="1036" name="TextBox 42"/>
            <p:cNvSpPr txBox="1">
              <a:spLocks noChangeArrowheads="1"/>
            </p:cNvSpPr>
            <p:nvPr userDrawn="1"/>
          </p:nvSpPr>
          <p:spPr bwMode="auto">
            <a:xfrm>
              <a:off x="1828800" y="6342039"/>
              <a:ext cx="228600" cy="477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500" dirty="0" smtClean="0">
                  <a:solidFill>
                    <a:srgbClr val="000000"/>
                  </a:solidFill>
                  <a:latin typeface="Trebushet MS" charset="0"/>
                </a:rPr>
                <a:t>|</a:t>
              </a:r>
            </a:p>
          </p:txBody>
        </p:sp>
      </p:grpSp>
      <p:pic>
        <p:nvPicPr>
          <p:cNvPr id="1032" name="Picture 19" descr="PAFLogoFinal_white.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8600" y="6019800"/>
            <a:ext cx="1143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20" descr="PAFLogoFinal_white.png"/>
          <p:cNvPicPr>
            <a:picLocks noChangeAspect="1"/>
          </p:cNvPicPr>
          <p:nvPr userDrawn="1"/>
        </p:nvPicPr>
        <p:blipFill>
          <a:blip r:embed="rId4">
            <a:extLst>
              <a:ext uri="{28A0092B-C50C-407E-A947-70E740481C1C}">
                <a14:useLocalDpi xmlns:a14="http://schemas.microsoft.com/office/drawing/2010/main" val="0"/>
              </a:ext>
            </a:extLst>
          </a:blip>
          <a:srcRect t="-18756"/>
          <a:stretch>
            <a:fillRect/>
          </a:stretch>
        </p:blipFill>
        <p:spPr bwMode="auto">
          <a:xfrm>
            <a:off x="7696200" y="6172200"/>
            <a:ext cx="1368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75" r:id="rId1"/>
  </p:sldLayoutIdLst>
  <p:hf hdr="0" ftr="0" dt="0"/>
  <p:txStyles>
    <p:titleStyle>
      <a:lvl1pPr algn="l" rtl="0" eaLnBrk="0" fontAlgn="base" hangingPunct="0">
        <a:spcBef>
          <a:spcPct val="0"/>
        </a:spcBef>
        <a:spcAft>
          <a:spcPct val="0"/>
        </a:spcAft>
        <a:defRPr sz="2700" b="1" i="1" kern="1200">
          <a:solidFill>
            <a:schemeClr val="tx1"/>
          </a:solidFill>
          <a:latin typeface="Times New Roman" pitchFamily="18" charset="0"/>
          <a:ea typeface="MS PGothic" pitchFamily="34" charset="-128"/>
          <a:cs typeface="MS PGothic" charset="0"/>
        </a:defRPr>
      </a:lvl1pPr>
      <a:lvl2pPr algn="l" rtl="0" eaLnBrk="0" fontAlgn="base" hangingPunct="0">
        <a:spcBef>
          <a:spcPct val="0"/>
        </a:spcBef>
        <a:spcAft>
          <a:spcPct val="0"/>
        </a:spcAft>
        <a:defRPr sz="2700" b="1" i="1">
          <a:solidFill>
            <a:schemeClr val="tx1"/>
          </a:solidFill>
          <a:latin typeface="Times New Roman" pitchFamily="18" charset="0"/>
          <a:ea typeface="MS PGothic" pitchFamily="34" charset="-128"/>
          <a:cs typeface="MS PGothic" charset="0"/>
        </a:defRPr>
      </a:lvl2pPr>
      <a:lvl3pPr algn="l" rtl="0" eaLnBrk="0" fontAlgn="base" hangingPunct="0">
        <a:spcBef>
          <a:spcPct val="0"/>
        </a:spcBef>
        <a:spcAft>
          <a:spcPct val="0"/>
        </a:spcAft>
        <a:defRPr sz="2700" b="1" i="1">
          <a:solidFill>
            <a:schemeClr val="tx1"/>
          </a:solidFill>
          <a:latin typeface="Times New Roman" pitchFamily="18" charset="0"/>
          <a:ea typeface="MS PGothic" pitchFamily="34" charset="-128"/>
          <a:cs typeface="MS PGothic" charset="0"/>
        </a:defRPr>
      </a:lvl3pPr>
      <a:lvl4pPr algn="l" rtl="0" eaLnBrk="0" fontAlgn="base" hangingPunct="0">
        <a:spcBef>
          <a:spcPct val="0"/>
        </a:spcBef>
        <a:spcAft>
          <a:spcPct val="0"/>
        </a:spcAft>
        <a:defRPr sz="2700" b="1" i="1">
          <a:solidFill>
            <a:schemeClr val="tx1"/>
          </a:solidFill>
          <a:latin typeface="Times New Roman" pitchFamily="18" charset="0"/>
          <a:ea typeface="MS PGothic" pitchFamily="34" charset="-128"/>
          <a:cs typeface="MS PGothic" charset="0"/>
        </a:defRPr>
      </a:lvl4pPr>
      <a:lvl5pPr algn="l" rtl="0" eaLnBrk="0" fontAlgn="base" hangingPunct="0">
        <a:spcBef>
          <a:spcPct val="0"/>
        </a:spcBef>
        <a:spcAft>
          <a:spcPct val="0"/>
        </a:spcAft>
        <a:defRPr sz="2700" b="1" i="1">
          <a:solidFill>
            <a:schemeClr val="tx1"/>
          </a:solidFill>
          <a:latin typeface="Times New Roman" pitchFamily="18" charset="0"/>
          <a:ea typeface="MS PGothic" pitchFamily="34" charset="-128"/>
          <a:cs typeface="MS PGothic" charset="0"/>
        </a:defRPr>
      </a:lvl5pPr>
      <a:lvl6pPr marL="457154" algn="l" rtl="0" fontAlgn="base">
        <a:spcBef>
          <a:spcPct val="0"/>
        </a:spcBef>
        <a:spcAft>
          <a:spcPct val="0"/>
        </a:spcAft>
        <a:defRPr sz="2700" b="1" i="1">
          <a:solidFill>
            <a:schemeClr val="tx1"/>
          </a:solidFill>
          <a:latin typeface="Times New Roman" pitchFamily="18" charset="0"/>
        </a:defRPr>
      </a:lvl6pPr>
      <a:lvl7pPr marL="914309" algn="l" rtl="0" fontAlgn="base">
        <a:spcBef>
          <a:spcPct val="0"/>
        </a:spcBef>
        <a:spcAft>
          <a:spcPct val="0"/>
        </a:spcAft>
        <a:defRPr sz="2700" b="1" i="1">
          <a:solidFill>
            <a:schemeClr val="tx1"/>
          </a:solidFill>
          <a:latin typeface="Times New Roman" pitchFamily="18" charset="0"/>
        </a:defRPr>
      </a:lvl7pPr>
      <a:lvl8pPr marL="1371463" algn="l" rtl="0" fontAlgn="base">
        <a:spcBef>
          <a:spcPct val="0"/>
        </a:spcBef>
        <a:spcAft>
          <a:spcPct val="0"/>
        </a:spcAft>
        <a:defRPr sz="2700" b="1" i="1">
          <a:solidFill>
            <a:schemeClr val="tx1"/>
          </a:solidFill>
          <a:latin typeface="Times New Roman" pitchFamily="18" charset="0"/>
        </a:defRPr>
      </a:lvl8pPr>
      <a:lvl9pPr marL="1828618" algn="l" rtl="0" fontAlgn="base">
        <a:spcBef>
          <a:spcPct val="0"/>
        </a:spcBef>
        <a:spcAft>
          <a:spcPct val="0"/>
        </a:spcAft>
        <a:defRPr sz="2700" b="1" i="1">
          <a:solidFill>
            <a:schemeClr val="tx1"/>
          </a:solidFill>
          <a:latin typeface="Times New Roman" pitchFamily="18" charset="0"/>
        </a:defRPr>
      </a:lvl9pPr>
    </p:titleStyle>
    <p:bodyStyle>
      <a:lvl1pPr marL="341313" indent="-341313"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1363" indent="-284163"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1413" indent="-227013"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598613" indent="-227013"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5813" indent="-227013"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348" indent="-228577" algn="l" defTabSz="91430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02" indent="-228577" algn="l" defTabSz="91430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57" indent="-228577" algn="l" defTabSz="91430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12" indent="-228577" algn="l" defTabSz="91430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8" algn="l" defTabSz="914309" rtl="0" eaLnBrk="1" latinLnBrk="0" hangingPunct="1">
        <a:defRPr sz="1800" kern="1200">
          <a:solidFill>
            <a:schemeClr val="tx1"/>
          </a:solidFill>
          <a:latin typeface="+mn-lt"/>
          <a:ea typeface="+mn-ea"/>
          <a:cs typeface="+mn-cs"/>
        </a:defRPr>
      </a:lvl5pPr>
      <a:lvl6pPr marL="2285772"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21" cstate="email"/>
          <a:srcRect/>
          <a:stretch>
            <a:fillRect/>
          </a:stretch>
        </a:blip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bwMode="auto">
          <a:xfrm>
            <a:off x="457200" y="1493838"/>
            <a:ext cx="8229600" cy="46783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8153400" y="6400800"/>
            <a:ext cx="9144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900" baseline="0" smtClean="0">
                <a:latin typeface="+mn-lt"/>
              </a:defRPr>
            </a:lvl1pPr>
          </a:lstStyle>
          <a:p>
            <a:pPr>
              <a:defRPr/>
            </a:pPr>
            <a:fld id="{D9402D1A-19D6-41BD-94C3-D930F51E0FF9}" type="slidenum">
              <a:rPr lang="en-US">
                <a:solidFill>
                  <a:prstClr val="black"/>
                </a:solidFill>
                <a:ea typeface="+mn-ea"/>
              </a:rPr>
              <a:pPr>
                <a:defRPr/>
              </a:pPr>
              <a:t>‹#›</a:t>
            </a:fld>
            <a:endParaRPr lang="en-US" dirty="0">
              <a:solidFill>
                <a:prstClr val="black"/>
              </a:solidFill>
              <a:ea typeface="+mn-ea"/>
            </a:endParaRPr>
          </a:p>
        </p:txBody>
      </p:sp>
    </p:spTree>
    <p:extLst>
      <p:ext uri="{BB962C8B-B14F-4D97-AF65-F5344CB8AC3E}">
        <p14:creationId xmlns:p14="http://schemas.microsoft.com/office/powerpoint/2010/main" val="396657386"/>
      </p:ext>
    </p:extLst>
  </p:cSld>
  <p:clrMap bg1="lt1" tx1="dk1" bg2="lt2" tx2="dk2" accent1="accent1" accent2="accent2" accent3="accent3" accent4="accent4" accent5="accent5" accent6="accent6" hlink="hlink" folHlink="folHlink"/>
  <p:sldLayoutIdLst>
    <p:sldLayoutId id="2147484481" r:id="rId1"/>
    <p:sldLayoutId id="2147484482" r:id="rId2"/>
    <p:sldLayoutId id="2147484483" r:id="rId3"/>
    <p:sldLayoutId id="2147484484" r:id="rId4"/>
    <p:sldLayoutId id="2147484485" r:id="rId5"/>
    <p:sldLayoutId id="2147484486" r:id="rId6"/>
    <p:sldLayoutId id="2147484487" r:id="rId7"/>
    <p:sldLayoutId id="2147484488" r:id="rId8"/>
    <p:sldLayoutId id="2147484489" r:id="rId9"/>
    <p:sldLayoutId id="2147484490" r:id="rId10"/>
    <p:sldLayoutId id="2147484491" r:id="rId11"/>
    <p:sldLayoutId id="2147484492" r:id="rId12"/>
    <p:sldLayoutId id="2147484493" r:id="rId13"/>
    <p:sldLayoutId id="2147484494" r:id="rId14"/>
    <p:sldLayoutId id="2147484495" r:id="rId15"/>
    <p:sldLayoutId id="2147484496" r:id="rId16"/>
    <p:sldLayoutId id="2147484497" r:id="rId17"/>
    <p:sldLayoutId id="2147484498" r:id="rId18"/>
    <p:sldLayoutId id="2147484499" r:id="rId19"/>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r" rtl="0" eaLnBrk="0" fontAlgn="base" hangingPunct="0">
        <a:spcBef>
          <a:spcPct val="0"/>
        </a:spcBef>
        <a:spcAft>
          <a:spcPct val="0"/>
        </a:spcAft>
        <a:defRPr sz="4400">
          <a:solidFill>
            <a:schemeClr val="bg1"/>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4400">
          <a:solidFill>
            <a:schemeClr val="bg1"/>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4400">
          <a:solidFill>
            <a:schemeClr val="bg1"/>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4400">
          <a:solidFill>
            <a:schemeClr val="bg1"/>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4400">
          <a:solidFill>
            <a:schemeClr val="bg1"/>
          </a:solidFill>
          <a:effectLst>
            <a:outerShdw blurRad="38100" dist="38100" dir="2700000" algn="tl">
              <a:srgbClr val="C0C0C0"/>
            </a:outerShdw>
          </a:effectLst>
          <a:latin typeface="Arial" charset="0"/>
        </a:defRPr>
      </a:lvl5pPr>
      <a:lvl6pPr marL="457200" algn="r" rtl="0" fontAlgn="base">
        <a:spcBef>
          <a:spcPct val="0"/>
        </a:spcBef>
        <a:spcAft>
          <a:spcPct val="0"/>
        </a:spcAft>
        <a:defRPr sz="4400">
          <a:solidFill>
            <a:schemeClr val="bg1"/>
          </a:solidFill>
          <a:effectLst>
            <a:outerShdw blurRad="38100" dist="38100" dir="2700000" algn="tl">
              <a:srgbClr val="C0C0C0"/>
            </a:outerShdw>
          </a:effectLst>
          <a:latin typeface="Arial" charset="0"/>
        </a:defRPr>
      </a:lvl6pPr>
      <a:lvl7pPr marL="914400" algn="r" rtl="0" fontAlgn="base">
        <a:spcBef>
          <a:spcPct val="0"/>
        </a:spcBef>
        <a:spcAft>
          <a:spcPct val="0"/>
        </a:spcAft>
        <a:defRPr sz="4400">
          <a:solidFill>
            <a:schemeClr val="bg1"/>
          </a:solidFill>
          <a:effectLst>
            <a:outerShdw blurRad="38100" dist="38100" dir="2700000" algn="tl">
              <a:srgbClr val="C0C0C0"/>
            </a:outerShdw>
          </a:effectLst>
          <a:latin typeface="Arial" charset="0"/>
        </a:defRPr>
      </a:lvl7pPr>
      <a:lvl8pPr marL="1371600" algn="r" rtl="0" fontAlgn="base">
        <a:spcBef>
          <a:spcPct val="0"/>
        </a:spcBef>
        <a:spcAft>
          <a:spcPct val="0"/>
        </a:spcAft>
        <a:defRPr sz="4400">
          <a:solidFill>
            <a:schemeClr val="bg1"/>
          </a:solidFill>
          <a:effectLst>
            <a:outerShdw blurRad="38100" dist="38100" dir="2700000" algn="tl">
              <a:srgbClr val="C0C0C0"/>
            </a:outerShdw>
          </a:effectLst>
          <a:latin typeface="Arial" charset="0"/>
        </a:defRPr>
      </a:lvl8pPr>
      <a:lvl9pPr marL="1828800" algn="r" rtl="0" fontAlgn="base">
        <a:spcBef>
          <a:spcPct val="0"/>
        </a:spcBef>
        <a:spcAft>
          <a:spcPct val="0"/>
        </a:spcAft>
        <a:defRPr sz="4400">
          <a:solidFill>
            <a:schemeClr val="bg1"/>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21" cstate="email"/>
          <a:srcRect/>
          <a:stretch>
            <a:fillRect/>
          </a:stretch>
        </a:blip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bwMode="auto">
          <a:xfrm>
            <a:off x="457200" y="1493838"/>
            <a:ext cx="8229600" cy="46783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8153400" y="6400800"/>
            <a:ext cx="9144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900" baseline="0" smtClean="0">
                <a:latin typeface="+mn-lt"/>
              </a:defRPr>
            </a:lvl1pPr>
          </a:lstStyle>
          <a:p>
            <a:pPr>
              <a:defRPr/>
            </a:pPr>
            <a:fld id="{D9402D1A-19D6-41BD-94C3-D930F51E0FF9}" type="slidenum">
              <a:rPr lang="en-US">
                <a:solidFill>
                  <a:prstClr val="black"/>
                </a:solidFill>
                <a:ea typeface="+mn-ea"/>
              </a:rPr>
              <a:pPr>
                <a:defRPr/>
              </a:pPr>
              <a:t>‹#›</a:t>
            </a:fld>
            <a:endParaRPr lang="en-US" dirty="0">
              <a:solidFill>
                <a:prstClr val="black"/>
              </a:solidFill>
              <a:ea typeface="+mn-ea"/>
            </a:endParaRPr>
          </a:p>
        </p:txBody>
      </p:sp>
    </p:spTree>
    <p:extLst>
      <p:ext uri="{BB962C8B-B14F-4D97-AF65-F5344CB8AC3E}">
        <p14:creationId xmlns:p14="http://schemas.microsoft.com/office/powerpoint/2010/main" val="2923288779"/>
      </p:ext>
    </p:extLst>
  </p:cSld>
  <p:clrMap bg1="lt1" tx1="dk1" bg2="lt2" tx2="dk2" accent1="accent1" accent2="accent2" accent3="accent3" accent4="accent4" accent5="accent5" accent6="accent6" hlink="hlink" folHlink="folHlink"/>
  <p:sldLayoutIdLst>
    <p:sldLayoutId id="2147484508" r:id="rId1"/>
    <p:sldLayoutId id="2147484509" r:id="rId2"/>
    <p:sldLayoutId id="2147484510" r:id="rId3"/>
    <p:sldLayoutId id="2147484511" r:id="rId4"/>
    <p:sldLayoutId id="2147484512" r:id="rId5"/>
    <p:sldLayoutId id="2147484513" r:id="rId6"/>
    <p:sldLayoutId id="2147484514" r:id="rId7"/>
    <p:sldLayoutId id="2147484515" r:id="rId8"/>
    <p:sldLayoutId id="2147484516" r:id="rId9"/>
    <p:sldLayoutId id="2147484517" r:id="rId10"/>
    <p:sldLayoutId id="2147484518" r:id="rId11"/>
    <p:sldLayoutId id="2147484519" r:id="rId12"/>
    <p:sldLayoutId id="2147484520" r:id="rId13"/>
    <p:sldLayoutId id="2147484521" r:id="rId14"/>
    <p:sldLayoutId id="2147484522" r:id="rId15"/>
    <p:sldLayoutId id="2147484523" r:id="rId16"/>
    <p:sldLayoutId id="2147484524" r:id="rId17"/>
    <p:sldLayoutId id="2147484525" r:id="rId18"/>
    <p:sldLayoutId id="2147484526" r:id="rId19"/>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r" rtl="0" eaLnBrk="0" fontAlgn="base" hangingPunct="0">
        <a:spcBef>
          <a:spcPct val="0"/>
        </a:spcBef>
        <a:spcAft>
          <a:spcPct val="0"/>
        </a:spcAft>
        <a:defRPr sz="4400">
          <a:solidFill>
            <a:schemeClr val="bg1"/>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4400">
          <a:solidFill>
            <a:schemeClr val="bg1"/>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4400">
          <a:solidFill>
            <a:schemeClr val="bg1"/>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4400">
          <a:solidFill>
            <a:schemeClr val="bg1"/>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4400">
          <a:solidFill>
            <a:schemeClr val="bg1"/>
          </a:solidFill>
          <a:effectLst>
            <a:outerShdw blurRad="38100" dist="38100" dir="2700000" algn="tl">
              <a:srgbClr val="C0C0C0"/>
            </a:outerShdw>
          </a:effectLst>
          <a:latin typeface="Arial" charset="0"/>
        </a:defRPr>
      </a:lvl5pPr>
      <a:lvl6pPr marL="457200" algn="r" rtl="0" fontAlgn="base">
        <a:spcBef>
          <a:spcPct val="0"/>
        </a:spcBef>
        <a:spcAft>
          <a:spcPct val="0"/>
        </a:spcAft>
        <a:defRPr sz="4400">
          <a:solidFill>
            <a:schemeClr val="bg1"/>
          </a:solidFill>
          <a:effectLst>
            <a:outerShdw blurRad="38100" dist="38100" dir="2700000" algn="tl">
              <a:srgbClr val="C0C0C0"/>
            </a:outerShdw>
          </a:effectLst>
          <a:latin typeface="Arial" charset="0"/>
        </a:defRPr>
      </a:lvl6pPr>
      <a:lvl7pPr marL="914400" algn="r" rtl="0" fontAlgn="base">
        <a:spcBef>
          <a:spcPct val="0"/>
        </a:spcBef>
        <a:spcAft>
          <a:spcPct val="0"/>
        </a:spcAft>
        <a:defRPr sz="4400">
          <a:solidFill>
            <a:schemeClr val="bg1"/>
          </a:solidFill>
          <a:effectLst>
            <a:outerShdw blurRad="38100" dist="38100" dir="2700000" algn="tl">
              <a:srgbClr val="C0C0C0"/>
            </a:outerShdw>
          </a:effectLst>
          <a:latin typeface="Arial" charset="0"/>
        </a:defRPr>
      </a:lvl7pPr>
      <a:lvl8pPr marL="1371600" algn="r" rtl="0" fontAlgn="base">
        <a:spcBef>
          <a:spcPct val="0"/>
        </a:spcBef>
        <a:spcAft>
          <a:spcPct val="0"/>
        </a:spcAft>
        <a:defRPr sz="4400">
          <a:solidFill>
            <a:schemeClr val="bg1"/>
          </a:solidFill>
          <a:effectLst>
            <a:outerShdw blurRad="38100" dist="38100" dir="2700000" algn="tl">
              <a:srgbClr val="C0C0C0"/>
            </a:outerShdw>
          </a:effectLst>
          <a:latin typeface="Arial" charset="0"/>
        </a:defRPr>
      </a:lvl8pPr>
      <a:lvl9pPr marL="1828800" algn="r" rtl="0" fontAlgn="base">
        <a:spcBef>
          <a:spcPct val="0"/>
        </a:spcBef>
        <a:spcAft>
          <a:spcPct val="0"/>
        </a:spcAft>
        <a:defRPr sz="4400">
          <a:solidFill>
            <a:schemeClr val="bg1"/>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sp>
        <p:nvSpPr>
          <p:cNvPr id="23" name="Rectangle 22"/>
          <p:cNvSpPr/>
          <p:nvPr userDrawn="1"/>
        </p:nvSpPr>
        <p:spPr>
          <a:xfrm>
            <a:off x="0" y="381000"/>
            <a:ext cx="914400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35" name="Straight Connector 34"/>
          <p:cNvCxnSpPr/>
          <p:nvPr userDrawn="1"/>
        </p:nvCxnSpPr>
        <p:spPr>
          <a:xfrm rot="5400000">
            <a:off x="6743700" y="1104900"/>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nvGrpSpPr>
          <p:cNvPr id="36" name="Group 2"/>
          <p:cNvGrpSpPr>
            <a:grpSpLocks/>
          </p:cNvGrpSpPr>
          <p:nvPr userDrawn="1"/>
        </p:nvGrpSpPr>
        <p:grpSpPr bwMode="auto">
          <a:xfrm>
            <a:off x="204950" y="6663559"/>
            <a:ext cx="9243854" cy="1676400"/>
            <a:chOff x="102412798" y="109851603"/>
            <a:chExt cx="7857276" cy="3212470"/>
          </a:xfrm>
        </p:grpSpPr>
        <p:sp>
          <p:nvSpPr>
            <p:cNvPr id="37" name="Freeform 3"/>
            <p:cNvSpPr>
              <a:spLocks/>
            </p:cNvSpPr>
            <p:nvPr/>
          </p:nvSpPr>
          <p:spPr bwMode="auto">
            <a:xfrm>
              <a:off x="102412798" y="109851603"/>
              <a:ext cx="7772400" cy="3094552"/>
            </a:xfrm>
            <a:custGeom>
              <a:avLst/>
              <a:gdLst/>
              <a:ahLst/>
              <a:cxnLst>
                <a:cxn ang="0">
                  <a:pos x="1687" y="608"/>
                </a:cxn>
                <a:cxn ang="0">
                  <a:pos x="0" y="386"/>
                </a:cxn>
                <a:cxn ang="0">
                  <a:pos x="0" y="685"/>
                </a:cxn>
                <a:cxn ang="0">
                  <a:pos x="1703" y="655"/>
                </a:cxn>
                <a:cxn ang="0">
                  <a:pos x="2520" y="928"/>
                </a:cxn>
                <a:cxn ang="0">
                  <a:pos x="2520" y="627"/>
                </a:cxn>
                <a:cxn ang="0">
                  <a:pos x="1687" y="608"/>
                </a:cxn>
              </a:cxnLst>
              <a:rect l="0" t="0" r="r" b="b"/>
              <a:pathLst>
                <a:path w="2520" h="971">
                  <a:moveTo>
                    <a:pt x="1687" y="608"/>
                  </a:moveTo>
                  <a:cubicBezTo>
                    <a:pt x="953" y="36"/>
                    <a:pt x="255" y="267"/>
                    <a:pt x="0" y="386"/>
                  </a:cubicBezTo>
                  <a:cubicBezTo>
                    <a:pt x="0" y="685"/>
                    <a:pt x="0" y="685"/>
                    <a:pt x="0" y="685"/>
                  </a:cubicBezTo>
                  <a:cubicBezTo>
                    <a:pt x="114" y="590"/>
                    <a:pt x="889" y="0"/>
                    <a:pt x="1703" y="655"/>
                  </a:cubicBezTo>
                  <a:cubicBezTo>
                    <a:pt x="2034" y="921"/>
                    <a:pt x="2307" y="971"/>
                    <a:pt x="2520" y="928"/>
                  </a:cubicBezTo>
                  <a:cubicBezTo>
                    <a:pt x="2520" y="627"/>
                    <a:pt x="2520" y="627"/>
                    <a:pt x="2520" y="627"/>
                  </a:cubicBezTo>
                  <a:cubicBezTo>
                    <a:pt x="2372" y="802"/>
                    <a:pt x="2108" y="937"/>
                    <a:pt x="1687" y="608"/>
                  </a:cubicBezTo>
                  <a:close/>
                </a:path>
              </a:pathLst>
            </a:custGeom>
            <a:solidFill>
              <a:schemeClr val="accent1"/>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latin typeface="Arial" charset="0"/>
                <a:ea typeface="+mn-ea"/>
              </a:endParaRPr>
            </a:p>
          </p:txBody>
        </p:sp>
        <p:sp>
          <p:nvSpPr>
            <p:cNvPr id="38" name="Freeform 4"/>
            <p:cNvSpPr>
              <a:spLocks/>
            </p:cNvSpPr>
            <p:nvPr/>
          </p:nvSpPr>
          <p:spPr bwMode="auto">
            <a:xfrm>
              <a:off x="102412798" y="109854790"/>
              <a:ext cx="5261791" cy="2183077"/>
            </a:xfrm>
            <a:custGeom>
              <a:avLst/>
              <a:gdLst/>
              <a:ahLst/>
              <a:cxnLst>
                <a:cxn ang="0">
                  <a:pos x="0" y="486"/>
                </a:cxn>
                <a:cxn ang="0">
                  <a:pos x="0" y="685"/>
                </a:cxn>
                <a:cxn ang="0">
                  <a:pos x="1703" y="655"/>
                </a:cxn>
                <a:cxn ang="0">
                  <a:pos x="1706" y="634"/>
                </a:cxn>
                <a:cxn ang="0">
                  <a:pos x="0" y="486"/>
                </a:cxn>
              </a:cxnLst>
              <a:rect l="0" t="0" r="r" b="b"/>
              <a:pathLst>
                <a:path w="1706" h="685">
                  <a:moveTo>
                    <a:pt x="0" y="486"/>
                  </a:moveTo>
                  <a:cubicBezTo>
                    <a:pt x="0" y="685"/>
                    <a:pt x="0" y="685"/>
                    <a:pt x="0" y="685"/>
                  </a:cubicBezTo>
                  <a:cubicBezTo>
                    <a:pt x="114" y="590"/>
                    <a:pt x="889" y="0"/>
                    <a:pt x="1703" y="655"/>
                  </a:cubicBezTo>
                  <a:cubicBezTo>
                    <a:pt x="1706" y="634"/>
                    <a:pt x="1706" y="634"/>
                    <a:pt x="1706" y="634"/>
                  </a:cubicBezTo>
                  <a:cubicBezTo>
                    <a:pt x="1039" y="65"/>
                    <a:pt x="125" y="432"/>
                    <a:pt x="0" y="486"/>
                  </a:cubicBezTo>
                  <a:close/>
                </a:path>
              </a:pathLst>
            </a:custGeom>
            <a:gradFill rotWithShape="1">
              <a:gsLst>
                <a:gs pos="0">
                  <a:schemeClr val="accent1">
                    <a:lumMod val="60000"/>
                    <a:lumOff val="40000"/>
                  </a:schemeClr>
                </a:gs>
                <a:gs pos="100000">
                  <a:schemeClr val="accent1"/>
                </a:gs>
              </a:gsLst>
              <a:lin ang="0" scaled="1"/>
            </a:gra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latin typeface="Arial" charset="0"/>
                <a:ea typeface="+mn-ea"/>
              </a:endParaRPr>
            </a:p>
          </p:txBody>
        </p:sp>
        <p:sp>
          <p:nvSpPr>
            <p:cNvPr id="39" name="Freeform 5"/>
            <p:cNvSpPr>
              <a:spLocks/>
            </p:cNvSpPr>
            <p:nvPr/>
          </p:nvSpPr>
          <p:spPr bwMode="auto">
            <a:xfrm>
              <a:off x="102412798" y="110351958"/>
              <a:ext cx="7772400" cy="2109777"/>
            </a:xfrm>
            <a:custGeom>
              <a:avLst/>
              <a:gdLst/>
              <a:ahLst/>
              <a:cxnLst>
                <a:cxn ang="0">
                  <a:pos x="805" y="348"/>
                </a:cxn>
                <a:cxn ang="0">
                  <a:pos x="0" y="599"/>
                </a:cxn>
                <a:cxn ang="0">
                  <a:pos x="0" y="662"/>
                </a:cxn>
                <a:cxn ang="0">
                  <a:pos x="721" y="412"/>
                </a:cxn>
                <a:cxn ang="0">
                  <a:pos x="2520" y="299"/>
                </a:cxn>
                <a:cxn ang="0">
                  <a:pos x="2520" y="99"/>
                </a:cxn>
                <a:cxn ang="0">
                  <a:pos x="805" y="348"/>
                </a:cxn>
              </a:cxnLst>
              <a:rect l="0" t="0" r="r" b="b"/>
              <a:pathLst>
                <a:path w="2520" h="662">
                  <a:moveTo>
                    <a:pt x="805" y="348"/>
                  </a:moveTo>
                  <a:cubicBezTo>
                    <a:pt x="523" y="481"/>
                    <a:pt x="252" y="558"/>
                    <a:pt x="0" y="599"/>
                  </a:cubicBezTo>
                  <a:cubicBezTo>
                    <a:pt x="0" y="662"/>
                    <a:pt x="0" y="662"/>
                    <a:pt x="0" y="662"/>
                  </a:cubicBezTo>
                  <a:cubicBezTo>
                    <a:pt x="226" y="613"/>
                    <a:pt x="468" y="534"/>
                    <a:pt x="721" y="412"/>
                  </a:cubicBezTo>
                  <a:cubicBezTo>
                    <a:pt x="1457" y="59"/>
                    <a:pt x="2098" y="150"/>
                    <a:pt x="2520" y="299"/>
                  </a:cubicBezTo>
                  <a:cubicBezTo>
                    <a:pt x="2520" y="99"/>
                    <a:pt x="2520" y="99"/>
                    <a:pt x="2520" y="99"/>
                  </a:cubicBezTo>
                  <a:cubicBezTo>
                    <a:pt x="2133" y="12"/>
                    <a:pt x="1547" y="0"/>
                    <a:pt x="805" y="348"/>
                  </a:cubicBezTo>
                  <a:close/>
                </a:path>
              </a:pathLst>
            </a:custGeom>
            <a:solidFill>
              <a:schemeClr val="accent3"/>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latin typeface="Arial" charset="0"/>
                <a:ea typeface="+mn-ea"/>
              </a:endParaRPr>
            </a:p>
          </p:txBody>
        </p:sp>
        <p:sp>
          <p:nvSpPr>
            <p:cNvPr id="40" name="Freeform 6"/>
            <p:cNvSpPr>
              <a:spLocks/>
            </p:cNvSpPr>
            <p:nvPr/>
          </p:nvSpPr>
          <p:spPr bwMode="auto">
            <a:xfrm>
              <a:off x="104627315" y="110476250"/>
              <a:ext cx="5557883" cy="1188741"/>
            </a:xfrm>
            <a:custGeom>
              <a:avLst/>
              <a:gdLst/>
              <a:ahLst/>
              <a:cxnLst>
                <a:cxn ang="0">
                  <a:pos x="0" y="356"/>
                </a:cxn>
                <a:cxn ang="0">
                  <a:pos x="3" y="373"/>
                </a:cxn>
                <a:cxn ang="0">
                  <a:pos x="1802" y="260"/>
                </a:cxn>
                <a:cxn ang="0">
                  <a:pos x="1802" y="139"/>
                </a:cxn>
                <a:cxn ang="0">
                  <a:pos x="0" y="356"/>
                </a:cxn>
              </a:cxnLst>
              <a:rect l="0" t="0" r="r" b="b"/>
              <a:pathLst>
                <a:path w="1802" h="373">
                  <a:moveTo>
                    <a:pt x="0" y="356"/>
                  </a:moveTo>
                  <a:cubicBezTo>
                    <a:pt x="3" y="373"/>
                    <a:pt x="3" y="373"/>
                    <a:pt x="3" y="373"/>
                  </a:cubicBezTo>
                  <a:cubicBezTo>
                    <a:pt x="739" y="20"/>
                    <a:pt x="1380" y="111"/>
                    <a:pt x="1802" y="260"/>
                  </a:cubicBezTo>
                  <a:cubicBezTo>
                    <a:pt x="1802" y="139"/>
                    <a:pt x="1802" y="139"/>
                    <a:pt x="1802" y="139"/>
                  </a:cubicBezTo>
                  <a:cubicBezTo>
                    <a:pt x="1397" y="36"/>
                    <a:pt x="772" y="0"/>
                    <a:pt x="0" y="356"/>
                  </a:cubicBezTo>
                  <a:close/>
                </a:path>
              </a:pathLst>
            </a:custGeom>
            <a:gradFill rotWithShape="1">
              <a:gsLst>
                <a:gs pos="0">
                  <a:schemeClr val="accent3"/>
                </a:gs>
                <a:gs pos="100000">
                  <a:schemeClr val="accent3">
                    <a:lumMod val="60000"/>
                    <a:lumOff val="40000"/>
                  </a:schemeClr>
                </a:gs>
              </a:gsLst>
              <a:lin ang="0" scaled="1"/>
            </a:gra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latin typeface="Arial" charset="0"/>
                <a:ea typeface="+mn-ea"/>
              </a:endParaRPr>
            </a:p>
          </p:txBody>
        </p:sp>
        <p:sp>
          <p:nvSpPr>
            <p:cNvPr id="41" name="Freeform 7"/>
            <p:cNvSpPr>
              <a:spLocks/>
            </p:cNvSpPr>
            <p:nvPr/>
          </p:nvSpPr>
          <p:spPr bwMode="auto">
            <a:xfrm>
              <a:off x="102412798" y="111461025"/>
              <a:ext cx="2485934" cy="895540"/>
            </a:xfrm>
            <a:custGeom>
              <a:avLst/>
              <a:gdLst/>
              <a:ahLst/>
              <a:cxnLst>
                <a:cxn ang="0">
                  <a:pos x="806" y="11"/>
                </a:cxn>
                <a:cxn ang="0">
                  <a:pos x="805" y="0"/>
                </a:cxn>
                <a:cxn ang="0">
                  <a:pos x="0" y="251"/>
                </a:cxn>
                <a:cxn ang="0">
                  <a:pos x="0" y="281"/>
                </a:cxn>
                <a:cxn ang="0">
                  <a:pos x="806" y="11"/>
                </a:cxn>
              </a:cxnLst>
              <a:rect l="0" t="0" r="r" b="b"/>
              <a:pathLst>
                <a:path w="806" h="281">
                  <a:moveTo>
                    <a:pt x="806" y="11"/>
                  </a:moveTo>
                  <a:cubicBezTo>
                    <a:pt x="805" y="0"/>
                    <a:pt x="805" y="0"/>
                    <a:pt x="805" y="0"/>
                  </a:cubicBezTo>
                  <a:cubicBezTo>
                    <a:pt x="523" y="133"/>
                    <a:pt x="252" y="210"/>
                    <a:pt x="0" y="251"/>
                  </a:cubicBezTo>
                  <a:cubicBezTo>
                    <a:pt x="0" y="281"/>
                    <a:pt x="0" y="281"/>
                    <a:pt x="0" y="281"/>
                  </a:cubicBezTo>
                  <a:cubicBezTo>
                    <a:pt x="250" y="235"/>
                    <a:pt x="521" y="137"/>
                    <a:pt x="806" y="11"/>
                  </a:cubicBezTo>
                  <a:close/>
                </a:path>
              </a:pathLst>
            </a:custGeom>
            <a:gradFill rotWithShape="1">
              <a:gsLst>
                <a:gs pos="0">
                  <a:schemeClr val="accent3">
                    <a:lumMod val="60000"/>
                    <a:lumOff val="40000"/>
                  </a:schemeClr>
                </a:gs>
                <a:gs pos="100000">
                  <a:schemeClr val="accent3"/>
                </a:gs>
              </a:gsLst>
              <a:lin ang="0" scaled="1"/>
            </a:gra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latin typeface="Arial" charset="0"/>
                <a:ea typeface="+mn-ea"/>
              </a:endParaRPr>
            </a:p>
          </p:txBody>
        </p:sp>
        <p:sp>
          <p:nvSpPr>
            <p:cNvPr id="42" name="Freeform 8"/>
            <p:cNvSpPr>
              <a:spLocks/>
            </p:cNvSpPr>
            <p:nvPr/>
          </p:nvSpPr>
          <p:spPr bwMode="auto">
            <a:xfrm>
              <a:off x="107665337" y="111907202"/>
              <a:ext cx="2519861" cy="1058075"/>
            </a:xfrm>
            <a:custGeom>
              <a:avLst/>
              <a:gdLst/>
              <a:ahLst/>
              <a:cxnLst>
                <a:cxn ang="0">
                  <a:pos x="14" y="0"/>
                </a:cxn>
                <a:cxn ang="0">
                  <a:pos x="0" y="11"/>
                </a:cxn>
                <a:cxn ang="0">
                  <a:pos x="817" y="284"/>
                </a:cxn>
                <a:cxn ang="0">
                  <a:pos x="817" y="201"/>
                </a:cxn>
                <a:cxn ang="0">
                  <a:pos x="14" y="0"/>
                </a:cxn>
              </a:cxnLst>
              <a:rect l="0" t="0" r="r" b="b"/>
              <a:pathLst>
                <a:path w="817" h="332">
                  <a:moveTo>
                    <a:pt x="14" y="0"/>
                  </a:moveTo>
                  <a:cubicBezTo>
                    <a:pt x="0" y="11"/>
                    <a:pt x="0" y="11"/>
                    <a:pt x="0" y="11"/>
                  </a:cubicBezTo>
                  <a:cubicBezTo>
                    <a:pt x="331" y="277"/>
                    <a:pt x="604" y="327"/>
                    <a:pt x="817" y="284"/>
                  </a:cubicBezTo>
                  <a:cubicBezTo>
                    <a:pt x="817" y="201"/>
                    <a:pt x="817" y="201"/>
                    <a:pt x="817" y="201"/>
                  </a:cubicBezTo>
                  <a:cubicBezTo>
                    <a:pt x="365" y="332"/>
                    <a:pt x="14" y="0"/>
                    <a:pt x="14" y="0"/>
                  </a:cubicBezTo>
                  <a:close/>
                </a:path>
              </a:pathLst>
            </a:custGeom>
            <a:gradFill rotWithShape="1">
              <a:gsLst>
                <a:gs pos="0">
                  <a:schemeClr val="accent1"/>
                </a:gs>
                <a:gs pos="100000">
                  <a:schemeClr val="accent1">
                    <a:lumMod val="60000"/>
                    <a:lumOff val="40000"/>
                  </a:schemeClr>
                </a:gs>
              </a:gsLst>
              <a:lin ang="0" scaled="1"/>
            </a:gra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latin typeface="Arial" charset="0"/>
                <a:ea typeface="+mn-ea"/>
              </a:endParaRPr>
            </a:p>
          </p:txBody>
        </p:sp>
        <p:sp>
          <p:nvSpPr>
            <p:cNvPr id="43" name="Freeform 9"/>
            <p:cNvSpPr>
              <a:spLocks/>
            </p:cNvSpPr>
            <p:nvPr/>
          </p:nvSpPr>
          <p:spPr bwMode="auto">
            <a:xfrm>
              <a:off x="102497674" y="110648347"/>
              <a:ext cx="7772400" cy="2415726"/>
            </a:xfrm>
            <a:custGeom>
              <a:avLst/>
              <a:gdLst/>
              <a:ahLst/>
              <a:cxnLst>
                <a:cxn ang="0">
                  <a:pos x="1182" y="337"/>
                </a:cxn>
                <a:cxn ang="0">
                  <a:pos x="0" y="161"/>
                </a:cxn>
                <a:cxn ang="0">
                  <a:pos x="0" y="162"/>
                </a:cxn>
                <a:cxn ang="0">
                  <a:pos x="0" y="309"/>
                </a:cxn>
                <a:cxn ang="0">
                  <a:pos x="1234" y="386"/>
                </a:cxn>
                <a:cxn ang="0">
                  <a:pos x="2520" y="543"/>
                </a:cxn>
                <a:cxn ang="0">
                  <a:pos x="2520" y="340"/>
                </a:cxn>
                <a:cxn ang="0">
                  <a:pos x="1182" y="337"/>
                </a:cxn>
              </a:cxnLst>
              <a:rect l="0" t="0" r="r" b="b"/>
              <a:pathLst>
                <a:path w="2520" h="758">
                  <a:moveTo>
                    <a:pt x="1182" y="337"/>
                  </a:moveTo>
                  <a:cubicBezTo>
                    <a:pt x="623" y="0"/>
                    <a:pt x="216" y="71"/>
                    <a:pt x="0" y="161"/>
                  </a:cubicBezTo>
                  <a:cubicBezTo>
                    <a:pt x="0" y="162"/>
                    <a:pt x="0" y="162"/>
                    <a:pt x="0" y="162"/>
                  </a:cubicBezTo>
                  <a:cubicBezTo>
                    <a:pt x="0" y="309"/>
                    <a:pt x="0" y="309"/>
                    <a:pt x="0" y="309"/>
                  </a:cubicBezTo>
                  <a:cubicBezTo>
                    <a:pt x="251" y="191"/>
                    <a:pt x="726" y="59"/>
                    <a:pt x="1234" y="386"/>
                  </a:cubicBezTo>
                  <a:cubicBezTo>
                    <a:pt x="1811" y="758"/>
                    <a:pt x="2289" y="643"/>
                    <a:pt x="2520" y="543"/>
                  </a:cubicBezTo>
                  <a:cubicBezTo>
                    <a:pt x="2520" y="340"/>
                    <a:pt x="2520" y="340"/>
                    <a:pt x="2520" y="340"/>
                  </a:cubicBezTo>
                  <a:cubicBezTo>
                    <a:pt x="2282" y="488"/>
                    <a:pt x="1779" y="697"/>
                    <a:pt x="1182" y="337"/>
                  </a:cubicBezTo>
                  <a:close/>
                </a:path>
              </a:pathLst>
            </a:custGeom>
            <a:solidFill>
              <a:schemeClr val="accent2"/>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latin typeface="Arial" charset="0"/>
                <a:ea typeface="+mn-ea"/>
              </a:endParaRPr>
            </a:p>
          </p:txBody>
        </p:sp>
        <p:sp>
          <p:nvSpPr>
            <p:cNvPr id="44" name="Freeform 10"/>
            <p:cNvSpPr>
              <a:spLocks/>
            </p:cNvSpPr>
            <p:nvPr/>
          </p:nvSpPr>
          <p:spPr bwMode="auto">
            <a:xfrm>
              <a:off x="106218806" y="111728731"/>
              <a:ext cx="3966392" cy="1335342"/>
            </a:xfrm>
            <a:custGeom>
              <a:avLst/>
              <a:gdLst/>
              <a:ahLst/>
              <a:cxnLst>
                <a:cxn ang="0">
                  <a:pos x="17" y="0"/>
                </a:cxn>
                <a:cxn ang="0">
                  <a:pos x="0" y="3"/>
                </a:cxn>
                <a:cxn ang="0">
                  <a:pos x="1286" y="160"/>
                </a:cxn>
                <a:cxn ang="0">
                  <a:pos x="1286" y="73"/>
                </a:cxn>
                <a:cxn ang="0">
                  <a:pos x="17" y="0"/>
                </a:cxn>
              </a:cxnLst>
              <a:rect l="0" t="0" r="r" b="b"/>
              <a:pathLst>
                <a:path w="1286" h="419">
                  <a:moveTo>
                    <a:pt x="17" y="0"/>
                  </a:moveTo>
                  <a:cubicBezTo>
                    <a:pt x="0" y="3"/>
                    <a:pt x="0" y="3"/>
                    <a:pt x="0" y="3"/>
                  </a:cubicBezTo>
                  <a:cubicBezTo>
                    <a:pt x="577" y="375"/>
                    <a:pt x="1055" y="260"/>
                    <a:pt x="1286" y="160"/>
                  </a:cubicBezTo>
                  <a:cubicBezTo>
                    <a:pt x="1286" y="73"/>
                    <a:pt x="1286" y="73"/>
                    <a:pt x="1286" y="73"/>
                  </a:cubicBezTo>
                  <a:cubicBezTo>
                    <a:pt x="627" y="419"/>
                    <a:pt x="17" y="0"/>
                    <a:pt x="17" y="0"/>
                  </a:cubicBezTo>
                  <a:close/>
                </a:path>
              </a:pathLst>
            </a:custGeom>
            <a:gradFill rotWithShape="1">
              <a:gsLst>
                <a:gs pos="0">
                  <a:schemeClr val="accent2"/>
                </a:gs>
                <a:gs pos="100000">
                  <a:schemeClr val="accent2">
                    <a:lumMod val="40000"/>
                    <a:lumOff val="60000"/>
                  </a:schemeClr>
                </a:gs>
              </a:gsLst>
              <a:lin ang="0" scaled="1"/>
            </a:gra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latin typeface="Arial" charset="0"/>
                <a:ea typeface="+mn-ea"/>
              </a:endParaRPr>
            </a:p>
          </p:txBody>
        </p:sp>
        <p:sp>
          <p:nvSpPr>
            <p:cNvPr id="45" name="Freeform 11"/>
            <p:cNvSpPr>
              <a:spLocks/>
            </p:cNvSpPr>
            <p:nvPr/>
          </p:nvSpPr>
          <p:spPr bwMode="auto">
            <a:xfrm>
              <a:off x="102412798" y="110508120"/>
              <a:ext cx="3645626" cy="1093132"/>
            </a:xfrm>
            <a:custGeom>
              <a:avLst/>
              <a:gdLst/>
              <a:ahLst/>
              <a:cxnLst>
                <a:cxn ang="0">
                  <a:pos x="0" y="161"/>
                </a:cxn>
                <a:cxn ang="0">
                  <a:pos x="0" y="219"/>
                </a:cxn>
                <a:cxn ang="0">
                  <a:pos x="1177" y="343"/>
                </a:cxn>
                <a:cxn ang="0">
                  <a:pos x="1182" y="337"/>
                </a:cxn>
                <a:cxn ang="0">
                  <a:pos x="0" y="161"/>
                </a:cxn>
              </a:cxnLst>
              <a:rect l="0" t="0" r="r" b="b"/>
              <a:pathLst>
                <a:path w="1182" h="343">
                  <a:moveTo>
                    <a:pt x="0" y="161"/>
                  </a:moveTo>
                  <a:cubicBezTo>
                    <a:pt x="0" y="219"/>
                    <a:pt x="0" y="219"/>
                    <a:pt x="0" y="219"/>
                  </a:cubicBezTo>
                  <a:cubicBezTo>
                    <a:pt x="210" y="109"/>
                    <a:pt x="607" y="13"/>
                    <a:pt x="1177" y="343"/>
                  </a:cubicBezTo>
                  <a:cubicBezTo>
                    <a:pt x="1182" y="337"/>
                    <a:pt x="1182" y="337"/>
                    <a:pt x="1182" y="337"/>
                  </a:cubicBezTo>
                  <a:cubicBezTo>
                    <a:pt x="623" y="0"/>
                    <a:pt x="216" y="71"/>
                    <a:pt x="0" y="161"/>
                  </a:cubicBezTo>
                  <a:close/>
                </a:path>
              </a:pathLst>
            </a:custGeom>
            <a:gradFill rotWithShape="1">
              <a:gsLst>
                <a:gs pos="0">
                  <a:schemeClr val="accent2">
                    <a:lumMod val="40000"/>
                    <a:lumOff val="60000"/>
                  </a:schemeClr>
                </a:gs>
                <a:gs pos="100000">
                  <a:schemeClr val="accent2"/>
                </a:gs>
              </a:gsLst>
              <a:lin ang="0" scaled="1"/>
            </a:gra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latin typeface="Arial" charset="0"/>
                <a:ea typeface="+mn-ea"/>
              </a:endParaRPr>
            </a:p>
          </p:txBody>
        </p:sp>
      </p:grpSp>
      <p:pic>
        <p:nvPicPr>
          <p:cNvPr id="19" name="Picture 1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318232" y="614548"/>
            <a:ext cx="1825768" cy="955964"/>
          </a:xfrm>
          <a:prstGeom prst="rect">
            <a:avLst/>
          </a:prstGeom>
        </p:spPr>
      </p:pic>
    </p:spTree>
    <p:extLst>
      <p:ext uri="{BB962C8B-B14F-4D97-AF65-F5344CB8AC3E}">
        <p14:creationId xmlns:p14="http://schemas.microsoft.com/office/powerpoint/2010/main" val="521026948"/>
      </p:ext>
    </p:extLst>
  </p:cSld>
  <p:clrMap bg1="lt1" tx1="dk1" bg2="lt2" tx2="dk2" accent1="accent1" accent2="accent2" accent3="accent3" accent4="accent4" accent5="accent5" accent6="accent6" hlink="hlink" folHlink="folHlink"/>
  <p:sldLayoutIdLst>
    <p:sldLayoutId id="2147484528" r:id="rId1"/>
    <p:sldLayoutId id="2147484529" r:id="rId2"/>
    <p:sldLayoutId id="2147484530" r:id="rId3"/>
  </p:sldLayoutIdLst>
  <p:timing>
    <p:tnLst>
      <p:par>
        <p:cTn xmlns:p14="http://schemas.microsoft.com/office/powerpoint/2010/main" id="1" dur="indefinite" restart="never" nodeType="tmRoot"/>
      </p:par>
    </p:tnLst>
  </p:timing>
  <p:hf hdr="0" ftr="0" dt="0"/>
  <p:txStyles>
    <p:titleStyle>
      <a:lvl1pPr algn="l" defTabSz="914400" rtl="0" eaLnBrk="1" latinLnBrk="0" hangingPunct="1">
        <a:spcBef>
          <a:spcPct val="0"/>
        </a:spcBef>
        <a:buNone/>
        <a:defRPr sz="3200" kern="1200" baseline="0">
          <a:solidFill>
            <a:schemeClr val="accent4"/>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9" cstate="email"/>
          <a:srcRect/>
          <a:stretch>
            <a:fillRect/>
          </a:stretch>
        </a:blip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bwMode="auto">
          <a:xfrm>
            <a:off x="457200" y="1493838"/>
            <a:ext cx="8229600" cy="46783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8153400" y="6400800"/>
            <a:ext cx="9144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900" baseline="0" smtClean="0">
                <a:latin typeface="+mn-lt"/>
              </a:defRPr>
            </a:lvl1pPr>
          </a:lstStyle>
          <a:p>
            <a:pPr>
              <a:defRPr/>
            </a:pPr>
            <a:fld id="{D9402D1A-19D6-41BD-94C3-D930F51E0FF9}" type="slidenum">
              <a:rPr lang="en-US">
                <a:solidFill>
                  <a:prstClr val="black"/>
                </a:solidFill>
                <a:ea typeface="+mn-ea"/>
              </a:rPr>
              <a:pPr>
                <a:defRPr/>
              </a:pPr>
              <a:t>‹#›</a:t>
            </a:fld>
            <a:endParaRPr lang="en-US" dirty="0">
              <a:solidFill>
                <a:prstClr val="black"/>
              </a:solidFill>
              <a:ea typeface="+mn-ea"/>
            </a:endParaRPr>
          </a:p>
        </p:txBody>
      </p:sp>
    </p:spTree>
    <p:extLst>
      <p:ext uri="{BB962C8B-B14F-4D97-AF65-F5344CB8AC3E}">
        <p14:creationId xmlns:p14="http://schemas.microsoft.com/office/powerpoint/2010/main" val="1287304837"/>
      </p:ext>
    </p:extLst>
  </p:cSld>
  <p:clrMap bg1="lt1" tx1="dk1" bg2="lt2" tx2="dk2" accent1="accent1" accent2="accent2" accent3="accent3" accent4="accent4" accent5="accent5" accent6="accent6" hlink="hlink" folHlink="folHlink"/>
  <p:sldLayoutIdLst>
    <p:sldLayoutId id="2147484532" r:id="rId1"/>
    <p:sldLayoutId id="2147484533" r:id="rId2"/>
    <p:sldLayoutId id="2147484534" r:id="rId3"/>
    <p:sldLayoutId id="2147484535" r:id="rId4"/>
    <p:sldLayoutId id="2147484536" r:id="rId5"/>
    <p:sldLayoutId id="2147484537" r:id="rId6"/>
    <p:sldLayoutId id="2147484538" r:id="rId7"/>
    <p:sldLayoutId id="2147484539" r:id="rId8"/>
    <p:sldLayoutId id="2147484540" r:id="rId9"/>
    <p:sldLayoutId id="2147484541" r:id="rId10"/>
    <p:sldLayoutId id="2147484542" r:id="rId11"/>
    <p:sldLayoutId id="2147484543" r:id="rId12"/>
    <p:sldLayoutId id="2147484544" r:id="rId13"/>
    <p:sldLayoutId id="2147484545" r:id="rId14"/>
    <p:sldLayoutId id="2147484546" r:id="rId15"/>
    <p:sldLayoutId id="2147484547" r:id="rId16"/>
    <p:sldLayoutId id="2147484548" r:id="rId17"/>
  </p:sldLayoutIdLst>
  <p:transition xmlns:p14="http://schemas.microsoft.com/office/powerpoint/2010/main"/>
  <p:timing>
    <p:tnLst>
      <p:par>
        <p:cTn xmlns:p14="http://schemas.microsoft.com/office/powerpoint/2010/main" id="1" dur="indefinite" restart="never" nodeType="tmRoot"/>
      </p:par>
    </p:tnLst>
  </p:timing>
  <p:hf hdr="0" dt="0"/>
  <p:txStyles>
    <p:titleStyle>
      <a:lvl1pPr algn="r" rtl="0" eaLnBrk="0" fontAlgn="base" hangingPunct="0">
        <a:spcBef>
          <a:spcPct val="0"/>
        </a:spcBef>
        <a:spcAft>
          <a:spcPct val="0"/>
        </a:spcAft>
        <a:defRPr sz="4400">
          <a:solidFill>
            <a:schemeClr val="bg1"/>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4400">
          <a:solidFill>
            <a:schemeClr val="bg1"/>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4400">
          <a:solidFill>
            <a:schemeClr val="bg1"/>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4400">
          <a:solidFill>
            <a:schemeClr val="bg1"/>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4400">
          <a:solidFill>
            <a:schemeClr val="bg1"/>
          </a:solidFill>
          <a:effectLst>
            <a:outerShdw blurRad="38100" dist="38100" dir="2700000" algn="tl">
              <a:srgbClr val="C0C0C0"/>
            </a:outerShdw>
          </a:effectLst>
          <a:latin typeface="Arial" charset="0"/>
        </a:defRPr>
      </a:lvl5pPr>
      <a:lvl6pPr marL="457200" algn="r" rtl="0" fontAlgn="base">
        <a:spcBef>
          <a:spcPct val="0"/>
        </a:spcBef>
        <a:spcAft>
          <a:spcPct val="0"/>
        </a:spcAft>
        <a:defRPr sz="4400">
          <a:solidFill>
            <a:schemeClr val="bg1"/>
          </a:solidFill>
          <a:effectLst>
            <a:outerShdw blurRad="38100" dist="38100" dir="2700000" algn="tl">
              <a:srgbClr val="C0C0C0"/>
            </a:outerShdw>
          </a:effectLst>
          <a:latin typeface="Arial" charset="0"/>
        </a:defRPr>
      </a:lvl6pPr>
      <a:lvl7pPr marL="914400" algn="r" rtl="0" fontAlgn="base">
        <a:spcBef>
          <a:spcPct val="0"/>
        </a:spcBef>
        <a:spcAft>
          <a:spcPct val="0"/>
        </a:spcAft>
        <a:defRPr sz="4400">
          <a:solidFill>
            <a:schemeClr val="bg1"/>
          </a:solidFill>
          <a:effectLst>
            <a:outerShdw blurRad="38100" dist="38100" dir="2700000" algn="tl">
              <a:srgbClr val="C0C0C0"/>
            </a:outerShdw>
          </a:effectLst>
          <a:latin typeface="Arial" charset="0"/>
        </a:defRPr>
      </a:lvl7pPr>
      <a:lvl8pPr marL="1371600" algn="r" rtl="0" fontAlgn="base">
        <a:spcBef>
          <a:spcPct val="0"/>
        </a:spcBef>
        <a:spcAft>
          <a:spcPct val="0"/>
        </a:spcAft>
        <a:defRPr sz="4400">
          <a:solidFill>
            <a:schemeClr val="bg1"/>
          </a:solidFill>
          <a:effectLst>
            <a:outerShdw blurRad="38100" dist="38100" dir="2700000" algn="tl">
              <a:srgbClr val="C0C0C0"/>
            </a:outerShdw>
          </a:effectLst>
          <a:latin typeface="Arial" charset="0"/>
        </a:defRPr>
      </a:lvl8pPr>
      <a:lvl9pPr marL="1828800" algn="r" rtl="0" fontAlgn="base">
        <a:spcBef>
          <a:spcPct val="0"/>
        </a:spcBef>
        <a:spcAft>
          <a:spcPct val="0"/>
        </a:spcAft>
        <a:defRPr sz="4400">
          <a:solidFill>
            <a:schemeClr val="bg1"/>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sp>
        <p:nvSpPr>
          <p:cNvPr id="23" name="Rectangle 22"/>
          <p:cNvSpPr/>
          <p:nvPr userDrawn="1"/>
        </p:nvSpPr>
        <p:spPr>
          <a:xfrm>
            <a:off x="0" y="381000"/>
            <a:ext cx="914400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35" name="Straight Connector 34"/>
          <p:cNvCxnSpPr/>
          <p:nvPr userDrawn="1"/>
        </p:nvCxnSpPr>
        <p:spPr>
          <a:xfrm rot="5400000">
            <a:off x="6743700" y="1104900"/>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nvGrpSpPr>
          <p:cNvPr id="36" name="Group 2"/>
          <p:cNvGrpSpPr>
            <a:grpSpLocks/>
          </p:cNvGrpSpPr>
          <p:nvPr userDrawn="1"/>
        </p:nvGrpSpPr>
        <p:grpSpPr bwMode="auto">
          <a:xfrm>
            <a:off x="204950" y="6663559"/>
            <a:ext cx="9243854" cy="1676400"/>
            <a:chOff x="102412798" y="109851603"/>
            <a:chExt cx="7857276" cy="3212470"/>
          </a:xfrm>
        </p:grpSpPr>
        <p:sp>
          <p:nvSpPr>
            <p:cNvPr id="37" name="Freeform 3"/>
            <p:cNvSpPr>
              <a:spLocks/>
            </p:cNvSpPr>
            <p:nvPr/>
          </p:nvSpPr>
          <p:spPr bwMode="auto">
            <a:xfrm>
              <a:off x="102412798" y="109851603"/>
              <a:ext cx="7772400" cy="3094552"/>
            </a:xfrm>
            <a:custGeom>
              <a:avLst/>
              <a:gdLst/>
              <a:ahLst/>
              <a:cxnLst>
                <a:cxn ang="0">
                  <a:pos x="1687" y="608"/>
                </a:cxn>
                <a:cxn ang="0">
                  <a:pos x="0" y="386"/>
                </a:cxn>
                <a:cxn ang="0">
                  <a:pos x="0" y="685"/>
                </a:cxn>
                <a:cxn ang="0">
                  <a:pos x="1703" y="655"/>
                </a:cxn>
                <a:cxn ang="0">
                  <a:pos x="2520" y="928"/>
                </a:cxn>
                <a:cxn ang="0">
                  <a:pos x="2520" y="627"/>
                </a:cxn>
                <a:cxn ang="0">
                  <a:pos x="1687" y="608"/>
                </a:cxn>
              </a:cxnLst>
              <a:rect l="0" t="0" r="r" b="b"/>
              <a:pathLst>
                <a:path w="2520" h="971">
                  <a:moveTo>
                    <a:pt x="1687" y="608"/>
                  </a:moveTo>
                  <a:cubicBezTo>
                    <a:pt x="953" y="36"/>
                    <a:pt x="255" y="267"/>
                    <a:pt x="0" y="386"/>
                  </a:cubicBezTo>
                  <a:cubicBezTo>
                    <a:pt x="0" y="685"/>
                    <a:pt x="0" y="685"/>
                    <a:pt x="0" y="685"/>
                  </a:cubicBezTo>
                  <a:cubicBezTo>
                    <a:pt x="114" y="590"/>
                    <a:pt x="889" y="0"/>
                    <a:pt x="1703" y="655"/>
                  </a:cubicBezTo>
                  <a:cubicBezTo>
                    <a:pt x="2034" y="921"/>
                    <a:pt x="2307" y="971"/>
                    <a:pt x="2520" y="928"/>
                  </a:cubicBezTo>
                  <a:cubicBezTo>
                    <a:pt x="2520" y="627"/>
                    <a:pt x="2520" y="627"/>
                    <a:pt x="2520" y="627"/>
                  </a:cubicBezTo>
                  <a:cubicBezTo>
                    <a:pt x="2372" y="802"/>
                    <a:pt x="2108" y="937"/>
                    <a:pt x="1687" y="608"/>
                  </a:cubicBezTo>
                  <a:close/>
                </a:path>
              </a:pathLst>
            </a:custGeom>
            <a:solidFill>
              <a:schemeClr val="accent1"/>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latin typeface="Arial" charset="0"/>
                <a:ea typeface="+mn-ea"/>
              </a:endParaRPr>
            </a:p>
          </p:txBody>
        </p:sp>
        <p:sp>
          <p:nvSpPr>
            <p:cNvPr id="38" name="Freeform 4"/>
            <p:cNvSpPr>
              <a:spLocks/>
            </p:cNvSpPr>
            <p:nvPr/>
          </p:nvSpPr>
          <p:spPr bwMode="auto">
            <a:xfrm>
              <a:off x="102412798" y="109854790"/>
              <a:ext cx="5261791" cy="2183077"/>
            </a:xfrm>
            <a:custGeom>
              <a:avLst/>
              <a:gdLst/>
              <a:ahLst/>
              <a:cxnLst>
                <a:cxn ang="0">
                  <a:pos x="0" y="486"/>
                </a:cxn>
                <a:cxn ang="0">
                  <a:pos x="0" y="685"/>
                </a:cxn>
                <a:cxn ang="0">
                  <a:pos x="1703" y="655"/>
                </a:cxn>
                <a:cxn ang="0">
                  <a:pos x="1706" y="634"/>
                </a:cxn>
                <a:cxn ang="0">
                  <a:pos x="0" y="486"/>
                </a:cxn>
              </a:cxnLst>
              <a:rect l="0" t="0" r="r" b="b"/>
              <a:pathLst>
                <a:path w="1706" h="685">
                  <a:moveTo>
                    <a:pt x="0" y="486"/>
                  </a:moveTo>
                  <a:cubicBezTo>
                    <a:pt x="0" y="685"/>
                    <a:pt x="0" y="685"/>
                    <a:pt x="0" y="685"/>
                  </a:cubicBezTo>
                  <a:cubicBezTo>
                    <a:pt x="114" y="590"/>
                    <a:pt x="889" y="0"/>
                    <a:pt x="1703" y="655"/>
                  </a:cubicBezTo>
                  <a:cubicBezTo>
                    <a:pt x="1706" y="634"/>
                    <a:pt x="1706" y="634"/>
                    <a:pt x="1706" y="634"/>
                  </a:cubicBezTo>
                  <a:cubicBezTo>
                    <a:pt x="1039" y="65"/>
                    <a:pt x="125" y="432"/>
                    <a:pt x="0" y="486"/>
                  </a:cubicBezTo>
                  <a:close/>
                </a:path>
              </a:pathLst>
            </a:custGeom>
            <a:gradFill rotWithShape="1">
              <a:gsLst>
                <a:gs pos="0">
                  <a:schemeClr val="accent1">
                    <a:lumMod val="60000"/>
                    <a:lumOff val="40000"/>
                  </a:schemeClr>
                </a:gs>
                <a:gs pos="100000">
                  <a:schemeClr val="accent1"/>
                </a:gs>
              </a:gsLst>
              <a:lin ang="0" scaled="1"/>
            </a:gra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latin typeface="Arial" charset="0"/>
                <a:ea typeface="+mn-ea"/>
              </a:endParaRPr>
            </a:p>
          </p:txBody>
        </p:sp>
        <p:sp>
          <p:nvSpPr>
            <p:cNvPr id="39" name="Freeform 5"/>
            <p:cNvSpPr>
              <a:spLocks/>
            </p:cNvSpPr>
            <p:nvPr/>
          </p:nvSpPr>
          <p:spPr bwMode="auto">
            <a:xfrm>
              <a:off x="102412798" y="110351958"/>
              <a:ext cx="7772400" cy="2109777"/>
            </a:xfrm>
            <a:custGeom>
              <a:avLst/>
              <a:gdLst/>
              <a:ahLst/>
              <a:cxnLst>
                <a:cxn ang="0">
                  <a:pos x="805" y="348"/>
                </a:cxn>
                <a:cxn ang="0">
                  <a:pos x="0" y="599"/>
                </a:cxn>
                <a:cxn ang="0">
                  <a:pos x="0" y="662"/>
                </a:cxn>
                <a:cxn ang="0">
                  <a:pos x="721" y="412"/>
                </a:cxn>
                <a:cxn ang="0">
                  <a:pos x="2520" y="299"/>
                </a:cxn>
                <a:cxn ang="0">
                  <a:pos x="2520" y="99"/>
                </a:cxn>
                <a:cxn ang="0">
                  <a:pos x="805" y="348"/>
                </a:cxn>
              </a:cxnLst>
              <a:rect l="0" t="0" r="r" b="b"/>
              <a:pathLst>
                <a:path w="2520" h="662">
                  <a:moveTo>
                    <a:pt x="805" y="348"/>
                  </a:moveTo>
                  <a:cubicBezTo>
                    <a:pt x="523" y="481"/>
                    <a:pt x="252" y="558"/>
                    <a:pt x="0" y="599"/>
                  </a:cubicBezTo>
                  <a:cubicBezTo>
                    <a:pt x="0" y="662"/>
                    <a:pt x="0" y="662"/>
                    <a:pt x="0" y="662"/>
                  </a:cubicBezTo>
                  <a:cubicBezTo>
                    <a:pt x="226" y="613"/>
                    <a:pt x="468" y="534"/>
                    <a:pt x="721" y="412"/>
                  </a:cubicBezTo>
                  <a:cubicBezTo>
                    <a:pt x="1457" y="59"/>
                    <a:pt x="2098" y="150"/>
                    <a:pt x="2520" y="299"/>
                  </a:cubicBezTo>
                  <a:cubicBezTo>
                    <a:pt x="2520" y="99"/>
                    <a:pt x="2520" y="99"/>
                    <a:pt x="2520" y="99"/>
                  </a:cubicBezTo>
                  <a:cubicBezTo>
                    <a:pt x="2133" y="12"/>
                    <a:pt x="1547" y="0"/>
                    <a:pt x="805" y="348"/>
                  </a:cubicBezTo>
                  <a:close/>
                </a:path>
              </a:pathLst>
            </a:custGeom>
            <a:solidFill>
              <a:schemeClr val="accent3"/>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latin typeface="Arial" charset="0"/>
                <a:ea typeface="+mn-ea"/>
              </a:endParaRPr>
            </a:p>
          </p:txBody>
        </p:sp>
        <p:sp>
          <p:nvSpPr>
            <p:cNvPr id="40" name="Freeform 6"/>
            <p:cNvSpPr>
              <a:spLocks/>
            </p:cNvSpPr>
            <p:nvPr/>
          </p:nvSpPr>
          <p:spPr bwMode="auto">
            <a:xfrm>
              <a:off x="104627315" y="110476250"/>
              <a:ext cx="5557883" cy="1188741"/>
            </a:xfrm>
            <a:custGeom>
              <a:avLst/>
              <a:gdLst/>
              <a:ahLst/>
              <a:cxnLst>
                <a:cxn ang="0">
                  <a:pos x="0" y="356"/>
                </a:cxn>
                <a:cxn ang="0">
                  <a:pos x="3" y="373"/>
                </a:cxn>
                <a:cxn ang="0">
                  <a:pos x="1802" y="260"/>
                </a:cxn>
                <a:cxn ang="0">
                  <a:pos x="1802" y="139"/>
                </a:cxn>
                <a:cxn ang="0">
                  <a:pos x="0" y="356"/>
                </a:cxn>
              </a:cxnLst>
              <a:rect l="0" t="0" r="r" b="b"/>
              <a:pathLst>
                <a:path w="1802" h="373">
                  <a:moveTo>
                    <a:pt x="0" y="356"/>
                  </a:moveTo>
                  <a:cubicBezTo>
                    <a:pt x="3" y="373"/>
                    <a:pt x="3" y="373"/>
                    <a:pt x="3" y="373"/>
                  </a:cubicBezTo>
                  <a:cubicBezTo>
                    <a:pt x="739" y="20"/>
                    <a:pt x="1380" y="111"/>
                    <a:pt x="1802" y="260"/>
                  </a:cubicBezTo>
                  <a:cubicBezTo>
                    <a:pt x="1802" y="139"/>
                    <a:pt x="1802" y="139"/>
                    <a:pt x="1802" y="139"/>
                  </a:cubicBezTo>
                  <a:cubicBezTo>
                    <a:pt x="1397" y="36"/>
                    <a:pt x="772" y="0"/>
                    <a:pt x="0" y="356"/>
                  </a:cubicBezTo>
                  <a:close/>
                </a:path>
              </a:pathLst>
            </a:custGeom>
            <a:gradFill rotWithShape="1">
              <a:gsLst>
                <a:gs pos="0">
                  <a:schemeClr val="accent3"/>
                </a:gs>
                <a:gs pos="100000">
                  <a:schemeClr val="accent3">
                    <a:lumMod val="60000"/>
                    <a:lumOff val="40000"/>
                  </a:schemeClr>
                </a:gs>
              </a:gsLst>
              <a:lin ang="0" scaled="1"/>
            </a:gra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latin typeface="Arial" charset="0"/>
                <a:ea typeface="+mn-ea"/>
              </a:endParaRPr>
            </a:p>
          </p:txBody>
        </p:sp>
        <p:sp>
          <p:nvSpPr>
            <p:cNvPr id="41" name="Freeform 7"/>
            <p:cNvSpPr>
              <a:spLocks/>
            </p:cNvSpPr>
            <p:nvPr/>
          </p:nvSpPr>
          <p:spPr bwMode="auto">
            <a:xfrm>
              <a:off x="102412798" y="111461025"/>
              <a:ext cx="2485934" cy="895540"/>
            </a:xfrm>
            <a:custGeom>
              <a:avLst/>
              <a:gdLst/>
              <a:ahLst/>
              <a:cxnLst>
                <a:cxn ang="0">
                  <a:pos x="806" y="11"/>
                </a:cxn>
                <a:cxn ang="0">
                  <a:pos x="805" y="0"/>
                </a:cxn>
                <a:cxn ang="0">
                  <a:pos x="0" y="251"/>
                </a:cxn>
                <a:cxn ang="0">
                  <a:pos x="0" y="281"/>
                </a:cxn>
                <a:cxn ang="0">
                  <a:pos x="806" y="11"/>
                </a:cxn>
              </a:cxnLst>
              <a:rect l="0" t="0" r="r" b="b"/>
              <a:pathLst>
                <a:path w="806" h="281">
                  <a:moveTo>
                    <a:pt x="806" y="11"/>
                  </a:moveTo>
                  <a:cubicBezTo>
                    <a:pt x="805" y="0"/>
                    <a:pt x="805" y="0"/>
                    <a:pt x="805" y="0"/>
                  </a:cubicBezTo>
                  <a:cubicBezTo>
                    <a:pt x="523" y="133"/>
                    <a:pt x="252" y="210"/>
                    <a:pt x="0" y="251"/>
                  </a:cubicBezTo>
                  <a:cubicBezTo>
                    <a:pt x="0" y="281"/>
                    <a:pt x="0" y="281"/>
                    <a:pt x="0" y="281"/>
                  </a:cubicBezTo>
                  <a:cubicBezTo>
                    <a:pt x="250" y="235"/>
                    <a:pt x="521" y="137"/>
                    <a:pt x="806" y="11"/>
                  </a:cubicBezTo>
                  <a:close/>
                </a:path>
              </a:pathLst>
            </a:custGeom>
            <a:gradFill rotWithShape="1">
              <a:gsLst>
                <a:gs pos="0">
                  <a:schemeClr val="accent3">
                    <a:lumMod val="60000"/>
                    <a:lumOff val="40000"/>
                  </a:schemeClr>
                </a:gs>
                <a:gs pos="100000">
                  <a:schemeClr val="accent3"/>
                </a:gs>
              </a:gsLst>
              <a:lin ang="0" scaled="1"/>
            </a:gra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latin typeface="Arial" charset="0"/>
                <a:ea typeface="+mn-ea"/>
              </a:endParaRPr>
            </a:p>
          </p:txBody>
        </p:sp>
        <p:sp>
          <p:nvSpPr>
            <p:cNvPr id="42" name="Freeform 8"/>
            <p:cNvSpPr>
              <a:spLocks/>
            </p:cNvSpPr>
            <p:nvPr/>
          </p:nvSpPr>
          <p:spPr bwMode="auto">
            <a:xfrm>
              <a:off x="107665337" y="111907202"/>
              <a:ext cx="2519861" cy="1058075"/>
            </a:xfrm>
            <a:custGeom>
              <a:avLst/>
              <a:gdLst/>
              <a:ahLst/>
              <a:cxnLst>
                <a:cxn ang="0">
                  <a:pos x="14" y="0"/>
                </a:cxn>
                <a:cxn ang="0">
                  <a:pos x="0" y="11"/>
                </a:cxn>
                <a:cxn ang="0">
                  <a:pos x="817" y="284"/>
                </a:cxn>
                <a:cxn ang="0">
                  <a:pos x="817" y="201"/>
                </a:cxn>
                <a:cxn ang="0">
                  <a:pos x="14" y="0"/>
                </a:cxn>
              </a:cxnLst>
              <a:rect l="0" t="0" r="r" b="b"/>
              <a:pathLst>
                <a:path w="817" h="332">
                  <a:moveTo>
                    <a:pt x="14" y="0"/>
                  </a:moveTo>
                  <a:cubicBezTo>
                    <a:pt x="0" y="11"/>
                    <a:pt x="0" y="11"/>
                    <a:pt x="0" y="11"/>
                  </a:cubicBezTo>
                  <a:cubicBezTo>
                    <a:pt x="331" y="277"/>
                    <a:pt x="604" y="327"/>
                    <a:pt x="817" y="284"/>
                  </a:cubicBezTo>
                  <a:cubicBezTo>
                    <a:pt x="817" y="201"/>
                    <a:pt x="817" y="201"/>
                    <a:pt x="817" y="201"/>
                  </a:cubicBezTo>
                  <a:cubicBezTo>
                    <a:pt x="365" y="332"/>
                    <a:pt x="14" y="0"/>
                    <a:pt x="14" y="0"/>
                  </a:cubicBezTo>
                  <a:close/>
                </a:path>
              </a:pathLst>
            </a:custGeom>
            <a:gradFill rotWithShape="1">
              <a:gsLst>
                <a:gs pos="0">
                  <a:schemeClr val="accent1"/>
                </a:gs>
                <a:gs pos="100000">
                  <a:schemeClr val="accent1">
                    <a:lumMod val="60000"/>
                    <a:lumOff val="40000"/>
                  </a:schemeClr>
                </a:gs>
              </a:gsLst>
              <a:lin ang="0" scaled="1"/>
            </a:gra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latin typeface="Arial" charset="0"/>
                <a:ea typeface="+mn-ea"/>
              </a:endParaRPr>
            </a:p>
          </p:txBody>
        </p:sp>
        <p:sp>
          <p:nvSpPr>
            <p:cNvPr id="43" name="Freeform 9"/>
            <p:cNvSpPr>
              <a:spLocks/>
            </p:cNvSpPr>
            <p:nvPr/>
          </p:nvSpPr>
          <p:spPr bwMode="auto">
            <a:xfrm>
              <a:off x="102497674" y="110648347"/>
              <a:ext cx="7772400" cy="2415726"/>
            </a:xfrm>
            <a:custGeom>
              <a:avLst/>
              <a:gdLst/>
              <a:ahLst/>
              <a:cxnLst>
                <a:cxn ang="0">
                  <a:pos x="1182" y="337"/>
                </a:cxn>
                <a:cxn ang="0">
                  <a:pos x="0" y="161"/>
                </a:cxn>
                <a:cxn ang="0">
                  <a:pos x="0" y="162"/>
                </a:cxn>
                <a:cxn ang="0">
                  <a:pos x="0" y="309"/>
                </a:cxn>
                <a:cxn ang="0">
                  <a:pos x="1234" y="386"/>
                </a:cxn>
                <a:cxn ang="0">
                  <a:pos x="2520" y="543"/>
                </a:cxn>
                <a:cxn ang="0">
                  <a:pos x="2520" y="340"/>
                </a:cxn>
                <a:cxn ang="0">
                  <a:pos x="1182" y="337"/>
                </a:cxn>
              </a:cxnLst>
              <a:rect l="0" t="0" r="r" b="b"/>
              <a:pathLst>
                <a:path w="2520" h="758">
                  <a:moveTo>
                    <a:pt x="1182" y="337"/>
                  </a:moveTo>
                  <a:cubicBezTo>
                    <a:pt x="623" y="0"/>
                    <a:pt x="216" y="71"/>
                    <a:pt x="0" y="161"/>
                  </a:cubicBezTo>
                  <a:cubicBezTo>
                    <a:pt x="0" y="162"/>
                    <a:pt x="0" y="162"/>
                    <a:pt x="0" y="162"/>
                  </a:cubicBezTo>
                  <a:cubicBezTo>
                    <a:pt x="0" y="309"/>
                    <a:pt x="0" y="309"/>
                    <a:pt x="0" y="309"/>
                  </a:cubicBezTo>
                  <a:cubicBezTo>
                    <a:pt x="251" y="191"/>
                    <a:pt x="726" y="59"/>
                    <a:pt x="1234" y="386"/>
                  </a:cubicBezTo>
                  <a:cubicBezTo>
                    <a:pt x="1811" y="758"/>
                    <a:pt x="2289" y="643"/>
                    <a:pt x="2520" y="543"/>
                  </a:cubicBezTo>
                  <a:cubicBezTo>
                    <a:pt x="2520" y="340"/>
                    <a:pt x="2520" y="340"/>
                    <a:pt x="2520" y="340"/>
                  </a:cubicBezTo>
                  <a:cubicBezTo>
                    <a:pt x="2282" y="488"/>
                    <a:pt x="1779" y="697"/>
                    <a:pt x="1182" y="337"/>
                  </a:cubicBezTo>
                  <a:close/>
                </a:path>
              </a:pathLst>
            </a:custGeom>
            <a:solidFill>
              <a:schemeClr val="accent2"/>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latin typeface="Arial" charset="0"/>
                <a:ea typeface="+mn-ea"/>
              </a:endParaRPr>
            </a:p>
          </p:txBody>
        </p:sp>
        <p:sp>
          <p:nvSpPr>
            <p:cNvPr id="44" name="Freeform 10"/>
            <p:cNvSpPr>
              <a:spLocks/>
            </p:cNvSpPr>
            <p:nvPr/>
          </p:nvSpPr>
          <p:spPr bwMode="auto">
            <a:xfrm>
              <a:off x="106218806" y="111728731"/>
              <a:ext cx="3966392" cy="1335342"/>
            </a:xfrm>
            <a:custGeom>
              <a:avLst/>
              <a:gdLst/>
              <a:ahLst/>
              <a:cxnLst>
                <a:cxn ang="0">
                  <a:pos x="17" y="0"/>
                </a:cxn>
                <a:cxn ang="0">
                  <a:pos x="0" y="3"/>
                </a:cxn>
                <a:cxn ang="0">
                  <a:pos x="1286" y="160"/>
                </a:cxn>
                <a:cxn ang="0">
                  <a:pos x="1286" y="73"/>
                </a:cxn>
                <a:cxn ang="0">
                  <a:pos x="17" y="0"/>
                </a:cxn>
              </a:cxnLst>
              <a:rect l="0" t="0" r="r" b="b"/>
              <a:pathLst>
                <a:path w="1286" h="419">
                  <a:moveTo>
                    <a:pt x="17" y="0"/>
                  </a:moveTo>
                  <a:cubicBezTo>
                    <a:pt x="0" y="3"/>
                    <a:pt x="0" y="3"/>
                    <a:pt x="0" y="3"/>
                  </a:cubicBezTo>
                  <a:cubicBezTo>
                    <a:pt x="577" y="375"/>
                    <a:pt x="1055" y="260"/>
                    <a:pt x="1286" y="160"/>
                  </a:cubicBezTo>
                  <a:cubicBezTo>
                    <a:pt x="1286" y="73"/>
                    <a:pt x="1286" y="73"/>
                    <a:pt x="1286" y="73"/>
                  </a:cubicBezTo>
                  <a:cubicBezTo>
                    <a:pt x="627" y="419"/>
                    <a:pt x="17" y="0"/>
                    <a:pt x="17" y="0"/>
                  </a:cubicBezTo>
                  <a:close/>
                </a:path>
              </a:pathLst>
            </a:custGeom>
            <a:gradFill rotWithShape="1">
              <a:gsLst>
                <a:gs pos="0">
                  <a:schemeClr val="accent2"/>
                </a:gs>
                <a:gs pos="100000">
                  <a:schemeClr val="accent2">
                    <a:lumMod val="40000"/>
                    <a:lumOff val="60000"/>
                  </a:schemeClr>
                </a:gs>
              </a:gsLst>
              <a:lin ang="0" scaled="1"/>
            </a:gra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latin typeface="Arial" charset="0"/>
                <a:ea typeface="+mn-ea"/>
              </a:endParaRPr>
            </a:p>
          </p:txBody>
        </p:sp>
        <p:sp>
          <p:nvSpPr>
            <p:cNvPr id="45" name="Freeform 11"/>
            <p:cNvSpPr>
              <a:spLocks/>
            </p:cNvSpPr>
            <p:nvPr/>
          </p:nvSpPr>
          <p:spPr bwMode="auto">
            <a:xfrm>
              <a:off x="102412798" y="110508120"/>
              <a:ext cx="3645626" cy="1093132"/>
            </a:xfrm>
            <a:custGeom>
              <a:avLst/>
              <a:gdLst/>
              <a:ahLst/>
              <a:cxnLst>
                <a:cxn ang="0">
                  <a:pos x="0" y="161"/>
                </a:cxn>
                <a:cxn ang="0">
                  <a:pos x="0" y="219"/>
                </a:cxn>
                <a:cxn ang="0">
                  <a:pos x="1177" y="343"/>
                </a:cxn>
                <a:cxn ang="0">
                  <a:pos x="1182" y="337"/>
                </a:cxn>
                <a:cxn ang="0">
                  <a:pos x="0" y="161"/>
                </a:cxn>
              </a:cxnLst>
              <a:rect l="0" t="0" r="r" b="b"/>
              <a:pathLst>
                <a:path w="1182" h="343">
                  <a:moveTo>
                    <a:pt x="0" y="161"/>
                  </a:moveTo>
                  <a:cubicBezTo>
                    <a:pt x="0" y="219"/>
                    <a:pt x="0" y="219"/>
                    <a:pt x="0" y="219"/>
                  </a:cubicBezTo>
                  <a:cubicBezTo>
                    <a:pt x="210" y="109"/>
                    <a:pt x="607" y="13"/>
                    <a:pt x="1177" y="343"/>
                  </a:cubicBezTo>
                  <a:cubicBezTo>
                    <a:pt x="1182" y="337"/>
                    <a:pt x="1182" y="337"/>
                    <a:pt x="1182" y="337"/>
                  </a:cubicBezTo>
                  <a:cubicBezTo>
                    <a:pt x="623" y="0"/>
                    <a:pt x="216" y="71"/>
                    <a:pt x="0" y="161"/>
                  </a:cubicBezTo>
                  <a:close/>
                </a:path>
              </a:pathLst>
            </a:custGeom>
            <a:gradFill rotWithShape="1">
              <a:gsLst>
                <a:gs pos="0">
                  <a:schemeClr val="accent2">
                    <a:lumMod val="40000"/>
                    <a:lumOff val="60000"/>
                  </a:schemeClr>
                </a:gs>
                <a:gs pos="100000">
                  <a:schemeClr val="accent2"/>
                </a:gs>
              </a:gsLst>
              <a:lin ang="0" scaled="1"/>
            </a:gra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latin typeface="Arial" charset="0"/>
                <a:ea typeface="+mn-ea"/>
              </a:endParaRPr>
            </a:p>
          </p:txBody>
        </p:sp>
      </p:grpSp>
      <p:pic>
        <p:nvPicPr>
          <p:cNvPr id="19" name="Picture 1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318232" y="614548"/>
            <a:ext cx="1825768" cy="955964"/>
          </a:xfrm>
          <a:prstGeom prst="rect">
            <a:avLst/>
          </a:prstGeom>
        </p:spPr>
      </p:pic>
    </p:spTree>
    <p:extLst>
      <p:ext uri="{BB962C8B-B14F-4D97-AF65-F5344CB8AC3E}">
        <p14:creationId xmlns:p14="http://schemas.microsoft.com/office/powerpoint/2010/main" val="3003340367"/>
      </p:ext>
    </p:extLst>
  </p:cSld>
  <p:clrMap bg1="lt1" tx1="dk1" bg2="lt2" tx2="dk2" accent1="accent1" accent2="accent2" accent3="accent3" accent4="accent4" accent5="accent5" accent6="accent6" hlink="hlink" folHlink="folHlink"/>
  <p:sldLayoutIdLst>
    <p:sldLayoutId id="2147484550" r:id="rId1"/>
    <p:sldLayoutId id="2147484551" r:id="rId2"/>
    <p:sldLayoutId id="2147484552" r:id="rId3"/>
  </p:sldLayoutIdLst>
  <p:timing>
    <p:tnLst>
      <p:par>
        <p:cTn xmlns:p14="http://schemas.microsoft.com/office/powerpoint/2010/main" id="1" dur="indefinite" restart="never" nodeType="tmRoot"/>
      </p:par>
    </p:tnLst>
  </p:timing>
  <p:txStyles>
    <p:titleStyle>
      <a:lvl1pPr algn="l" defTabSz="914400" rtl="0" eaLnBrk="1" latinLnBrk="0" hangingPunct="1">
        <a:spcBef>
          <a:spcPct val="0"/>
        </a:spcBef>
        <a:buNone/>
        <a:defRPr sz="3200" kern="1200" baseline="0">
          <a:solidFill>
            <a:schemeClr val="accent4"/>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4" Type="http://schemas.microsoft.com/office/2007/relationships/hdphoto" Target="../media/hdphoto2.wdp"/><Relationship Id="rId5" Type="http://schemas.openxmlformats.org/officeDocument/2006/relationships/image" Target="../media/image24.png"/><Relationship Id="rId6" Type="http://schemas.microsoft.com/office/2007/relationships/hdphoto" Target="../media/hdphoto3.wdp"/><Relationship Id="rId7" Type="http://schemas.openxmlformats.org/officeDocument/2006/relationships/image" Target="../media/image25.png"/><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6.png"/><Relationship Id="rId5" Type="http://schemas.openxmlformats.org/officeDocument/2006/relationships/image" Target="../media/image27.png"/><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 Id="rId3" Type="http://schemas.openxmlformats.org/officeDocument/2006/relationships/image" Target="../media/image28.jpeg"/></Relationships>
</file>

<file path=ppt/slides/_rels/slide16.xml.rels><?xml version="1.0" encoding="UTF-8" standalone="yes"?>
<Relationships xmlns="http://schemas.openxmlformats.org/package/2006/relationships"><Relationship Id="rId11" Type="http://schemas.openxmlformats.org/officeDocument/2006/relationships/image" Target="../media/image35.jpeg"/><Relationship Id="rId12" Type="http://schemas.openxmlformats.org/officeDocument/2006/relationships/image" Target="../media/image36.png"/><Relationship Id="rId1" Type="http://schemas.microsoft.com/office/2007/relationships/media" Target="file:///C:\Documents%20and%20Settings\paf422\Local%20Settings\Temporary%20Internet%20Files\Content.MSO\218D460A.wmv" TargetMode="External"/><Relationship Id="rId2" Type="http://schemas.openxmlformats.org/officeDocument/2006/relationships/video" Target="file:///C:\Documents%20and%20Settings\paf422\Local%20Settings\Temporary%20Internet%20Files\Content.MSO\218D460A.wmv" TargetMode="External"/><Relationship Id="rId3" Type="http://schemas.openxmlformats.org/officeDocument/2006/relationships/slideLayout" Target="../slideLayouts/slideLayout10.xml"/><Relationship Id="rId4" Type="http://schemas.openxmlformats.org/officeDocument/2006/relationships/notesSlide" Target="../notesSlides/notesSlide16.xml"/><Relationship Id="rId5" Type="http://schemas.openxmlformats.org/officeDocument/2006/relationships/image" Target="../media/image29.png"/><Relationship Id="rId6" Type="http://schemas.openxmlformats.org/officeDocument/2006/relationships/image" Target="../media/image30.png"/><Relationship Id="rId7" Type="http://schemas.openxmlformats.org/officeDocument/2006/relationships/image" Target="../media/image31.png"/><Relationship Id="rId8" Type="http://schemas.openxmlformats.org/officeDocument/2006/relationships/image" Target="../media/image32.png"/><Relationship Id="rId9" Type="http://schemas.openxmlformats.org/officeDocument/2006/relationships/image" Target="../media/image33.png"/><Relationship Id="rId10" Type="http://schemas.openxmlformats.org/officeDocument/2006/relationships/image" Target="../media/image34.png"/></Relationships>
</file>

<file path=ppt/slides/_rels/slide17.xml.rels><?xml version="1.0" encoding="UTF-8" standalone="yes"?>
<Relationships xmlns="http://schemas.openxmlformats.org/package/2006/relationships"><Relationship Id="rId11" Type="http://schemas.openxmlformats.org/officeDocument/2006/relationships/image" Target="../media/image45.jpeg"/><Relationship Id="rId12" Type="http://schemas.openxmlformats.org/officeDocument/2006/relationships/image" Target="../media/image46.jpeg"/><Relationship Id="rId13" Type="http://schemas.openxmlformats.org/officeDocument/2006/relationships/image" Target="../media/image47.jpeg"/><Relationship Id="rId14" Type="http://schemas.openxmlformats.org/officeDocument/2006/relationships/image" Target="../media/image48.jpeg"/><Relationship Id="rId15" Type="http://schemas.openxmlformats.org/officeDocument/2006/relationships/image" Target="../media/image49.jpeg"/><Relationship Id="rId16" Type="http://schemas.openxmlformats.org/officeDocument/2006/relationships/image" Target="../media/image50.png"/><Relationship Id="rId1" Type="http://schemas.openxmlformats.org/officeDocument/2006/relationships/slideLayout" Target="../slideLayouts/slideLayout9.xml"/><Relationship Id="rId2" Type="http://schemas.openxmlformats.org/officeDocument/2006/relationships/notesSlide" Target="../notesSlides/notesSlide17.xml"/><Relationship Id="rId3" Type="http://schemas.openxmlformats.org/officeDocument/2006/relationships/image" Target="../media/image37.jpeg"/><Relationship Id="rId4" Type="http://schemas.openxmlformats.org/officeDocument/2006/relationships/image" Target="../media/image38.jpeg"/><Relationship Id="rId5" Type="http://schemas.openxmlformats.org/officeDocument/2006/relationships/image" Target="../media/image39.jpeg"/><Relationship Id="rId6" Type="http://schemas.openxmlformats.org/officeDocument/2006/relationships/image" Target="../media/image40.jpeg"/><Relationship Id="rId7" Type="http://schemas.openxmlformats.org/officeDocument/2006/relationships/image" Target="../media/image41.png"/><Relationship Id="rId8" Type="http://schemas.openxmlformats.org/officeDocument/2006/relationships/image" Target="../media/image42.jpeg"/><Relationship Id="rId9" Type="http://schemas.openxmlformats.org/officeDocument/2006/relationships/image" Target="../media/image43.jpeg"/><Relationship Id="rId10" Type="http://schemas.openxmlformats.org/officeDocument/2006/relationships/image" Target="../media/image44.jpeg"/></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hyperlink" Target="https://www.copays.org/" TargetMode="External"/><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1" Type="http://schemas.openxmlformats.org/officeDocument/2006/relationships/image" Target="../media/image59.jpeg"/><Relationship Id="rId12" Type="http://schemas.openxmlformats.org/officeDocument/2006/relationships/image" Target="../media/image60.png"/><Relationship Id="rId13" Type="http://schemas.openxmlformats.org/officeDocument/2006/relationships/image" Target="../media/image61.png"/><Relationship Id="rId14" Type="http://schemas.openxmlformats.org/officeDocument/2006/relationships/image" Target="../media/image62.png"/><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51.jpeg"/><Relationship Id="rId4" Type="http://schemas.openxmlformats.org/officeDocument/2006/relationships/image" Target="../media/image52.png"/><Relationship Id="rId5" Type="http://schemas.openxmlformats.org/officeDocument/2006/relationships/image" Target="../media/image53.png"/><Relationship Id="rId6" Type="http://schemas.openxmlformats.org/officeDocument/2006/relationships/image" Target="../media/image54.jpeg"/><Relationship Id="rId7" Type="http://schemas.openxmlformats.org/officeDocument/2006/relationships/image" Target="../media/image55.png"/><Relationship Id="rId8" Type="http://schemas.openxmlformats.org/officeDocument/2006/relationships/image" Target="../media/image56.png"/><Relationship Id="rId9" Type="http://schemas.openxmlformats.org/officeDocument/2006/relationships/image" Target="../media/image57.png"/><Relationship Id="rId10" Type="http://schemas.openxmlformats.org/officeDocument/2006/relationships/image" Target="../media/image5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66.png"/><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67.png"/><Relationship Id="rId4" Type="http://schemas.openxmlformats.org/officeDocument/2006/relationships/hyperlink" Target="http://www.thepinkfund.org/" TargetMode="External"/><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68.jpeg"/></Relationships>
</file>

<file path=ppt/slides/_rels/slide23.xml.rels><?xml version="1.0" encoding="UTF-8" standalone="yes"?>
<Relationships xmlns="http://schemas.openxmlformats.org/package/2006/relationships"><Relationship Id="rId3" Type="http://schemas.openxmlformats.org/officeDocument/2006/relationships/image" Target="../media/image69.png"/><Relationship Id="rId4" Type="http://schemas.openxmlformats.org/officeDocument/2006/relationships/image" Target="../media/image70.jpeg"/><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71.png"/><Relationship Id="rId4" Type="http://schemas.openxmlformats.org/officeDocument/2006/relationships/hyperlink" Target="http://www.patientadvocate.org/metastaticbreastguide" TargetMode="External"/><Relationship Id="rId5" Type="http://schemas.openxmlformats.org/officeDocument/2006/relationships/image" Target="../media/image72.png"/><Relationship Id="rId6" Type="http://schemas.openxmlformats.org/officeDocument/2006/relationships/image" Target="../media/image73.png"/><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4.jpeg"/><Relationship Id="rId5" Type="http://schemas.openxmlformats.org/officeDocument/2006/relationships/image" Target="../media/image75.jpeg"/><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8" Type="http://schemas.openxmlformats.org/officeDocument/2006/relationships/image" Target="../media/image6.jpeg"/><Relationship Id="rId9" Type="http://schemas.openxmlformats.org/officeDocument/2006/relationships/image" Target="../media/image76.jpg"/><Relationship Id="rId1" Type="http://schemas.openxmlformats.org/officeDocument/2006/relationships/slideLayout" Target="../slideLayouts/slideLayout5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image" Target="../media/image77.jpg"/><Relationship Id="rId4" Type="http://schemas.openxmlformats.org/officeDocument/2006/relationships/image" Target="../media/image78.jpg"/><Relationship Id="rId5" Type="http://schemas.openxmlformats.org/officeDocument/2006/relationships/image" Target="../media/image79.jpeg"/><Relationship Id="rId6" Type="http://schemas.openxmlformats.org/officeDocument/2006/relationships/image" Target="../media/image80.jpg"/><Relationship Id="rId7" Type="http://schemas.openxmlformats.org/officeDocument/2006/relationships/image" Target="../media/image81.jpg"/><Relationship Id="rId8" Type="http://schemas.openxmlformats.org/officeDocument/2006/relationships/image" Target="../media/image82.jpeg"/><Relationship Id="rId1" Type="http://schemas.openxmlformats.org/officeDocument/2006/relationships/slideLayout" Target="../slideLayouts/slideLayout7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1" Type="http://schemas.openxmlformats.org/officeDocument/2006/relationships/diagramQuickStyle" Target="../diagrams/quickStyle2.xml"/><Relationship Id="rId12" Type="http://schemas.openxmlformats.org/officeDocument/2006/relationships/diagramColors" Target="../diagrams/colors2.xml"/><Relationship Id="rId13" Type="http://schemas.microsoft.com/office/2007/relationships/diagramDrawing" Target="../diagrams/drawing2.xml"/><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6.jpeg"/><Relationship Id="rId9" Type="http://schemas.openxmlformats.org/officeDocument/2006/relationships/diagramData" Target="../diagrams/data2.xml"/><Relationship Id="rId10"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4.xml"/><Relationship Id="rId2" Type="http://schemas.openxmlformats.org/officeDocument/2006/relationships/notesSlide" Target="../notesSlides/notesSlide30.xml"/><Relationship Id="rId3" Type="http://schemas.openxmlformats.org/officeDocument/2006/relationships/image" Target="../media/image77.jpg"/></Relationships>
</file>

<file path=ppt/slides/_rels/slide31.xml.rels><?xml version="1.0" encoding="UTF-8" standalone="yes"?>
<Relationships xmlns="http://schemas.openxmlformats.org/package/2006/relationships"><Relationship Id="rId3" Type="http://schemas.openxmlformats.org/officeDocument/2006/relationships/image" Target="../media/image83.jpeg"/><Relationship Id="rId4" Type="http://schemas.openxmlformats.org/officeDocument/2006/relationships/image" Target="../media/image84.jpeg"/><Relationship Id="rId5" Type="http://schemas.openxmlformats.org/officeDocument/2006/relationships/image" Target="../media/image85.png"/><Relationship Id="rId6" Type="http://schemas.openxmlformats.org/officeDocument/2006/relationships/hyperlink" Target="mailto:Shonta.Chambers@patientadvocate.org" TargetMode="External"/><Relationship Id="rId7" Type="http://schemas.openxmlformats.org/officeDocument/2006/relationships/hyperlink" Target="mailto:s.chambers@selfmadehealth.org" TargetMode="External"/><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5" Type="http://schemas.openxmlformats.org/officeDocument/2006/relationships/image" Target="../media/image16.jpeg"/><Relationship Id="rId6" Type="http://schemas.openxmlformats.org/officeDocument/2006/relationships/image" Target="../media/image17.gif"/><Relationship Id="rId7" Type="http://schemas.openxmlformats.org/officeDocument/2006/relationships/image" Target="../media/image18.png"/><Relationship Id="rId1" Type="http://schemas.openxmlformats.org/officeDocument/2006/relationships/slideLayout" Target="../slideLayouts/slideLayout3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image" Target="../media/image6.jpeg"/><Relationship Id="rId5" Type="http://schemas.openxmlformats.org/officeDocument/2006/relationships/oleObject" Target="../embeddings/oleObject1.bin"/><Relationship Id="rId6" Type="http://schemas.openxmlformats.org/officeDocument/2006/relationships/image" Target="../media/image19.png"/><Relationship Id="rId7" Type="http://schemas.openxmlformats.org/officeDocument/2006/relationships/chart" Target="../charts/chart1.xml"/><Relationship Id="rId1" Type="http://schemas.openxmlformats.org/officeDocument/2006/relationships/vmlDrawing" Target="../drawings/vmlDrawing1.vml"/><Relationship Id="rId2"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chart" Target="../charts/chart2.xml"/><Relationship Id="rId5" Type="http://schemas.openxmlformats.org/officeDocument/2006/relationships/chart" Target="../charts/chart3.xml"/><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00300" y="2057400"/>
            <a:ext cx="6629400" cy="1752600"/>
          </a:xfrm>
        </p:spPr>
        <p:txBody>
          <a:bodyPr/>
          <a:lstStyle/>
          <a:p>
            <a:pPr algn="ctr" eaLnBrk="1" hangingPunct="1">
              <a:defRPr/>
            </a:pPr>
            <a:r>
              <a:rPr lang="en-US" sz="2800" b="1" dirty="0" smtClean="0">
                <a:effectLst>
                  <a:outerShdw blurRad="38100" dist="38100" dir="2700000" algn="tl">
                    <a:srgbClr val="000000">
                      <a:alpha val="43137"/>
                    </a:srgbClr>
                  </a:outerShdw>
                </a:effectLst>
                <a:latin typeface="Calibri" pitchFamily="34" charset="0"/>
                <a:cs typeface="Calibri" pitchFamily="34" charset="0"/>
              </a:rPr>
              <a:t>Patient Advocate Foundation:  </a:t>
            </a:r>
            <a:br>
              <a:rPr lang="en-US" sz="2800" b="1" dirty="0" smtClean="0">
                <a:effectLst>
                  <a:outerShdw blurRad="38100" dist="38100" dir="2700000" algn="tl">
                    <a:srgbClr val="000000">
                      <a:alpha val="43137"/>
                    </a:srgbClr>
                  </a:outerShdw>
                </a:effectLst>
                <a:latin typeface="Calibri" pitchFamily="34" charset="0"/>
                <a:cs typeface="Calibri" pitchFamily="34" charset="0"/>
              </a:rPr>
            </a:br>
            <a:r>
              <a:rPr lang="en-US" sz="2800" b="1" dirty="0" smtClean="0">
                <a:effectLst>
                  <a:outerShdw blurRad="38100" dist="38100" dir="2700000" algn="tl">
                    <a:srgbClr val="000000">
                      <a:alpha val="43137"/>
                    </a:srgbClr>
                  </a:outerShdw>
                </a:effectLst>
                <a:latin typeface="Calibri" pitchFamily="34" charset="0"/>
                <a:cs typeface="Calibri" pitchFamily="34" charset="0"/>
              </a:rPr>
              <a:t>An Overview</a:t>
            </a:r>
            <a:br>
              <a:rPr lang="en-US" sz="2800" b="1" dirty="0" smtClean="0">
                <a:effectLst>
                  <a:outerShdw blurRad="38100" dist="38100" dir="2700000" algn="tl">
                    <a:srgbClr val="000000">
                      <a:alpha val="43137"/>
                    </a:srgbClr>
                  </a:outerShdw>
                </a:effectLst>
                <a:latin typeface="Calibri" pitchFamily="34" charset="0"/>
                <a:cs typeface="Calibri" pitchFamily="34" charset="0"/>
              </a:rPr>
            </a:br>
            <a:r>
              <a:rPr lang="en-US" sz="2400" i="1" dirty="0" smtClean="0">
                <a:effectLst>
                  <a:outerShdw blurRad="38100" dist="38100" dir="2700000" algn="tl">
                    <a:srgbClr val="000000">
                      <a:alpha val="43137"/>
                    </a:srgbClr>
                  </a:outerShdw>
                </a:effectLst>
              </a:rPr>
              <a:t/>
            </a:r>
            <a:br>
              <a:rPr lang="en-US" sz="2400" i="1" dirty="0" smtClean="0">
                <a:effectLst>
                  <a:outerShdw blurRad="38100" dist="38100" dir="2700000" algn="tl">
                    <a:srgbClr val="000000">
                      <a:alpha val="43137"/>
                    </a:srgbClr>
                  </a:outerShdw>
                </a:effectLst>
              </a:rPr>
            </a:br>
            <a:r>
              <a:rPr lang="en-US" sz="2400" dirty="0" smtClean="0">
                <a:effectLst>
                  <a:outerShdw blurRad="38100" dist="38100" dir="2700000" algn="tl">
                    <a:srgbClr val="000000">
                      <a:alpha val="43137"/>
                    </a:srgbClr>
                  </a:outerShdw>
                </a:effectLst>
              </a:rPr>
              <a:t/>
            </a:r>
            <a:br>
              <a:rPr lang="en-US" sz="2400" dirty="0" smtClean="0">
                <a:effectLst>
                  <a:outerShdw blurRad="38100" dist="38100" dir="2700000" algn="tl">
                    <a:srgbClr val="000000">
                      <a:alpha val="43137"/>
                    </a:srgbClr>
                  </a:outerShdw>
                </a:effectLst>
              </a:rPr>
            </a:br>
            <a:endParaRPr lang="en-US" sz="2400" i="1" dirty="0" smtClean="0">
              <a:effectLst>
                <a:outerShdw blurRad="38100" dist="38100" dir="2700000" algn="tl">
                  <a:srgbClr val="000000">
                    <a:alpha val="43137"/>
                  </a:srgbClr>
                </a:outerShdw>
              </a:effectLst>
            </a:endParaRPr>
          </a:p>
        </p:txBody>
      </p:sp>
      <p:sp>
        <p:nvSpPr>
          <p:cNvPr id="6" name="Rectangle 5"/>
          <p:cNvSpPr/>
          <p:nvPr/>
        </p:nvSpPr>
        <p:spPr>
          <a:xfrm>
            <a:off x="2895600" y="4876800"/>
            <a:ext cx="5791200" cy="1477328"/>
          </a:xfrm>
          <a:prstGeom prst="rect">
            <a:avLst/>
          </a:prstGeom>
        </p:spPr>
        <p:txBody>
          <a:bodyPr wrap="square">
            <a:spAutoFit/>
          </a:bodyPr>
          <a:lstStyle/>
          <a:p>
            <a:pPr algn="ctr">
              <a:defRPr/>
            </a:pPr>
            <a:r>
              <a:rPr lang="en-US" i="1" dirty="0" smtClean="0">
                <a:solidFill>
                  <a:schemeClr val="bg1"/>
                </a:solidFill>
                <a:effectLst>
                  <a:outerShdw blurRad="38100" dist="38100" dir="2700000" algn="tl">
                    <a:srgbClr val="000000">
                      <a:alpha val="43137"/>
                    </a:srgbClr>
                  </a:outerShdw>
                </a:effectLst>
                <a:latin typeface="Calibri" pitchFamily="34" charset="0"/>
                <a:ea typeface="+mn-ea"/>
                <a:cs typeface="Calibri" pitchFamily="34" charset="0"/>
              </a:rPr>
              <a:t>Presented </a:t>
            </a:r>
            <a:r>
              <a:rPr lang="en-US" i="1" dirty="0">
                <a:solidFill>
                  <a:schemeClr val="bg1"/>
                </a:solidFill>
                <a:effectLst>
                  <a:outerShdw blurRad="38100" dist="38100" dir="2700000" algn="tl">
                    <a:srgbClr val="000000">
                      <a:alpha val="43137"/>
                    </a:srgbClr>
                  </a:outerShdw>
                </a:effectLst>
                <a:latin typeface="Calibri" pitchFamily="34" charset="0"/>
                <a:ea typeface="+mn-ea"/>
                <a:cs typeface="Calibri" pitchFamily="34" charset="0"/>
              </a:rPr>
              <a:t>by </a:t>
            </a:r>
            <a:r>
              <a:rPr lang="en-US" i="1" dirty="0" smtClean="0">
                <a:solidFill>
                  <a:schemeClr val="bg1"/>
                </a:solidFill>
                <a:effectLst>
                  <a:outerShdw blurRad="38100" dist="38100" dir="2700000" algn="tl">
                    <a:srgbClr val="000000">
                      <a:alpha val="43137"/>
                    </a:srgbClr>
                  </a:outerShdw>
                </a:effectLst>
                <a:latin typeface="Calibri" pitchFamily="34" charset="0"/>
                <a:ea typeface="+mn-ea"/>
                <a:cs typeface="Calibri" pitchFamily="34" charset="0"/>
              </a:rPr>
              <a:t>:</a:t>
            </a:r>
            <a:endParaRPr lang="en-US" i="1" dirty="0">
              <a:solidFill>
                <a:schemeClr val="bg1"/>
              </a:solidFill>
              <a:effectLst>
                <a:outerShdw blurRad="38100" dist="38100" dir="2700000" algn="tl">
                  <a:srgbClr val="000000">
                    <a:alpha val="43137"/>
                  </a:srgbClr>
                </a:outerShdw>
              </a:effectLst>
              <a:latin typeface="Calibri" pitchFamily="34" charset="0"/>
              <a:ea typeface="+mn-ea"/>
              <a:cs typeface="Calibri" pitchFamily="34" charset="0"/>
            </a:endParaRPr>
          </a:p>
          <a:p>
            <a:pPr algn="ctr">
              <a:defRPr/>
            </a:pPr>
            <a:r>
              <a:rPr lang="en-US" sz="2400" i="1" dirty="0" smtClean="0">
                <a:solidFill>
                  <a:schemeClr val="bg1"/>
                </a:solidFill>
                <a:effectLst>
                  <a:outerShdw blurRad="38100" dist="38100" dir="2700000" algn="tl">
                    <a:srgbClr val="000000">
                      <a:alpha val="43137"/>
                    </a:srgbClr>
                  </a:outerShdw>
                </a:effectLst>
                <a:latin typeface="Calibri" pitchFamily="34" charset="0"/>
                <a:ea typeface="+mn-ea"/>
                <a:cs typeface="Calibri" pitchFamily="34" charset="0"/>
              </a:rPr>
              <a:t>Shonta Chambers, MSW</a:t>
            </a:r>
          </a:p>
          <a:p>
            <a:pPr algn="ctr">
              <a:defRPr/>
            </a:pPr>
            <a:r>
              <a:rPr lang="en-US" sz="2400" i="1" dirty="0" smtClean="0">
                <a:solidFill>
                  <a:schemeClr val="bg1"/>
                </a:solidFill>
                <a:effectLst>
                  <a:outerShdw blurRad="38100" dist="38100" dir="2700000" algn="tl">
                    <a:srgbClr val="000000">
                      <a:alpha val="43137"/>
                    </a:srgbClr>
                  </a:outerShdw>
                </a:effectLst>
                <a:latin typeface="Calibri" pitchFamily="34" charset="0"/>
                <a:ea typeface="+mn-ea"/>
                <a:cs typeface="Calibri" pitchFamily="34" charset="0"/>
              </a:rPr>
              <a:t>KCP Statewide Meeting</a:t>
            </a:r>
          </a:p>
          <a:p>
            <a:pPr algn="ctr">
              <a:defRPr/>
            </a:pPr>
            <a:r>
              <a:rPr lang="en-US" sz="2400" i="1" dirty="0" smtClean="0">
                <a:solidFill>
                  <a:schemeClr val="bg1"/>
                </a:solidFill>
                <a:effectLst>
                  <a:outerShdw blurRad="38100" dist="38100" dir="2700000" algn="tl">
                    <a:srgbClr val="000000">
                      <a:alpha val="43137"/>
                    </a:srgbClr>
                  </a:outerShdw>
                </a:effectLst>
                <a:latin typeface="Calibri" pitchFamily="34" charset="0"/>
                <a:ea typeface="+mn-ea"/>
                <a:cs typeface="Calibri" pitchFamily="34" charset="0"/>
              </a:rPr>
              <a:t>June 7, 2017</a:t>
            </a:r>
            <a:endParaRPr lang="en-US" sz="2400" i="1" dirty="0">
              <a:solidFill>
                <a:schemeClr val="bg1"/>
              </a:solidFill>
              <a:effectLst>
                <a:outerShdw blurRad="38100" dist="38100" dir="2700000" algn="tl">
                  <a:srgbClr val="000000">
                    <a:alpha val="43137"/>
                  </a:srgbClr>
                </a:outerShdw>
              </a:effectLst>
              <a:latin typeface="Calibri" pitchFamily="34" charset="0"/>
              <a:ea typeface="+mn-ea"/>
              <a:cs typeface="Calibri" pitchFamily="34" charset="0"/>
            </a:endParaRPr>
          </a:p>
        </p:txBody>
      </p:sp>
    </p:spTree>
    <p:extLst>
      <p:ext uri="{BB962C8B-B14F-4D97-AF65-F5344CB8AC3E}">
        <p14:creationId xmlns:p14="http://schemas.microsoft.com/office/powerpoint/2010/main" val="248036054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70" name="Group 2"/>
          <p:cNvGrpSpPr>
            <a:grpSpLocks/>
          </p:cNvGrpSpPr>
          <p:nvPr/>
        </p:nvGrpSpPr>
        <p:grpSpPr bwMode="auto">
          <a:xfrm>
            <a:off x="876384" y="1524000"/>
            <a:ext cx="7272338" cy="4518025"/>
            <a:chOff x="567" y="1071"/>
            <a:chExt cx="4581" cy="3039"/>
          </a:xfrm>
        </p:grpSpPr>
        <p:sp>
          <p:nvSpPr>
            <p:cNvPr id="32776" name="AutoShape 3"/>
            <p:cNvSpPr>
              <a:spLocks noChangeArrowheads="1"/>
            </p:cNvSpPr>
            <p:nvPr/>
          </p:nvSpPr>
          <p:spPr bwMode="auto">
            <a:xfrm>
              <a:off x="842" y="1252"/>
              <a:ext cx="4306" cy="2858"/>
            </a:xfrm>
            <a:prstGeom prst="roundRect">
              <a:avLst>
                <a:gd name="adj" fmla="val 8676"/>
              </a:avLst>
            </a:prstGeom>
            <a:gradFill rotWithShape="1">
              <a:gsLst>
                <a:gs pos="0">
                  <a:srgbClr val="99CCFF"/>
                </a:gs>
                <a:gs pos="100000">
                  <a:schemeClr val="fo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dirty="0">
                <a:latin typeface="Calibri" pitchFamily="34" charset="0"/>
              </a:endParaRPr>
            </a:p>
          </p:txBody>
        </p:sp>
        <p:sp>
          <p:nvSpPr>
            <p:cNvPr id="32777" name="AutoShape 4"/>
            <p:cNvSpPr>
              <a:spLocks noChangeArrowheads="1"/>
            </p:cNvSpPr>
            <p:nvPr/>
          </p:nvSpPr>
          <p:spPr bwMode="auto">
            <a:xfrm>
              <a:off x="567" y="1071"/>
              <a:ext cx="1787" cy="1078"/>
            </a:xfrm>
            <a:prstGeom prst="roundRect">
              <a:avLst>
                <a:gd name="adj" fmla="val 18366"/>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dirty="0">
                <a:latin typeface="Calibri" pitchFamily="34" charset="0"/>
              </a:endParaRPr>
            </a:p>
          </p:txBody>
        </p:sp>
      </p:grpSp>
      <p:sp>
        <p:nvSpPr>
          <p:cNvPr id="174085" name="Rectangle 5"/>
          <p:cNvSpPr>
            <a:spLocks noGrp="1" noChangeArrowheads="1"/>
          </p:cNvSpPr>
          <p:nvPr>
            <p:ph type="title" idx="4294967295"/>
          </p:nvPr>
        </p:nvSpPr>
        <p:spPr>
          <a:xfrm>
            <a:off x="623888" y="314826"/>
            <a:ext cx="8520112" cy="647700"/>
          </a:xfrm>
          <a:prstGeom prst="rect">
            <a:avLst/>
          </a:prstGeom>
        </p:spPr>
        <p:txBody>
          <a:bodyPr rtlCol="0">
            <a:normAutofit/>
          </a:bodyPr>
          <a:lstStyle/>
          <a:p>
            <a:pPr algn="r" eaLnBrk="1" fontAlgn="auto" hangingPunct="1">
              <a:spcAft>
                <a:spcPts val="0"/>
              </a:spcAft>
              <a:defRPr/>
            </a:pPr>
            <a:r>
              <a:rPr lang="en-US" sz="3600" b="0" i="0" dirty="0" smtClean="0">
                <a:solidFill>
                  <a:schemeClr val="bg1"/>
                </a:solidFill>
                <a:effectLst>
                  <a:outerShdw blurRad="38100" dist="38100" dir="2700000" algn="tl">
                    <a:srgbClr val="000000">
                      <a:alpha val="43137"/>
                    </a:srgbClr>
                  </a:outerShdw>
                </a:effectLst>
                <a:latin typeface="Arial" pitchFamily="34" charset="0"/>
                <a:ea typeface="ＭＳ Ｐゴシック" charset="0"/>
                <a:cs typeface="Arial" pitchFamily="34" charset="0"/>
              </a:rPr>
              <a:t>What Does PAF Do?</a:t>
            </a:r>
            <a:endParaRPr lang="en-US" sz="3600" b="0" i="0" dirty="0">
              <a:solidFill>
                <a:schemeClr val="bg1"/>
              </a:solidFill>
              <a:effectLst>
                <a:outerShdw blurRad="38100" dist="38100" dir="2700000" algn="tl">
                  <a:srgbClr val="000000">
                    <a:alpha val="43137"/>
                  </a:srgbClr>
                </a:outerShdw>
              </a:effectLst>
              <a:latin typeface="Arial" pitchFamily="34" charset="0"/>
              <a:ea typeface="ＭＳ Ｐゴシック" charset="0"/>
              <a:cs typeface="Arial" pitchFamily="34" charset="0"/>
            </a:endParaRPr>
          </a:p>
        </p:txBody>
      </p:sp>
      <p:sp>
        <p:nvSpPr>
          <p:cNvPr id="32772" name="Text Box 22"/>
          <p:cNvSpPr txBox="1">
            <a:spLocks noChangeArrowheads="1"/>
          </p:cNvSpPr>
          <p:nvPr/>
        </p:nvSpPr>
        <p:spPr bwMode="auto">
          <a:xfrm>
            <a:off x="4106863" y="1766888"/>
            <a:ext cx="3741737"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lvl1pPr marL="174625" indent="-174625"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sz="1400" b="1" i="1" dirty="0">
                <a:solidFill>
                  <a:schemeClr val="bg1"/>
                </a:solidFill>
                <a:latin typeface="Verdana" pitchFamily="34" charset="0"/>
              </a:rPr>
              <a:t>Patient Advocate Foundation seeks to safeguard patients through effective mediation assuring access to care, maintenance of employment and preservation of their financial stability.</a:t>
            </a:r>
          </a:p>
        </p:txBody>
      </p:sp>
      <p:sp>
        <p:nvSpPr>
          <p:cNvPr id="174103" name="Text Box 23"/>
          <p:cNvSpPr txBox="1">
            <a:spLocks noChangeArrowheads="1"/>
          </p:cNvSpPr>
          <p:nvPr/>
        </p:nvSpPr>
        <p:spPr bwMode="auto">
          <a:xfrm>
            <a:off x="1570038" y="3000375"/>
            <a:ext cx="3001962" cy="2769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lvl1pPr marL="174625" indent="-174625"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buFontTx/>
              <a:buChar char="•"/>
            </a:pPr>
            <a:endParaRPr lang="en-US" sz="1200" dirty="0">
              <a:solidFill>
                <a:schemeClr val="bg1"/>
              </a:solidFill>
              <a:latin typeface="Verdana" pitchFamily="34" charset="0"/>
            </a:endParaRPr>
          </a:p>
          <a:p>
            <a:pPr eaLnBrk="1" hangingPunct="1">
              <a:lnSpc>
                <a:spcPct val="150000"/>
              </a:lnSpc>
              <a:buFontTx/>
              <a:buChar char="•"/>
            </a:pPr>
            <a:r>
              <a:rPr lang="en-US" sz="1200" dirty="0">
                <a:solidFill>
                  <a:schemeClr val="bg1"/>
                </a:solidFill>
                <a:latin typeface="Verdana" pitchFamily="34" charset="0"/>
              </a:rPr>
              <a:t>Provide real-time help for TODAY</a:t>
            </a:r>
            <a:r>
              <a:rPr lang="ja-JP" altLang="en-US" sz="1200" dirty="0">
                <a:solidFill>
                  <a:schemeClr val="bg1"/>
                </a:solidFill>
                <a:latin typeface="Verdana" pitchFamily="34" charset="0"/>
              </a:rPr>
              <a:t>’</a:t>
            </a:r>
            <a:r>
              <a:rPr lang="en-US" altLang="ja-JP" sz="1200" dirty="0">
                <a:solidFill>
                  <a:schemeClr val="bg1"/>
                </a:solidFill>
                <a:latin typeface="Verdana" pitchFamily="34" charset="0"/>
              </a:rPr>
              <a:t>s needs. </a:t>
            </a:r>
          </a:p>
          <a:p>
            <a:pPr eaLnBrk="1" hangingPunct="1">
              <a:lnSpc>
                <a:spcPct val="150000"/>
              </a:lnSpc>
              <a:buFontTx/>
              <a:buChar char="•"/>
            </a:pPr>
            <a:r>
              <a:rPr lang="en-US" sz="1200" dirty="0">
                <a:solidFill>
                  <a:schemeClr val="bg1"/>
                </a:solidFill>
                <a:latin typeface="Verdana" pitchFamily="34" charset="0"/>
              </a:rPr>
              <a:t>Personalized assistance</a:t>
            </a:r>
          </a:p>
          <a:p>
            <a:pPr eaLnBrk="1" hangingPunct="1">
              <a:lnSpc>
                <a:spcPct val="150000"/>
              </a:lnSpc>
              <a:buFontTx/>
              <a:buChar char="•"/>
            </a:pPr>
            <a:r>
              <a:rPr lang="en-US" sz="1200" dirty="0">
                <a:solidFill>
                  <a:schemeClr val="bg1"/>
                </a:solidFill>
                <a:latin typeface="Verdana" pitchFamily="34" charset="0"/>
              </a:rPr>
              <a:t>Assigned Case Manager</a:t>
            </a:r>
          </a:p>
          <a:p>
            <a:pPr eaLnBrk="1" hangingPunct="1">
              <a:lnSpc>
                <a:spcPct val="150000"/>
              </a:lnSpc>
              <a:buFontTx/>
              <a:buChar char="•"/>
            </a:pPr>
            <a:r>
              <a:rPr lang="en-US" sz="1200" dirty="0" smtClean="0">
                <a:solidFill>
                  <a:schemeClr val="bg1"/>
                </a:solidFill>
                <a:latin typeface="Verdana" pitchFamily="34" charset="0"/>
              </a:rPr>
              <a:t>Short and Long term </a:t>
            </a:r>
            <a:r>
              <a:rPr lang="en-US" sz="1200" dirty="0">
                <a:solidFill>
                  <a:schemeClr val="bg1"/>
                </a:solidFill>
                <a:latin typeface="Verdana" pitchFamily="34" charset="0"/>
              </a:rPr>
              <a:t>case duration</a:t>
            </a:r>
          </a:p>
          <a:p>
            <a:pPr eaLnBrk="1" hangingPunct="1">
              <a:lnSpc>
                <a:spcPct val="150000"/>
              </a:lnSpc>
              <a:buFontTx/>
              <a:buChar char="•"/>
            </a:pPr>
            <a:r>
              <a:rPr lang="ja-JP" altLang="en-US" sz="1200" dirty="0">
                <a:solidFill>
                  <a:schemeClr val="bg1"/>
                </a:solidFill>
                <a:latin typeface="Verdana" pitchFamily="34" charset="0"/>
              </a:rPr>
              <a:t>“</a:t>
            </a:r>
            <a:r>
              <a:rPr lang="en-US" altLang="ja-JP" sz="1200" dirty="0">
                <a:solidFill>
                  <a:schemeClr val="bg1"/>
                </a:solidFill>
                <a:latin typeface="Verdana" pitchFamily="34" charset="0"/>
              </a:rPr>
              <a:t>Active liaisons</a:t>
            </a:r>
            <a:r>
              <a:rPr lang="ja-JP" altLang="en-US" sz="1200" dirty="0">
                <a:solidFill>
                  <a:schemeClr val="bg1"/>
                </a:solidFill>
                <a:latin typeface="Verdana" pitchFamily="34" charset="0"/>
              </a:rPr>
              <a:t>”</a:t>
            </a:r>
            <a:r>
              <a:rPr lang="en-US" altLang="ja-JP" sz="1200" dirty="0">
                <a:solidFill>
                  <a:schemeClr val="bg1"/>
                </a:solidFill>
                <a:latin typeface="Verdana" pitchFamily="34" charset="0"/>
              </a:rPr>
              <a:t> that work on behalf of patient</a:t>
            </a:r>
          </a:p>
          <a:p>
            <a:pPr eaLnBrk="1" hangingPunct="1">
              <a:lnSpc>
                <a:spcPct val="150000"/>
              </a:lnSpc>
              <a:buFontTx/>
              <a:buChar char="•"/>
            </a:pPr>
            <a:r>
              <a:rPr lang="en-US" sz="1200" dirty="0">
                <a:solidFill>
                  <a:schemeClr val="bg1"/>
                </a:solidFill>
                <a:latin typeface="Verdana" pitchFamily="34" charset="0"/>
              </a:rPr>
              <a:t>Phone-based interaction</a:t>
            </a:r>
          </a:p>
        </p:txBody>
      </p:sp>
      <p:sp>
        <p:nvSpPr>
          <p:cNvPr id="174104" name="Text Box 24"/>
          <p:cNvSpPr txBox="1">
            <a:spLocks noChangeArrowheads="1"/>
          </p:cNvSpPr>
          <p:nvPr/>
        </p:nvSpPr>
        <p:spPr bwMode="auto">
          <a:xfrm>
            <a:off x="5105400" y="3286125"/>
            <a:ext cx="3001963"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lvl1pPr marL="174625" indent="-174625" eaLnBrk="0" hangingPunct="0">
              <a:defRPr>
                <a:solidFill>
                  <a:schemeClr val="tx1"/>
                </a:solidFill>
                <a:latin typeface="Arial" pitchFamily="34" charset="0"/>
                <a:ea typeface="MS PGothic" pitchFamily="34" charset="-128"/>
              </a:defRPr>
            </a:lvl1pPr>
            <a:lvl2pPr marL="631825" indent="-174625"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lnSpc>
                <a:spcPct val="150000"/>
              </a:lnSpc>
              <a:buFontTx/>
              <a:buChar char="•"/>
            </a:pPr>
            <a:r>
              <a:rPr lang="en-US" sz="1200" dirty="0">
                <a:solidFill>
                  <a:schemeClr val="bg1"/>
                </a:solidFill>
                <a:latin typeface="Verdana" pitchFamily="34" charset="0"/>
              </a:rPr>
              <a:t>Free assistance to patients, caregivers, or their POC</a:t>
            </a:r>
          </a:p>
          <a:p>
            <a:pPr eaLnBrk="1" hangingPunct="1">
              <a:lnSpc>
                <a:spcPct val="150000"/>
              </a:lnSpc>
              <a:buFontTx/>
              <a:buChar char="•"/>
            </a:pPr>
            <a:r>
              <a:rPr lang="en-US" sz="1200" dirty="0">
                <a:solidFill>
                  <a:schemeClr val="bg1"/>
                </a:solidFill>
                <a:latin typeface="Verdana" pitchFamily="34" charset="0"/>
              </a:rPr>
              <a:t>Confidential and Security-aware</a:t>
            </a:r>
          </a:p>
          <a:p>
            <a:pPr eaLnBrk="1" hangingPunct="1">
              <a:lnSpc>
                <a:spcPct val="150000"/>
              </a:lnSpc>
              <a:buFontTx/>
              <a:buChar char="•"/>
            </a:pPr>
            <a:r>
              <a:rPr lang="en-US" sz="1200" dirty="0">
                <a:solidFill>
                  <a:schemeClr val="bg1"/>
                </a:solidFill>
                <a:latin typeface="Verdana" pitchFamily="34" charset="0"/>
              </a:rPr>
              <a:t>Engagement within 48 hours</a:t>
            </a:r>
          </a:p>
          <a:p>
            <a:pPr eaLnBrk="1" hangingPunct="1">
              <a:lnSpc>
                <a:spcPct val="150000"/>
              </a:lnSpc>
              <a:buFontTx/>
              <a:buChar char="•"/>
            </a:pPr>
            <a:r>
              <a:rPr lang="en-US" sz="1200" dirty="0">
                <a:solidFill>
                  <a:schemeClr val="bg1"/>
                </a:solidFill>
                <a:latin typeface="Verdana" pitchFamily="34" charset="0"/>
              </a:rPr>
              <a:t>Issues are focused in 3 areas: </a:t>
            </a:r>
          </a:p>
          <a:p>
            <a:pPr lvl="1" eaLnBrk="1" hangingPunct="1">
              <a:lnSpc>
                <a:spcPct val="150000"/>
              </a:lnSpc>
            </a:pPr>
            <a:r>
              <a:rPr lang="en-US" sz="1200" dirty="0">
                <a:solidFill>
                  <a:schemeClr val="bg1"/>
                </a:solidFill>
                <a:latin typeface="Verdana" pitchFamily="34" charset="0"/>
              </a:rPr>
              <a:t>Insurance | Financial Stability</a:t>
            </a:r>
          </a:p>
          <a:p>
            <a:pPr lvl="1" eaLnBrk="1" hangingPunct="1">
              <a:lnSpc>
                <a:spcPct val="150000"/>
              </a:lnSpc>
            </a:pPr>
            <a:r>
              <a:rPr lang="en-US" sz="1200" dirty="0">
                <a:solidFill>
                  <a:schemeClr val="bg1"/>
                </a:solidFill>
                <a:latin typeface="Verdana" pitchFamily="34" charset="0"/>
              </a:rPr>
              <a:t>&amp; Medical Debt | Employment</a:t>
            </a:r>
          </a:p>
          <a:p>
            <a:pPr lvl="1" eaLnBrk="1" hangingPunct="1">
              <a:lnSpc>
                <a:spcPct val="150000"/>
              </a:lnSpc>
            </a:pPr>
            <a:r>
              <a:rPr lang="en-US" sz="1200" dirty="0">
                <a:solidFill>
                  <a:schemeClr val="bg1"/>
                </a:solidFill>
                <a:latin typeface="Verdana" pitchFamily="34" charset="0"/>
              </a:rPr>
              <a:t>Related</a:t>
            </a:r>
          </a:p>
        </p:txBody>
      </p:sp>
      <p:pic>
        <p:nvPicPr>
          <p:cNvPr id="32775" name="Picture 23" descr="key-ico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98162">
            <a:off x="1030492" y="1206261"/>
            <a:ext cx="2667000"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0"/>
          </p:nvPr>
        </p:nvSpPr>
        <p:spPr/>
        <p:txBody>
          <a:bodyPr/>
          <a:lstStyle/>
          <a:p>
            <a:pPr algn="r">
              <a:defRPr/>
            </a:pPr>
            <a:fld id="{5850DBBF-5EFA-4BC8-B8D1-C950D339F199}" type="slidenum">
              <a:rPr lang="en-US" sz="900" smtClean="0"/>
              <a:pPr algn="r">
                <a:defRPr/>
              </a:pPr>
              <a:t>10</a:t>
            </a:fld>
            <a:endParaRPr lang="en-US" sz="900" dirty="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0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0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10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410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410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4103">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4104">
                                            <p:txEl>
                                              <p:pRg st="0" end="0"/>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4104">
                                            <p:txEl>
                                              <p:pRg st="1" end="1"/>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4104">
                                            <p:txEl>
                                              <p:pRg st="2" end="2"/>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4104">
                                            <p:txEl>
                                              <p:pRg st="3" end="3"/>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74104">
                                            <p:txEl>
                                              <p:pRg st="4" end="4"/>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74104">
                                            <p:txEl>
                                              <p:pRg st="5" end="5"/>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7410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3" grpId="0" build="p"/>
      <p:bldP spid="17410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idx="4294967295"/>
          </p:nvPr>
        </p:nvSpPr>
        <p:spPr>
          <a:xfrm>
            <a:off x="3200400" y="228600"/>
            <a:ext cx="5770563" cy="617538"/>
          </a:xfrm>
          <a:prstGeom prst="rect">
            <a:avLst/>
          </a:prstGeom>
        </p:spPr>
        <p:txBody>
          <a:bodyPr/>
          <a:lstStyle/>
          <a:p>
            <a:pPr algn="r" eaLnBrk="1" hangingPunct="1">
              <a:defRPr/>
            </a:pPr>
            <a:r>
              <a:rPr lang="en-US" sz="3600" b="0" i="0" dirty="0" smtClean="0">
                <a:solidFill>
                  <a:schemeClr val="bg1"/>
                </a:solidFill>
                <a:effectLst>
                  <a:outerShdw blurRad="38100" dist="38100" dir="2700000" algn="tl">
                    <a:srgbClr val="000000">
                      <a:alpha val="43137"/>
                    </a:srgbClr>
                  </a:outerShdw>
                </a:effectLst>
                <a:latin typeface="Arial" pitchFamily="34" charset="0"/>
                <a:ea typeface="+mj-ea"/>
                <a:cs typeface="Arial" pitchFamily="34" charset="0"/>
              </a:rPr>
              <a:t>Whom</a:t>
            </a:r>
            <a:r>
              <a:rPr lang="fr-FR" sz="3600" b="0" i="0" dirty="0" smtClean="0">
                <a:solidFill>
                  <a:schemeClr val="bg1"/>
                </a:solidFill>
                <a:effectLst>
                  <a:outerShdw blurRad="38100" dist="38100" dir="2700000" algn="tl">
                    <a:srgbClr val="000000">
                      <a:alpha val="43137"/>
                    </a:srgbClr>
                  </a:outerShdw>
                </a:effectLst>
                <a:latin typeface="Arial" pitchFamily="34" charset="0"/>
                <a:ea typeface="+mj-ea"/>
                <a:cs typeface="Arial" pitchFamily="34" charset="0"/>
              </a:rPr>
              <a:t> </a:t>
            </a:r>
            <a:r>
              <a:rPr lang="en-US" sz="3600" b="0" i="0" dirty="0" smtClean="0">
                <a:solidFill>
                  <a:schemeClr val="bg1"/>
                </a:solidFill>
                <a:effectLst>
                  <a:outerShdw blurRad="38100" dist="38100" dir="2700000" algn="tl">
                    <a:srgbClr val="000000">
                      <a:alpha val="43137"/>
                    </a:srgbClr>
                  </a:outerShdw>
                </a:effectLst>
                <a:latin typeface="Arial" pitchFamily="34" charset="0"/>
                <a:ea typeface="+mj-ea"/>
                <a:cs typeface="Arial" pitchFamily="34" charset="0"/>
              </a:rPr>
              <a:t>Does</a:t>
            </a:r>
            <a:r>
              <a:rPr lang="fr-FR" sz="3600" b="0" i="0" dirty="0" smtClean="0">
                <a:solidFill>
                  <a:schemeClr val="bg1"/>
                </a:solidFill>
                <a:effectLst>
                  <a:outerShdw blurRad="38100" dist="38100" dir="2700000" algn="tl">
                    <a:srgbClr val="000000">
                      <a:alpha val="43137"/>
                    </a:srgbClr>
                  </a:outerShdw>
                </a:effectLst>
                <a:latin typeface="Arial" pitchFamily="34" charset="0"/>
                <a:ea typeface="+mj-ea"/>
                <a:cs typeface="Arial" pitchFamily="34" charset="0"/>
              </a:rPr>
              <a:t> PAF Serve?</a:t>
            </a:r>
            <a:endParaRPr lang="fr-FR" sz="3600" b="0" i="0" dirty="0">
              <a:solidFill>
                <a:schemeClr val="bg1"/>
              </a:solidFill>
              <a:effectLst>
                <a:outerShdw blurRad="38100" dist="38100" dir="2700000" algn="tl">
                  <a:srgbClr val="000000">
                    <a:alpha val="43137"/>
                  </a:srgbClr>
                </a:outerShdw>
              </a:effectLst>
              <a:latin typeface="Arial" pitchFamily="34" charset="0"/>
              <a:ea typeface="+mj-ea"/>
              <a:cs typeface="Arial" pitchFamily="34" charset="0"/>
            </a:endParaRPr>
          </a:p>
        </p:txBody>
      </p:sp>
      <p:grpSp>
        <p:nvGrpSpPr>
          <p:cNvPr id="17410" name="Groupe 29"/>
          <p:cNvGrpSpPr>
            <a:grpSpLocks/>
          </p:cNvGrpSpPr>
          <p:nvPr/>
        </p:nvGrpSpPr>
        <p:grpSpPr bwMode="auto">
          <a:xfrm>
            <a:off x="360363" y="1379538"/>
            <a:ext cx="2555875" cy="2554287"/>
            <a:chOff x="2249040" y="3899088"/>
            <a:chExt cx="2555257" cy="2554251"/>
          </a:xfrm>
        </p:grpSpPr>
        <p:sp>
          <p:nvSpPr>
            <p:cNvPr id="17416" name="Ellipse 30"/>
            <p:cNvSpPr>
              <a:spLocks noChangeArrowheads="1"/>
            </p:cNvSpPr>
            <p:nvPr/>
          </p:nvSpPr>
          <p:spPr bwMode="auto">
            <a:xfrm>
              <a:off x="2250049" y="3899088"/>
              <a:ext cx="2554248" cy="2554248"/>
            </a:xfrm>
            <a:prstGeom prst="ellipse">
              <a:avLst/>
            </a:pr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dirty="0" smtClean="0">
                <a:solidFill>
                  <a:srgbClr val="000000"/>
                </a:solidFill>
                <a:ea typeface="ＭＳ Ｐゴシック" pitchFamily="34" charset="-128"/>
              </a:endParaRPr>
            </a:p>
          </p:txBody>
        </p:sp>
        <p:sp>
          <p:nvSpPr>
            <p:cNvPr id="17417" name="Freeform 82"/>
            <p:cNvSpPr>
              <a:spLocks/>
            </p:cNvSpPr>
            <p:nvPr/>
          </p:nvSpPr>
          <p:spPr bwMode="auto">
            <a:xfrm>
              <a:off x="2249040" y="3967770"/>
              <a:ext cx="2485568" cy="2485569"/>
            </a:xfrm>
            <a:custGeom>
              <a:avLst/>
              <a:gdLst>
                <a:gd name="T0" fmla="*/ 2147483647 w 856"/>
                <a:gd name="T1" fmla="*/ 0 h 857"/>
                <a:gd name="T2" fmla="*/ 2147483647 w 856"/>
                <a:gd name="T3" fmla="*/ 2147483647 h 857"/>
                <a:gd name="T4" fmla="*/ 2147483647 w 856"/>
                <a:gd name="T5" fmla="*/ 2147483647 h 857"/>
                <a:gd name="T6" fmla="*/ 2147483647 w 856"/>
                <a:gd name="T7" fmla="*/ 2147483647 h 857"/>
                <a:gd name="T8" fmla="*/ 2147483647 w 856"/>
                <a:gd name="T9" fmla="*/ 2147483647 h 857"/>
                <a:gd name="T10" fmla="*/ 2147483647 w 856"/>
                <a:gd name="T11" fmla="*/ 2147483647 h 857"/>
                <a:gd name="T12" fmla="*/ 2147483647 w 856"/>
                <a:gd name="T13" fmla="*/ 2147483647 h 857"/>
                <a:gd name="T14" fmla="*/ 2147483647 w 856"/>
                <a:gd name="T15" fmla="*/ 0 h 857"/>
                <a:gd name="T16" fmla="*/ 2147483647 w 856"/>
                <a:gd name="T17" fmla="*/ 2147483647 h 857"/>
                <a:gd name="T18" fmla="*/ 2147483647 w 856"/>
                <a:gd name="T19" fmla="*/ 2147483647 h 857"/>
                <a:gd name="T20" fmla="*/ 2147483647 w 856"/>
                <a:gd name="T21" fmla="*/ 2147483647 h 857"/>
                <a:gd name="T22" fmla="*/ 2147483647 w 856"/>
                <a:gd name="T23" fmla="*/ 2147483647 h 857"/>
                <a:gd name="T24" fmla="*/ 2147483647 w 856"/>
                <a:gd name="T25" fmla="*/ 2147483647 h 857"/>
                <a:gd name="T26" fmla="*/ 2147483647 w 856"/>
                <a:gd name="T27" fmla="*/ 2147483647 h 857"/>
                <a:gd name="T28" fmla="*/ 2147483647 w 856"/>
                <a:gd name="T29" fmla="*/ 2147483647 h 857"/>
                <a:gd name="T30" fmla="*/ 0 w 856"/>
                <a:gd name="T31" fmla="*/ 2147483647 h 857"/>
                <a:gd name="T32" fmla="*/ 0 w 856"/>
                <a:gd name="T33" fmla="*/ 2147483647 h 857"/>
                <a:gd name="T34" fmla="*/ 2147483647 w 856"/>
                <a:gd name="T35" fmla="*/ 2147483647 h 857"/>
                <a:gd name="T36" fmla="*/ 2147483647 w 856"/>
                <a:gd name="T37" fmla="*/ 2147483647 h 857"/>
                <a:gd name="T38" fmla="*/ 2147483647 w 856"/>
                <a:gd name="T39" fmla="*/ 2147483647 h 857"/>
                <a:gd name="T40" fmla="*/ 2147483647 w 856"/>
                <a:gd name="T41" fmla="*/ 2147483647 h 857"/>
                <a:gd name="T42" fmla="*/ 2147483647 w 856"/>
                <a:gd name="T43" fmla="*/ 2147483647 h 857"/>
                <a:gd name="T44" fmla="*/ 2147483647 w 856"/>
                <a:gd name="T45" fmla="*/ 2147483647 h 857"/>
                <a:gd name="T46" fmla="*/ 2147483647 w 856"/>
                <a:gd name="T47" fmla="*/ 2147483647 h 857"/>
                <a:gd name="T48" fmla="*/ 2147483647 w 856"/>
                <a:gd name="T49" fmla="*/ 2147483647 h 857"/>
                <a:gd name="T50" fmla="*/ 2147483647 w 856"/>
                <a:gd name="T51" fmla="*/ 2147483647 h 857"/>
                <a:gd name="T52" fmla="*/ 2147483647 w 856"/>
                <a:gd name="T53" fmla="*/ 2147483647 h 857"/>
                <a:gd name="T54" fmla="*/ 2147483647 w 856"/>
                <a:gd name="T55" fmla="*/ 2147483647 h 857"/>
                <a:gd name="T56" fmla="*/ 2147483647 w 856"/>
                <a:gd name="T57" fmla="*/ 2147483647 h 857"/>
                <a:gd name="T58" fmla="*/ 2147483647 w 856"/>
                <a:gd name="T59" fmla="*/ 2147483647 h 857"/>
                <a:gd name="T60" fmla="*/ 2147483647 w 856"/>
                <a:gd name="T61" fmla="*/ 2147483647 h 857"/>
                <a:gd name="T62" fmla="*/ 2147483647 w 856"/>
                <a:gd name="T63" fmla="*/ 2147483647 h 857"/>
                <a:gd name="T64" fmla="*/ 2147483647 w 856"/>
                <a:gd name="T65" fmla="*/ 2147483647 h 857"/>
                <a:gd name="T66" fmla="*/ 2147483647 w 856"/>
                <a:gd name="T67" fmla="*/ 2147483647 h 857"/>
                <a:gd name="T68" fmla="*/ 2147483647 w 856"/>
                <a:gd name="T69" fmla="*/ 2147483647 h 857"/>
                <a:gd name="T70" fmla="*/ 2147483647 w 856"/>
                <a:gd name="T71" fmla="*/ 2147483647 h 857"/>
                <a:gd name="T72" fmla="*/ 2147483647 w 856"/>
                <a:gd name="T73" fmla="*/ 2147483647 h 857"/>
                <a:gd name="T74" fmla="*/ 2147483647 w 856"/>
                <a:gd name="T75" fmla="*/ 2147483647 h 857"/>
                <a:gd name="T76" fmla="*/ 2147483647 w 856"/>
                <a:gd name="T77" fmla="*/ 2147483647 h 857"/>
                <a:gd name="T78" fmla="*/ 2147483647 w 856"/>
                <a:gd name="T79" fmla="*/ 2147483647 h 857"/>
                <a:gd name="T80" fmla="*/ 2147483647 w 856"/>
                <a:gd name="T81" fmla="*/ 2147483647 h 857"/>
                <a:gd name="T82" fmla="*/ 2147483647 w 856"/>
                <a:gd name="T83" fmla="*/ 2147483647 h 857"/>
                <a:gd name="T84" fmla="*/ 2147483647 w 856"/>
                <a:gd name="T85" fmla="*/ 2147483647 h 857"/>
                <a:gd name="T86" fmla="*/ 2147483647 w 856"/>
                <a:gd name="T87" fmla="*/ 2147483647 h 857"/>
                <a:gd name="T88" fmla="*/ 2147483647 w 856"/>
                <a:gd name="T89" fmla="*/ 2147483647 h 857"/>
                <a:gd name="T90" fmla="*/ 2147483647 w 856"/>
                <a:gd name="T91" fmla="*/ 2147483647 h 857"/>
                <a:gd name="T92" fmla="*/ 2147483647 w 856"/>
                <a:gd name="T93" fmla="*/ 2147483647 h 857"/>
                <a:gd name="T94" fmla="*/ 2147483647 w 856"/>
                <a:gd name="T95" fmla="*/ 2147483647 h 857"/>
                <a:gd name="T96" fmla="*/ 2147483647 w 856"/>
                <a:gd name="T97" fmla="*/ 2147483647 h 857"/>
                <a:gd name="T98" fmla="*/ 2147483647 w 856"/>
                <a:gd name="T99" fmla="*/ 2147483647 h 857"/>
                <a:gd name="T100" fmla="*/ 2147483647 w 856"/>
                <a:gd name="T101" fmla="*/ 2147483647 h 857"/>
                <a:gd name="T102" fmla="*/ 2147483647 w 856"/>
                <a:gd name="T103" fmla="*/ 2147483647 h 857"/>
                <a:gd name="T104" fmla="*/ 2147483647 w 856"/>
                <a:gd name="T105" fmla="*/ 2147483647 h 857"/>
                <a:gd name="T106" fmla="*/ 2147483647 w 856"/>
                <a:gd name="T107" fmla="*/ 2147483647 h 857"/>
                <a:gd name="T108" fmla="*/ 2147483647 w 856"/>
                <a:gd name="T109" fmla="*/ 2147483647 h 85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56"/>
                <a:gd name="T166" fmla="*/ 0 h 857"/>
                <a:gd name="T167" fmla="*/ 856 w 856"/>
                <a:gd name="T168" fmla="*/ 857 h 85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56" h="857">
                  <a:moveTo>
                    <a:pt x="579" y="0"/>
                  </a:moveTo>
                  <a:lnTo>
                    <a:pt x="579" y="0"/>
                  </a:lnTo>
                  <a:lnTo>
                    <a:pt x="545" y="10"/>
                  </a:lnTo>
                  <a:lnTo>
                    <a:pt x="510" y="17"/>
                  </a:lnTo>
                  <a:lnTo>
                    <a:pt x="493" y="20"/>
                  </a:lnTo>
                  <a:lnTo>
                    <a:pt x="475" y="21"/>
                  </a:lnTo>
                  <a:lnTo>
                    <a:pt x="457" y="22"/>
                  </a:lnTo>
                  <a:lnTo>
                    <a:pt x="439" y="22"/>
                  </a:lnTo>
                  <a:lnTo>
                    <a:pt x="421" y="22"/>
                  </a:lnTo>
                  <a:lnTo>
                    <a:pt x="402" y="21"/>
                  </a:lnTo>
                  <a:lnTo>
                    <a:pt x="385" y="20"/>
                  </a:lnTo>
                  <a:lnTo>
                    <a:pt x="367" y="17"/>
                  </a:lnTo>
                  <a:lnTo>
                    <a:pt x="333" y="10"/>
                  </a:lnTo>
                  <a:lnTo>
                    <a:pt x="299" y="0"/>
                  </a:lnTo>
                  <a:lnTo>
                    <a:pt x="266" y="13"/>
                  </a:lnTo>
                  <a:lnTo>
                    <a:pt x="236" y="27"/>
                  </a:lnTo>
                  <a:lnTo>
                    <a:pt x="207" y="44"/>
                  </a:lnTo>
                  <a:lnTo>
                    <a:pt x="179" y="62"/>
                  </a:lnTo>
                  <a:lnTo>
                    <a:pt x="152" y="84"/>
                  </a:lnTo>
                  <a:lnTo>
                    <a:pt x="128" y="107"/>
                  </a:lnTo>
                  <a:lnTo>
                    <a:pt x="105" y="131"/>
                  </a:lnTo>
                  <a:lnTo>
                    <a:pt x="85" y="158"/>
                  </a:lnTo>
                  <a:lnTo>
                    <a:pt x="65" y="186"/>
                  </a:lnTo>
                  <a:lnTo>
                    <a:pt x="48" y="215"/>
                  </a:lnTo>
                  <a:lnTo>
                    <a:pt x="34" y="247"/>
                  </a:lnTo>
                  <a:lnTo>
                    <a:pt x="21" y="278"/>
                  </a:lnTo>
                  <a:lnTo>
                    <a:pt x="12" y="312"/>
                  </a:lnTo>
                  <a:lnTo>
                    <a:pt x="6" y="346"/>
                  </a:lnTo>
                  <a:lnTo>
                    <a:pt x="1" y="381"/>
                  </a:lnTo>
                  <a:lnTo>
                    <a:pt x="0" y="399"/>
                  </a:lnTo>
                  <a:lnTo>
                    <a:pt x="0" y="416"/>
                  </a:lnTo>
                  <a:lnTo>
                    <a:pt x="0" y="439"/>
                  </a:lnTo>
                  <a:lnTo>
                    <a:pt x="2" y="463"/>
                  </a:lnTo>
                  <a:lnTo>
                    <a:pt x="4" y="484"/>
                  </a:lnTo>
                  <a:lnTo>
                    <a:pt x="8" y="506"/>
                  </a:lnTo>
                  <a:lnTo>
                    <a:pt x="13" y="527"/>
                  </a:lnTo>
                  <a:lnTo>
                    <a:pt x="19" y="547"/>
                  </a:lnTo>
                  <a:lnTo>
                    <a:pt x="26" y="568"/>
                  </a:lnTo>
                  <a:lnTo>
                    <a:pt x="34" y="589"/>
                  </a:lnTo>
                  <a:lnTo>
                    <a:pt x="43" y="608"/>
                  </a:lnTo>
                  <a:lnTo>
                    <a:pt x="53" y="626"/>
                  </a:lnTo>
                  <a:lnTo>
                    <a:pt x="63" y="644"/>
                  </a:lnTo>
                  <a:lnTo>
                    <a:pt x="75" y="663"/>
                  </a:lnTo>
                  <a:lnTo>
                    <a:pt x="87" y="680"/>
                  </a:lnTo>
                  <a:lnTo>
                    <a:pt x="100" y="697"/>
                  </a:lnTo>
                  <a:lnTo>
                    <a:pt x="114" y="712"/>
                  </a:lnTo>
                  <a:lnTo>
                    <a:pt x="128" y="728"/>
                  </a:lnTo>
                  <a:lnTo>
                    <a:pt x="144" y="743"/>
                  </a:lnTo>
                  <a:lnTo>
                    <a:pt x="160" y="756"/>
                  </a:lnTo>
                  <a:lnTo>
                    <a:pt x="175" y="769"/>
                  </a:lnTo>
                  <a:lnTo>
                    <a:pt x="194" y="781"/>
                  </a:lnTo>
                  <a:lnTo>
                    <a:pt x="211" y="792"/>
                  </a:lnTo>
                  <a:lnTo>
                    <a:pt x="230" y="803"/>
                  </a:lnTo>
                  <a:lnTo>
                    <a:pt x="248" y="813"/>
                  </a:lnTo>
                  <a:lnTo>
                    <a:pt x="268" y="822"/>
                  </a:lnTo>
                  <a:lnTo>
                    <a:pt x="288" y="830"/>
                  </a:lnTo>
                  <a:lnTo>
                    <a:pt x="308" y="837"/>
                  </a:lnTo>
                  <a:lnTo>
                    <a:pt x="330" y="843"/>
                  </a:lnTo>
                  <a:lnTo>
                    <a:pt x="350" y="848"/>
                  </a:lnTo>
                  <a:lnTo>
                    <a:pt x="372" y="852"/>
                  </a:lnTo>
                  <a:lnTo>
                    <a:pt x="394" y="854"/>
                  </a:lnTo>
                  <a:lnTo>
                    <a:pt x="417" y="855"/>
                  </a:lnTo>
                  <a:lnTo>
                    <a:pt x="439" y="857"/>
                  </a:lnTo>
                  <a:lnTo>
                    <a:pt x="457" y="857"/>
                  </a:lnTo>
                  <a:lnTo>
                    <a:pt x="475" y="855"/>
                  </a:lnTo>
                  <a:lnTo>
                    <a:pt x="510" y="851"/>
                  </a:lnTo>
                  <a:lnTo>
                    <a:pt x="544" y="843"/>
                  </a:lnTo>
                  <a:lnTo>
                    <a:pt x="578" y="834"/>
                  </a:lnTo>
                  <a:lnTo>
                    <a:pt x="611" y="822"/>
                  </a:lnTo>
                  <a:lnTo>
                    <a:pt x="641" y="807"/>
                  </a:lnTo>
                  <a:lnTo>
                    <a:pt x="670" y="791"/>
                  </a:lnTo>
                  <a:lnTo>
                    <a:pt x="699" y="772"/>
                  </a:lnTo>
                  <a:lnTo>
                    <a:pt x="725" y="750"/>
                  </a:lnTo>
                  <a:lnTo>
                    <a:pt x="750" y="728"/>
                  </a:lnTo>
                  <a:lnTo>
                    <a:pt x="773" y="703"/>
                  </a:lnTo>
                  <a:lnTo>
                    <a:pt x="794" y="676"/>
                  </a:lnTo>
                  <a:lnTo>
                    <a:pt x="814" y="648"/>
                  </a:lnTo>
                  <a:lnTo>
                    <a:pt x="830" y="619"/>
                  </a:lnTo>
                  <a:lnTo>
                    <a:pt x="844" y="587"/>
                  </a:lnTo>
                  <a:lnTo>
                    <a:pt x="856" y="555"/>
                  </a:lnTo>
                  <a:lnTo>
                    <a:pt x="847" y="522"/>
                  </a:lnTo>
                  <a:lnTo>
                    <a:pt x="840" y="488"/>
                  </a:lnTo>
                  <a:lnTo>
                    <a:pt x="835" y="453"/>
                  </a:lnTo>
                  <a:lnTo>
                    <a:pt x="834" y="416"/>
                  </a:lnTo>
                  <a:lnTo>
                    <a:pt x="835" y="381"/>
                  </a:lnTo>
                  <a:lnTo>
                    <a:pt x="840" y="346"/>
                  </a:lnTo>
                  <a:lnTo>
                    <a:pt x="847" y="312"/>
                  </a:lnTo>
                  <a:lnTo>
                    <a:pt x="856" y="278"/>
                  </a:lnTo>
                  <a:lnTo>
                    <a:pt x="847" y="254"/>
                  </a:lnTo>
                  <a:lnTo>
                    <a:pt x="838" y="231"/>
                  </a:lnTo>
                  <a:lnTo>
                    <a:pt x="826" y="208"/>
                  </a:lnTo>
                  <a:lnTo>
                    <a:pt x="814" y="186"/>
                  </a:lnTo>
                  <a:lnTo>
                    <a:pt x="799" y="165"/>
                  </a:lnTo>
                  <a:lnTo>
                    <a:pt x="784" y="145"/>
                  </a:lnTo>
                  <a:lnTo>
                    <a:pt x="767" y="125"/>
                  </a:lnTo>
                  <a:lnTo>
                    <a:pt x="750" y="107"/>
                  </a:lnTo>
                  <a:lnTo>
                    <a:pt x="732" y="89"/>
                  </a:lnTo>
                  <a:lnTo>
                    <a:pt x="713" y="73"/>
                  </a:lnTo>
                  <a:lnTo>
                    <a:pt x="692" y="57"/>
                  </a:lnTo>
                  <a:lnTo>
                    <a:pt x="672" y="44"/>
                  </a:lnTo>
                  <a:lnTo>
                    <a:pt x="650" y="31"/>
                  </a:lnTo>
                  <a:lnTo>
                    <a:pt x="627" y="20"/>
                  </a:lnTo>
                  <a:lnTo>
                    <a:pt x="604" y="9"/>
                  </a:lnTo>
                  <a:lnTo>
                    <a:pt x="57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smtClean="0">
                <a:solidFill>
                  <a:srgbClr val="000000"/>
                </a:solidFill>
                <a:ea typeface="ＭＳ Ｐゴシック" pitchFamily="34" charset="-128"/>
              </a:endParaRPr>
            </a:p>
          </p:txBody>
        </p:sp>
        <p:sp>
          <p:nvSpPr>
            <p:cNvPr id="17418" name="Freeform 85"/>
            <p:cNvSpPr>
              <a:spLocks/>
            </p:cNvSpPr>
            <p:nvPr/>
          </p:nvSpPr>
          <p:spPr bwMode="auto">
            <a:xfrm>
              <a:off x="2283884" y="3938732"/>
              <a:ext cx="795616" cy="801422"/>
            </a:xfrm>
            <a:custGeom>
              <a:avLst/>
              <a:gdLst>
                <a:gd name="T0" fmla="*/ 2147483647 w 274"/>
                <a:gd name="T1" fmla="*/ 2147483647 h 275"/>
                <a:gd name="T2" fmla="*/ 2147483647 w 274"/>
                <a:gd name="T3" fmla="*/ 2147483647 h 275"/>
                <a:gd name="T4" fmla="*/ 2147483647 w 274"/>
                <a:gd name="T5" fmla="*/ 2147483647 h 275"/>
                <a:gd name="T6" fmla="*/ 2147483647 w 274"/>
                <a:gd name="T7" fmla="*/ 2147483647 h 275"/>
                <a:gd name="T8" fmla="*/ 2147483647 w 274"/>
                <a:gd name="T9" fmla="*/ 2147483647 h 275"/>
                <a:gd name="T10" fmla="*/ 2147483647 w 274"/>
                <a:gd name="T11" fmla="*/ 2147483647 h 275"/>
                <a:gd name="T12" fmla="*/ 2147483647 w 274"/>
                <a:gd name="T13" fmla="*/ 2147483647 h 275"/>
                <a:gd name="T14" fmla="*/ 2147483647 w 274"/>
                <a:gd name="T15" fmla="*/ 2147483647 h 275"/>
                <a:gd name="T16" fmla="*/ 2147483647 w 274"/>
                <a:gd name="T17" fmla="*/ 2147483647 h 275"/>
                <a:gd name="T18" fmla="*/ 2147483647 w 274"/>
                <a:gd name="T19" fmla="*/ 2147483647 h 275"/>
                <a:gd name="T20" fmla="*/ 0 w 274"/>
                <a:gd name="T21" fmla="*/ 2147483647 h 275"/>
                <a:gd name="T22" fmla="*/ 2147483647 w 274"/>
                <a:gd name="T23" fmla="*/ 2147483647 h 275"/>
                <a:gd name="T24" fmla="*/ 2147483647 w 274"/>
                <a:gd name="T25" fmla="*/ 2147483647 h 275"/>
                <a:gd name="T26" fmla="*/ 2147483647 w 274"/>
                <a:gd name="T27" fmla="*/ 2147483647 h 275"/>
                <a:gd name="T28" fmla="*/ 2147483647 w 274"/>
                <a:gd name="T29" fmla="*/ 2147483647 h 275"/>
                <a:gd name="T30" fmla="*/ 2147483647 w 274"/>
                <a:gd name="T31" fmla="*/ 2147483647 h 275"/>
                <a:gd name="T32" fmla="*/ 2147483647 w 274"/>
                <a:gd name="T33" fmla="*/ 2147483647 h 275"/>
                <a:gd name="T34" fmla="*/ 2147483647 w 274"/>
                <a:gd name="T35" fmla="*/ 2147483647 h 275"/>
                <a:gd name="T36" fmla="*/ 2147483647 w 274"/>
                <a:gd name="T37" fmla="*/ 0 h 275"/>
                <a:gd name="T38" fmla="*/ 2147483647 w 274"/>
                <a:gd name="T39" fmla="*/ 0 h 275"/>
                <a:gd name="T40" fmla="*/ 2147483647 w 274"/>
                <a:gd name="T41" fmla="*/ 2147483647 h 275"/>
                <a:gd name="T42" fmla="*/ 2147483647 w 274"/>
                <a:gd name="T43" fmla="*/ 2147483647 h 275"/>
                <a:gd name="T44" fmla="*/ 2147483647 w 274"/>
                <a:gd name="T45" fmla="*/ 2147483647 h 275"/>
                <a:gd name="T46" fmla="*/ 2147483647 w 274"/>
                <a:gd name="T47" fmla="*/ 2147483647 h 275"/>
                <a:gd name="T48" fmla="*/ 2147483647 w 274"/>
                <a:gd name="T49" fmla="*/ 2147483647 h 275"/>
                <a:gd name="T50" fmla="*/ 2147483647 w 274"/>
                <a:gd name="T51" fmla="*/ 2147483647 h 275"/>
                <a:gd name="T52" fmla="*/ 2147483647 w 274"/>
                <a:gd name="T53" fmla="*/ 2147483647 h 275"/>
                <a:gd name="T54" fmla="*/ 2147483647 w 274"/>
                <a:gd name="T55" fmla="*/ 2147483647 h 275"/>
                <a:gd name="T56" fmla="*/ 2147483647 w 274"/>
                <a:gd name="T57" fmla="*/ 2147483647 h 275"/>
                <a:gd name="T58" fmla="*/ 2147483647 w 274"/>
                <a:gd name="T59" fmla="*/ 2147483647 h 275"/>
                <a:gd name="T60" fmla="*/ 2147483647 w 274"/>
                <a:gd name="T61" fmla="*/ 2147483647 h 275"/>
                <a:gd name="T62" fmla="*/ 2147483647 w 274"/>
                <a:gd name="T63" fmla="*/ 2147483647 h 275"/>
                <a:gd name="T64" fmla="*/ 2147483647 w 274"/>
                <a:gd name="T65" fmla="*/ 2147483647 h 275"/>
                <a:gd name="T66" fmla="*/ 2147483647 w 274"/>
                <a:gd name="T67" fmla="*/ 2147483647 h 275"/>
                <a:gd name="T68" fmla="*/ 2147483647 w 274"/>
                <a:gd name="T69" fmla="*/ 2147483647 h 275"/>
                <a:gd name="T70" fmla="*/ 2147483647 w 274"/>
                <a:gd name="T71" fmla="*/ 2147483647 h 275"/>
                <a:gd name="T72" fmla="*/ 2147483647 w 274"/>
                <a:gd name="T73" fmla="*/ 2147483647 h 275"/>
                <a:gd name="T74" fmla="*/ 2147483647 w 274"/>
                <a:gd name="T75" fmla="*/ 2147483647 h 275"/>
                <a:gd name="T76" fmla="*/ 2147483647 w 274"/>
                <a:gd name="T77" fmla="*/ 2147483647 h 27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74"/>
                <a:gd name="T118" fmla="*/ 0 h 275"/>
                <a:gd name="T119" fmla="*/ 274 w 274"/>
                <a:gd name="T120" fmla="*/ 275 h 27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74" h="275">
                  <a:moveTo>
                    <a:pt x="157" y="275"/>
                  </a:moveTo>
                  <a:lnTo>
                    <a:pt x="157" y="275"/>
                  </a:lnTo>
                  <a:lnTo>
                    <a:pt x="140" y="274"/>
                  </a:lnTo>
                  <a:lnTo>
                    <a:pt x="122" y="271"/>
                  </a:lnTo>
                  <a:lnTo>
                    <a:pt x="106" y="267"/>
                  </a:lnTo>
                  <a:lnTo>
                    <a:pt x="89" y="260"/>
                  </a:lnTo>
                  <a:lnTo>
                    <a:pt x="82" y="258"/>
                  </a:lnTo>
                  <a:lnTo>
                    <a:pt x="70" y="252"/>
                  </a:lnTo>
                  <a:lnTo>
                    <a:pt x="59" y="245"/>
                  </a:lnTo>
                  <a:lnTo>
                    <a:pt x="48" y="237"/>
                  </a:lnTo>
                  <a:lnTo>
                    <a:pt x="38" y="229"/>
                  </a:lnTo>
                  <a:lnTo>
                    <a:pt x="30" y="218"/>
                  </a:lnTo>
                  <a:lnTo>
                    <a:pt x="21" y="208"/>
                  </a:lnTo>
                  <a:lnTo>
                    <a:pt x="15" y="197"/>
                  </a:lnTo>
                  <a:lnTo>
                    <a:pt x="9" y="185"/>
                  </a:lnTo>
                  <a:lnTo>
                    <a:pt x="6" y="173"/>
                  </a:lnTo>
                  <a:lnTo>
                    <a:pt x="2" y="161"/>
                  </a:lnTo>
                  <a:lnTo>
                    <a:pt x="1" y="148"/>
                  </a:lnTo>
                  <a:lnTo>
                    <a:pt x="0" y="134"/>
                  </a:lnTo>
                  <a:lnTo>
                    <a:pt x="0" y="122"/>
                  </a:lnTo>
                  <a:lnTo>
                    <a:pt x="2" y="109"/>
                  </a:lnTo>
                  <a:lnTo>
                    <a:pt x="6" y="96"/>
                  </a:lnTo>
                  <a:lnTo>
                    <a:pt x="9" y="82"/>
                  </a:lnTo>
                  <a:lnTo>
                    <a:pt x="14" y="74"/>
                  </a:lnTo>
                  <a:lnTo>
                    <a:pt x="19" y="64"/>
                  </a:lnTo>
                  <a:lnTo>
                    <a:pt x="24" y="56"/>
                  </a:lnTo>
                  <a:lnTo>
                    <a:pt x="30" y="48"/>
                  </a:lnTo>
                  <a:lnTo>
                    <a:pt x="44" y="34"/>
                  </a:lnTo>
                  <a:lnTo>
                    <a:pt x="59" y="22"/>
                  </a:lnTo>
                  <a:lnTo>
                    <a:pt x="76" y="12"/>
                  </a:lnTo>
                  <a:lnTo>
                    <a:pt x="94" y="6"/>
                  </a:lnTo>
                  <a:lnTo>
                    <a:pt x="104" y="3"/>
                  </a:lnTo>
                  <a:lnTo>
                    <a:pt x="114" y="1"/>
                  </a:lnTo>
                  <a:lnTo>
                    <a:pt x="124" y="0"/>
                  </a:lnTo>
                  <a:lnTo>
                    <a:pt x="134" y="0"/>
                  </a:lnTo>
                  <a:lnTo>
                    <a:pt x="147" y="0"/>
                  </a:lnTo>
                  <a:lnTo>
                    <a:pt x="160" y="2"/>
                  </a:lnTo>
                  <a:lnTo>
                    <a:pt x="173" y="6"/>
                  </a:lnTo>
                  <a:lnTo>
                    <a:pt x="185" y="9"/>
                  </a:lnTo>
                  <a:lnTo>
                    <a:pt x="198" y="15"/>
                  </a:lnTo>
                  <a:lnTo>
                    <a:pt x="209" y="23"/>
                  </a:lnTo>
                  <a:lnTo>
                    <a:pt x="220" y="30"/>
                  </a:lnTo>
                  <a:lnTo>
                    <a:pt x="230" y="40"/>
                  </a:lnTo>
                  <a:lnTo>
                    <a:pt x="238" y="49"/>
                  </a:lnTo>
                  <a:lnTo>
                    <a:pt x="246" y="59"/>
                  </a:lnTo>
                  <a:lnTo>
                    <a:pt x="253" y="71"/>
                  </a:lnTo>
                  <a:lnTo>
                    <a:pt x="258" y="82"/>
                  </a:lnTo>
                  <a:lnTo>
                    <a:pt x="263" y="94"/>
                  </a:lnTo>
                  <a:lnTo>
                    <a:pt x="265" y="108"/>
                  </a:lnTo>
                  <a:lnTo>
                    <a:pt x="268" y="120"/>
                  </a:lnTo>
                  <a:lnTo>
                    <a:pt x="269" y="133"/>
                  </a:lnTo>
                  <a:lnTo>
                    <a:pt x="268" y="146"/>
                  </a:lnTo>
                  <a:lnTo>
                    <a:pt x="266" y="160"/>
                  </a:lnTo>
                  <a:lnTo>
                    <a:pt x="263" y="172"/>
                  </a:lnTo>
                  <a:lnTo>
                    <a:pt x="258" y="185"/>
                  </a:lnTo>
                  <a:lnTo>
                    <a:pt x="253" y="196"/>
                  </a:lnTo>
                  <a:lnTo>
                    <a:pt x="248" y="206"/>
                  </a:lnTo>
                  <a:lnTo>
                    <a:pt x="241" y="214"/>
                  </a:lnTo>
                  <a:lnTo>
                    <a:pt x="235" y="224"/>
                  </a:lnTo>
                  <a:lnTo>
                    <a:pt x="246" y="229"/>
                  </a:lnTo>
                  <a:lnTo>
                    <a:pt x="258" y="234"/>
                  </a:lnTo>
                  <a:lnTo>
                    <a:pt x="274" y="239"/>
                  </a:lnTo>
                  <a:lnTo>
                    <a:pt x="259" y="247"/>
                  </a:lnTo>
                  <a:lnTo>
                    <a:pt x="251" y="252"/>
                  </a:lnTo>
                  <a:lnTo>
                    <a:pt x="241" y="257"/>
                  </a:lnTo>
                  <a:lnTo>
                    <a:pt x="229" y="262"/>
                  </a:lnTo>
                  <a:lnTo>
                    <a:pt x="214" y="267"/>
                  </a:lnTo>
                  <a:lnTo>
                    <a:pt x="197" y="271"/>
                  </a:lnTo>
                  <a:lnTo>
                    <a:pt x="178" y="274"/>
                  </a:lnTo>
                  <a:lnTo>
                    <a:pt x="157" y="275"/>
                  </a:lnTo>
                  <a:close/>
                </a:path>
              </a:pathLst>
            </a:custGeom>
            <a:solidFill>
              <a:srgbClr val="008D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smtClean="0">
                <a:solidFill>
                  <a:srgbClr val="000000"/>
                </a:solidFill>
                <a:ea typeface="ＭＳ Ｐゴシック" pitchFamily="34" charset="-128"/>
              </a:endParaRPr>
            </a:p>
          </p:txBody>
        </p:sp>
        <p:sp>
          <p:nvSpPr>
            <p:cNvPr id="17419" name="Freeform 86"/>
            <p:cNvSpPr>
              <a:spLocks noEditPoints="1"/>
            </p:cNvSpPr>
            <p:nvPr/>
          </p:nvSpPr>
          <p:spPr bwMode="auto">
            <a:xfrm>
              <a:off x="2260655" y="3915498"/>
              <a:ext cx="871110" cy="842075"/>
            </a:xfrm>
            <a:custGeom>
              <a:avLst/>
              <a:gdLst>
                <a:gd name="T0" fmla="*/ 2147483647 w 300"/>
                <a:gd name="T1" fmla="*/ 2147483647 h 290"/>
                <a:gd name="T2" fmla="*/ 2147483647 w 300"/>
                <a:gd name="T3" fmla="*/ 2147483647 h 290"/>
                <a:gd name="T4" fmla="*/ 2147483647 w 300"/>
                <a:gd name="T5" fmla="*/ 2147483647 h 290"/>
                <a:gd name="T6" fmla="*/ 2147483647 w 300"/>
                <a:gd name="T7" fmla="*/ 2147483647 h 290"/>
                <a:gd name="T8" fmla="*/ 2147483647 w 300"/>
                <a:gd name="T9" fmla="*/ 2147483647 h 290"/>
                <a:gd name="T10" fmla="*/ 2147483647 w 300"/>
                <a:gd name="T11" fmla="*/ 2147483647 h 290"/>
                <a:gd name="T12" fmla="*/ 2147483647 w 300"/>
                <a:gd name="T13" fmla="*/ 2147483647 h 290"/>
                <a:gd name="T14" fmla="*/ 2147483647 w 300"/>
                <a:gd name="T15" fmla="*/ 2147483647 h 290"/>
                <a:gd name="T16" fmla="*/ 2147483647 w 300"/>
                <a:gd name="T17" fmla="*/ 2147483647 h 290"/>
                <a:gd name="T18" fmla="*/ 2147483647 w 300"/>
                <a:gd name="T19" fmla="*/ 2147483647 h 290"/>
                <a:gd name="T20" fmla="*/ 2147483647 w 300"/>
                <a:gd name="T21" fmla="*/ 2147483647 h 290"/>
                <a:gd name="T22" fmla="*/ 2147483647 w 300"/>
                <a:gd name="T23" fmla="*/ 2147483647 h 290"/>
                <a:gd name="T24" fmla="*/ 2147483647 w 300"/>
                <a:gd name="T25" fmla="*/ 2147483647 h 290"/>
                <a:gd name="T26" fmla="*/ 2147483647 w 300"/>
                <a:gd name="T27" fmla="*/ 2147483647 h 290"/>
                <a:gd name="T28" fmla="*/ 2147483647 w 300"/>
                <a:gd name="T29" fmla="*/ 2147483647 h 290"/>
                <a:gd name="T30" fmla="*/ 2147483647 w 300"/>
                <a:gd name="T31" fmla="*/ 2147483647 h 290"/>
                <a:gd name="T32" fmla="*/ 2147483647 w 300"/>
                <a:gd name="T33" fmla="*/ 2147483647 h 290"/>
                <a:gd name="T34" fmla="*/ 2147483647 w 300"/>
                <a:gd name="T35" fmla="*/ 2147483647 h 290"/>
                <a:gd name="T36" fmla="*/ 2147483647 w 300"/>
                <a:gd name="T37" fmla="*/ 2147483647 h 290"/>
                <a:gd name="T38" fmla="*/ 2147483647 w 300"/>
                <a:gd name="T39" fmla="*/ 2147483647 h 290"/>
                <a:gd name="T40" fmla="*/ 2147483647 w 300"/>
                <a:gd name="T41" fmla="*/ 2147483647 h 290"/>
                <a:gd name="T42" fmla="*/ 2147483647 w 300"/>
                <a:gd name="T43" fmla="*/ 2147483647 h 290"/>
                <a:gd name="T44" fmla="*/ 2147483647 w 300"/>
                <a:gd name="T45" fmla="*/ 2147483647 h 290"/>
                <a:gd name="T46" fmla="*/ 2147483647 w 300"/>
                <a:gd name="T47" fmla="*/ 2147483647 h 290"/>
                <a:gd name="T48" fmla="*/ 2147483647 w 300"/>
                <a:gd name="T49" fmla="*/ 2147483647 h 290"/>
                <a:gd name="T50" fmla="*/ 2147483647 w 300"/>
                <a:gd name="T51" fmla="*/ 0 h 290"/>
                <a:gd name="T52" fmla="*/ 2147483647 w 300"/>
                <a:gd name="T53" fmla="*/ 2147483647 h 290"/>
                <a:gd name="T54" fmla="*/ 2147483647 w 300"/>
                <a:gd name="T55" fmla="*/ 2147483647 h 290"/>
                <a:gd name="T56" fmla="*/ 2147483647 w 300"/>
                <a:gd name="T57" fmla="*/ 2147483647 h 290"/>
                <a:gd name="T58" fmla="*/ 2147483647 w 300"/>
                <a:gd name="T59" fmla="*/ 2147483647 h 290"/>
                <a:gd name="T60" fmla="*/ 2147483647 w 300"/>
                <a:gd name="T61" fmla="*/ 2147483647 h 290"/>
                <a:gd name="T62" fmla="*/ 2147483647 w 300"/>
                <a:gd name="T63" fmla="*/ 2147483647 h 290"/>
                <a:gd name="T64" fmla="*/ 0 w 300"/>
                <a:gd name="T65" fmla="*/ 2147483647 h 290"/>
                <a:gd name="T66" fmla="*/ 2147483647 w 300"/>
                <a:gd name="T67" fmla="*/ 2147483647 h 290"/>
                <a:gd name="T68" fmla="*/ 2147483647 w 300"/>
                <a:gd name="T69" fmla="*/ 2147483647 h 290"/>
                <a:gd name="T70" fmla="*/ 2147483647 w 300"/>
                <a:gd name="T71" fmla="*/ 2147483647 h 290"/>
                <a:gd name="T72" fmla="*/ 2147483647 w 300"/>
                <a:gd name="T73" fmla="*/ 2147483647 h 290"/>
                <a:gd name="T74" fmla="*/ 2147483647 w 300"/>
                <a:gd name="T75" fmla="*/ 2147483647 h 290"/>
                <a:gd name="T76" fmla="*/ 2147483647 w 300"/>
                <a:gd name="T77" fmla="*/ 2147483647 h 290"/>
                <a:gd name="T78" fmla="*/ 2147483647 w 300"/>
                <a:gd name="T79" fmla="*/ 2147483647 h 290"/>
                <a:gd name="T80" fmla="*/ 2147483647 w 300"/>
                <a:gd name="T81" fmla="*/ 2147483647 h 290"/>
                <a:gd name="T82" fmla="*/ 2147483647 w 300"/>
                <a:gd name="T83" fmla="*/ 2147483647 h 290"/>
                <a:gd name="T84" fmla="*/ 2147483647 w 300"/>
                <a:gd name="T85" fmla="*/ 2147483647 h 290"/>
                <a:gd name="T86" fmla="*/ 2147483647 w 300"/>
                <a:gd name="T87" fmla="*/ 2147483647 h 290"/>
                <a:gd name="T88" fmla="*/ 2147483647 w 300"/>
                <a:gd name="T89" fmla="*/ 2147483647 h 290"/>
                <a:gd name="T90" fmla="*/ 2147483647 w 300"/>
                <a:gd name="T91" fmla="*/ 2147483647 h 290"/>
                <a:gd name="T92" fmla="*/ 2147483647 w 300"/>
                <a:gd name="T93" fmla="*/ 2147483647 h 290"/>
                <a:gd name="T94" fmla="*/ 2147483647 w 300"/>
                <a:gd name="T95" fmla="*/ 2147483647 h 290"/>
                <a:gd name="T96" fmla="*/ 2147483647 w 300"/>
                <a:gd name="T97" fmla="*/ 2147483647 h 290"/>
                <a:gd name="T98" fmla="*/ 2147483647 w 300"/>
                <a:gd name="T99" fmla="*/ 2147483647 h 290"/>
                <a:gd name="T100" fmla="*/ 2147483647 w 300"/>
                <a:gd name="T101" fmla="*/ 0 h 29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00"/>
                <a:gd name="T154" fmla="*/ 0 h 290"/>
                <a:gd name="T155" fmla="*/ 300 w 300"/>
                <a:gd name="T156" fmla="*/ 290 h 29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00" h="290">
                  <a:moveTo>
                    <a:pt x="142" y="15"/>
                  </a:moveTo>
                  <a:lnTo>
                    <a:pt x="142" y="15"/>
                  </a:lnTo>
                  <a:lnTo>
                    <a:pt x="154" y="15"/>
                  </a:lnTo>
                  <a:lnTo>
                    <a:pt x="166" y="17"/>
                  </a:lnTo>
                  <a:lnTo>
                    <a:pt x="179" y="20"/>
                  </a:lnTo>
                  <a:lnTo>
                    <a:pt x="191" y="25"/>
                  </a:lnTo>
                  <a:lnTo>
                    <a:pt x="203" y="31"/>
                  </a:lnTo>
                  <a:lnTo>
                    <a:pt x="214" y="37"/>
                  </a:lnTo>
                  <a:lnTo>
                    <a:pt x="223" y="44"/>
                  </a:lnTo>
                  <a:lnTo>
                    <a:pt x="232" y="53"/>
                  </a:lnTo>
                  <a:lnTo>
                    <a:pt x="240" y="62"/>
                  </a:lnTo>
                  <a:lnTo>
                    <a:pt x="248" y="72"/>
                  </a:lnTo>
                  <a:lnTo>
                    <a:pt x="254" y="83"/>
                  </a:lnTo>
                  <a:lnTo>
                    <a:pt x="260" y="94"/>
                  </a:lnTo>
                  <a:lnTo>
                    <a:pt x="263" y="105"/>
                  </a:lnTo>
                  <a:lnTo>
                    <a:pt x="266" y="117"/>
                  </a:lnTo>
                  <a:lnTo>
                    <a:pt x="268" y="129"/>
                  </a:lnTo>
                  <a:lnTo>
                    <a:pt x="270" y="141"/>
                  </a:lnTo>
                  <a:lnTo>
                    <a:pt x="268" y="153"/>
                  </a:lnTo>
                  <a:lnTo>
                    <a:pt x="267" y="165"/>
                  </a:lnTo>
                  <a:lnTo>
                    <a:pt x="263" y="179"/>
                  </a:lnTo>
                  <a:lnTo>
                    <a:pt x="260" y="191"/>
                  </a:lnTo>
                  <a:lnTo>
                    <a:pt x="254" y="202"/>
                  </a:lnTo>
                  <a:lnTo>
                    <a:pt x="246" y="213"/>
                  </a:lnTo>
                  <a:lnTo>
                    <a:pt x="239" y="224"/>
                  </a:lnTo>
                  <a:lnTo>
                    <a:pt x="231" y="232"/>
                  </a:lnTo>
                  <a:lnTo>
                    <a:pt x="238" y="237"/>
                  </a:lnTo>
                  <a:lnTo>
                    <a:pt x="245" y="242"/>
                  </a:lnTo>
                  <a:lnTo>
                    <a:pt x="254" y="245"/>
                  </a:lnTo>
                  <a:lnTo>
                    <a:pt x="263" y="249"/>
                  </a:lnTo>
                  <a:lnTo>
                    <a:pt x="256" y="254"/>
                  </a:lnTo>
                  <a:lnTo>
                    <a:pt x="248" y="258"/>
                  </a:lnTo>
                  <a:lnTo>
                    <a:pt x="236" y="262"/>
                  </a:lnTo>
                  <a:lnTo>
                    <a:pt x="221" y="267"/>
                  </a:lnTo>
                  <a:lnTo>
                    <a:pt x="204" y="272"/>
                  </a:lnTo>
                  <a:lnTo>
                    <a:pt x="186" y="275"/>
                  </a:lnTo>
                  <a:lnTo>
                    <a:pt x="165" y="276"/>
                  </a:lnTo>
                  <a:lnTo>
                    <a:pt x="149" y="275"/>
                  </a:lnTo>
                  <a:lnTo>
                    <a:pt x="134" y="272"/>
                  </a:lnTo>
                  <a:lnTo>
                    <a:pt x="117" y="268"/>
                  </a:lnTo>
                  <a:lnTo>
                    <a:pt x="101" y="262"/>
                  </a:lnTo>
                  <a:lnTo>
                    <a:pt x="94" y="259"/>
                  </a:lnTo>
                  <a:lnTo>
                    <a:pt x="82" y="254"/>
                  </a:lnTo>
                  <a:lnTo>
                    <a:pt x="71" y="247"/>
                  </a:lnTo>
                  <a:lnTo>
                    <a:pt x="61" y="239"/>
                  </a:lnTo>
                  <a:lnTo>
                    <a:pt x="51" y="231"/>
                  </a:lnTo>
                  <a:lnTo>
                    <a:pt x="44" y="222"/>
                  </a:lnTo>
                  <a:lnTo>
                    <a:pt x="37" y="211"/>
                  </a:lnTo>
                  <a:lnTo>
                    <a:pt x="29" y="202"/>
                  </a:lnTo>
                  <a:lnTo>
                    <a:pt x="24" y="191"/>
                  </a:lnTo>
                  <a:lnTo>
                    <a:pt x="21" y="179"/>
                  </a:lnTo>
                  <a:lnTo>
                    <a:pt x="17" y="167"/>
                  </a:lnTo>
                  <a:lnTo>
                    <a:pt x="16" y="156"/>
                  </a:lnTo>
                  <a:lnTo>
                    <a:pt x="15" y="142"/>
                  </a:lnTo>
                  <a:lnTo>
                    <a:pt x="16" y="130"/>
                  </a:lnTo>
                  <a:lnTo>
                    <a:pt x="17" y="118"/>
                  </a:lnTo>
                  <a:lnTo>
                    <a:pt x="21" y="106"/>
                  </a:lnTo>
                  <a:lnTo>
                    <a:pt x="24" y="94"/>
                  </a:lnTo>
                  <a:lnTo>
                    <a:pt x="29" y="84"/>
                  </a:lnTo>
                  <a:lnTo>
                    <a:pt x="33" y="76"/>
                  </a:lnTo>
                  <a:lnTo>
                    <a:pt x="45" y="60"/>
                  </a:lnTo>
                  <a:lnTo>
                    <a:pt x="57" y="47"/>
                  </a:lnTo>
                  <a:lnTo>
                    <a:pt x="72" y="36"/>
                  </a:lnTo>
                  <a:lnTo>
                    <a:pt x="89" y="27"/>
                  </a:lnTo>
                  <a:lnTo>
                    <a:pt x="106" y="20"/>
                  </a:lnTo>
                  <a:lnTo>
                    <a:pt x="124" y="16"/>
                  </a:lnTo>
                  <a:lnTo>
                    <a:pt x="142" y="15"/>
                  </a:lnTo>
                  <a:close/>
                  <a:moveTo>
                    <a:pt x="142" y="0"/>
                  </a:moveTo>
                  <a:lnTo>
                    <a:pt x="142" y="0"/>
                  </a:lnTo>
                  <a:lnTo>
                    <a:pt x="131" y="0"/>
                  </a:lnTo>
                  <a:lnTo>
                    <a:pt x="120" y="2"/>
                  </a:lnTo>
                  <a:lnTo>
                    <a:pt x="111" y="3"/>
                  </a:lnTo>
                  <a:lnTo>
                    <a:pt x="100" y="7"/>
                  </a:lnTo>
                  <a:lnTo>
                    <a:pt x="90" y="10"/>
                  </a:lnTo>
                  <a:lnTo>
                    <a:pt x="82" y="14"/>
                  </a:lnTo>
                  <a:lnTo>
                    <a:pt x="72" y="19"/>
                  </a:lnTo>
                  <a:lnTo>
                    <a:pt x="63" y="23"/>
                  </a:lnTo>
                  <a:lnTo>
                    <a:pt x="55" y="30"/>
                  </a:lnTo>
                  <a:lnTo>
                    <a:pt x="46" y="37"/>
                  </a:lnTo>
                  <a:lnTo>
                    <a:pt x="39" y="44"/>
                  </a:lnTo>
                  <a:lnTo>
                    <a:pt x="33" y="51"/>
                  </a:lnTo>
                  <a:lnTo>
                    <a:pt x="26" y="60"/>
                  </a:lnTo>
                  <a:lnTo>
                    <a:pt x="21" y="68"/>
                  </a:lnTo>
                  <a:lnTo>
                    <a:pt x="15" y="78"/>
                  </a:lnTo>
                  <a:lnTo>
                    <a:pt x="11" y="88"/>
                  </a:lnTo>
                  <a:lnTo>
                    <a:pt x="6" y="101"/>
                  </a:lnTo>
                  <a:lnTo>
                    <a:pt x="3" y="116"/>
                  </a:lnTo>
                  <a:lnTo>
                    <a:pt x="0" y="129"/>
                  </a:lnTo>
                  <a:lnTo>
                    <a:pt x="0" y="142"/>
                  </a:lnTo>
                  <a:lnTo>
                    <a:pt x="0" y="157"/>
                  </a:lnTo>
                  <a:lnTo>
                    <a:pt x="3" y="170"/>
                  </a:lnTo>
                  <a:lnTo>
                    <a:pt x="6" y="184"/>
                  </a:lnTo>
                  <a:lnTo>
                    <a:pt x="11" y="196"/>
                  </a:lnTo>
                  <a:lnTo>
                    <a:pt x="17" y="209"/>
                  </a:lnTo>
                  <a:lnTo>
                    <a:pt x="23" y="220"/>
                  </a:lnTo>
                  <a:lnTo>
                    <a:pt x="32" y="231"/>
                  </a:lnTo>
                  <a:lnTo>
                    <a:pt x="41" y="242"/>
                  </a:lnTo>
                  <a:lnTo>
                    <a:pt x="51" y="251"/>
                  </a:lnTo>
                  <a:lnTo>
                    <a:pt x="62" y="260"/>
                  </a:lnTo>
                  <a:lnTo>
                    <a:pt x="74" y="267"/>
                  </a:lnTo>
                  <a:lnTo>
                    <a:pt x="88" y="273"/>
                  </a:lnTo>
                  <a:lnTo>
                    <a:pt x="95" y="276"/>
                  </a:lnTo>
                  <a:lnTo>
                    <a:pt x="112" y="282"/>
                  </a:lnTo>
                  <a:lnTo>
                    <a:pt x="129" y="287"/>
                  </a:lnTo>
                  <a:lnTo>
                    <a:pt x="147" y="290"/>
                  </a:lnTo>
                  <a:lnTo>
                    <a:pt x="165" y="290"/>
                  </a:lnTo>
                  <a:lnTo>
                    <a:pt x="187" y="289"/>
                  </a:lnTo>
                  <a:lnTo>
                    <a:pt x="206" y="287"/>
                  </a:lnTo>
                  <a:lnTo>
                    <a:pt x="225" y="282"/>
                  </a:lnTo>
                  <a:lnTo>
                    <a:pt x="240" y="277"/>
                  </a:lnTo>
                  <a:lnTo>
                    <a:pt x="253" y="272"/>
                  </a:lnTo>
                  <a:lnTo>
                    <a:pt x="262" y="267"/>
                  </a:lnTo>
                  <a:lnTo>
                    <a:pt x="272" y="262"/>
                  </a:lnTo>
                  <a:lnTo>
                    <a:pt x="300" y="244"/>
                  </a:lnTo>
                  <a:lnTo>
                    <a:pt x="268" y="235"/>
                  </a:lnTo>
                  <a:lnTo>
                    <a:pt x="254" y="230"/>
                  </a:lnTo>
                  <a:lnTo>
                    <a:pt x="265" y="214"/>
                  </a:lnTo>
                  <a:lnTo>
                    <a:pt x="273" y="196"/>
                  </a:lnTo>
                  <a:lnTo>
                    <a:pt x="278" y="182"/>
                  </a:lnTo>
                  <a:lnTo>
                    <a:pt x="282" y="169"/>
                  </a:lnTo>
                  <a:lnTo>
                    <a:pt x="283" y="154"/>
                  </a:lnTo>
                  <a:lnTo>
                    <a:pt x="284" y="141"/>
                  </a:lnTo>
                  <a:lnTo>
                    <a:pt x="283" y="128"/>
                  </a:lnTo>
                  <a:lnTo>
                    <a:pt x="282" y="113"/>
                  </a:lnTo>
                  <a:lnTo>
                    <a:pt x="278" y="100"/>
                  </a:lnTo>
                  <a:lnTo>
                    <a:pt x="273" y="88"/>
                  </a:lnTo>
                  <a:lnTo>
                    <a:pt x="267" y="76"/>
                  </a:lnTo>
                  <a:lnTo>
                    <a:pt x="260" y="64"/>
                  </a:lnTo>
                  <a:lnTo>
                    <a:pt x="253" y="53"/>
                  </a:lnTo>
                  <a:lnTo>
                    <a:pt x="243" y="42"/>
                  </a:lnTo>
                  <a:lnTo>
                    <a:pt x="233" y="33"/>
                  </a:lnTo>
                  <a:lnTo>
                    <a:pt x="221" y="25"/>
                  </a:lnTo>
                  <a:lnTo>
                    <a:pt x="209" y="17"/>
                  </a:lnTo>
                  <a:lnTo>
                    <a:pt x="197" y="11"/>
                  </a:lnTo>
                  <a:lnTo>
                    <a:pt x="183" y="7"/>
                  </a:lnTo>
                  <a:lnTo>
                    <a:pt x="170" y="3"/>
                  </a:lnTo>
                  <a:lnTo>
                    <a:pt x="155" y="0"/>
                  </a:lnTo>
                  <a:lnTo>
                    <a:pt x="14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smtClean="0">
                <a:solidFill>
                  <a:srgbClr val="000000"/>
                </a:solidFill>
                <a:ea typeface="ＭＳ Ｐゴシック" pitchFamily="34" charset="-128"/>
              </a:endParaRPr>
            </a:p>
          </p:txBody>
        </p:sp>
        <p:sp>
          <p:nvSpPr>
            <p:cNvPr id="17420" name="Freeform 87"/>
            <p:cNvSpPr>
              <a:spLocks/>
            </p:cNvSpPr>
            <p:nvPr/>
          </p:nvSpPr>
          <p:spPr bwMode="auto">
            <a:xfrm>
              <a:off x="2301305" y="3956156"/>
              <a:ext cx="743347" cy="760772"/>
            </a:xfrm>
            <a:custGeom>
              <a:avLst/>
              <a:gdLst>
                <a:gd name="T0" fmla="*/ 2147483647 w 255"/>
                <a:gd name="T1" fmla="*/ 0 h 261"/>
                <a:gd name="T2" fmla="*/ 2147483647 w 255"/>
                <a:gd name="T3" fmla="*/ 2147483647 h 261"/>
                <a:gd name="T4" fmla="*/ 2147483647 w 255"/>
                <a:gd name="T5" fmla="*/ 2147483647 h 261"/>
                <a:gd name="T6" fmla="*/ 2147483647 w 255"/>
                <a:gd name="T7" fmla="*/ 2147483647 h 261"/>
                <a:gd name="T8" fmla="*/ 2147483647 w 255"/>
                <a:gd name="T9" fmla="*/ 2147483647 h 261"/>
                <a:gd name="T10" fmla="*/ 2147483647 w 255"/>
                <a:gd name="T11" fmla="*/ 2147483647 h 261"/>
                <a:gd name="T12" fmla="*/ 2147483647 w 255"/>
                <a:gd name="T13" fmla="*/ 2147483647 h 261"/>
                <a:gd name="T14" fmla="*/ 2147483647 w 255"/>
                <a:gd name="T15" fmla="*/ 2147483647 h 261"/>
                <a:gd name="T16" fmla="*/ 2147483647 w 255"/>
                <a:gd name="T17" fmla="*/ 2147483647 h 261"/>
                <a:gd name="T18" fmla="*/ 2147483647 w 255"/>
                <a:gd name="T19" fmla="*/ 2147483647 h 261"/>
                <a:gd name="T20" fmla="*/ 2147483647 w 255"/>
                <a:gd name="T21" fmla="*/ 2147483647 h 261"/>
                <a:gd name="T22" fmla="*/ 2147483647 w 255"/>
                <a:gd name="T23" fmla="*/ 2147483647 h 261"/>
                <a:gd name="T24" fmla="*/ 2147483647 w 255"/>
                <a:gd name="T25" fmla="*/ 2147483647 h 261"/>
                <a:gd name="T26" fmla="*/ 2147483647 w 255"/>
                <a:gd name="T27" fmla="*/ 2147483647 h 261"/>
                <a:gd name="T28" fmla="*/ 2147483647 w 255"/>
                <a:gd name="T29" fmla="*/ 2147483647 h 261"/>
                <a:gd name="T30" fmla="*/ 2147483647 w 255"/>
                <a:gd name="T31" fmla="*/ 2147483647 h 261"/>
                <a:gd name="T32" fmla="*/ 2147483647 w 255"/>
                <a:gd name="T33" fmla="*/ 2147483647 h 261"/>
                <a:gd name="T34" fmla="*/ 2147483647 w 255"/>
                <a:gd name="T35" fmla="*/ 2147483647 h 261"/>
                <a:gd name="T36" fmla="*/ 2147483647 w 255"/>
                <a:gd name="T37" fmla="*/ 2147483647 h 261"/>
                <a:gd name="T38" fmla="*/ 2147483647 w 255"/>
                <a:gd name="T39" fmla="*/ 2147483647 h 261"/>
                <a:gd name="T40" fmla="*/ 2147483647 w 255"/>
                <a:gd name="T41" fmla="*/ 2147483647 h 261"/>
                <a:gd name="T42" fmla="*/ 2147483647 w 255"/>
                <a:gd name="T43" fmla="*/ 2147483647 h 261"/>
                <a:gd name="T44" fmla="*/ 2147483647 w 255"/>
                <a:gd name="T45" fmla="*/ 2147483647 h 261"/>
                <a:gd name="T46" fmla="*/ 2147483647 w 255"/>
                <a:gd name="T47" fmla="*/ 2147483647 h 261"/>
                <a:gd name="T48" fmla="*/ 2147483647 w 255"/>
                <a:gd name="T49" fmla="*/ 2147483647 h 261"/>
                <a:gd name="T50" fmla="*/ 2147483647 w 255"/>
                <a:gd name="T51" fmla="*/ 2147483647 h 261"/>
                <a:gd name="T52" fmla="*/ 2147483647 w 255"/>
                <a:gd name="T53" fmla="*/ 2147483647 h 261"/>
                <a:gd name="T54" fmla="*/ 2147483647 w 255"/>
                <a:gd name="T55" fmla="*/ 2147483647 h 261"/>
                <a:gd name="T56" fmla="*/ 2147483647 w 255"/>
                <a:gd name="T57" fmla="*/ 2147483647 h 261"/>
                <a:gd name="T58" fmla="*/ 2147483647 w 255"/>
                <a:gd name="T59" fmla="*/ 2147483647 h 261"/>
                <a:gd name="T60" fmla="*/ 2147483647 w 255"/>
                <a:gd name="T61" fmla="*/ 2147483647 h 261"/>
                <a:gd name="T62" fmla="*/ 2147483647 w 255"/>
                <a:gd name="T63" fmla="*/ 2147483647 h 261"/>
                <a:gd name="T64" fmla="*/ 2147483647 w 255"/>
                <a:gd name="T65" fmla="*/ 2147483647 h 261"/>
                <a:gd name="T66" fmla="*/ 2147483647 w 255"/>
                <a:gd name="T67" fmla="*/ 2147483647 h 261"/>
                <a:gd name="T68" fmla="*/ 2147483647 w 255"/>
                <a:gd name="T69" fmla="*/ 2147483647 h 261"/>
                <a:gd name="T70" fmla="*/ 2147483647 w 255"/>
                <a:gd name="T71" fmla="*/ 2147483647 h 261"/>
                <a:gd name="T72" fmla="*/ 2147483647 w 255"/>
                <a:gd name="T73" fmla="*/ 2147483647 h 26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55"/>
                <a:gd name="T112" fmla="*/ 0 h 261"/>
                <a:gd name="T113" fmla="*/ 255 w 255"/>
                <a:gd name="T114" fmla="*/ 261 h 26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55" h="261">
                  <a:moveTo>
                    <a:pt x="127" y="0"/>
                  </a:moveTo>
                  <a:lnTo>
                    <a:pt x="127" y="0"/>
                  </a:lnTo>
                  <a:lnTo>
                    <a:pt x="139" y="0"/>
                  </a:lnTo>
                  <a:lnTo>
                    <a:pt x="151" y="2"/>
                  </a:lnTo>
                  <a:lnTo>
                    <a:pt x="164" y="5"/>
                  </a:lnTo>
                  <a:lnTo>
                    <a:pt x="176" y="10"/>
                  </a:lnTo>
                  <a:lnTo>
                    <a:pt x="188" y="16"/>
                  </a:lnTo>
                  <a:lnTo>
                    <a:pt x="199" y="22"/>
                  </a:lnTo>
                  <a:lnTo>
                    <a:pt x="208" y="29"/>
                  </a:lnTo>
                  <a:lnTo>
                    <a:pt x="217" y="38"/>
                  </a:lnTo>
                  <a:lnTo>
                    <a:pt x="225" y="47"/>
                  </a:lnTo>
                  <a:lnTo>
                    <a:pt x="233" y="57"/>
                  </a:lnTo>
                  <a:lnTo>
                    <a:pt x="239" y="68"/>
                  </a:lnTo>
                  <a:lnTo>
                    <a:pt x="245" y="79"/>
                  </a:lnTo>
                  <a:lnTo>
                    <a:pt x="248" y="90"/>
                  </a:lnTo>
                  <a:lnTo>
                    <a:pt x="251" y="102"/>
                  </a:lnTo>
                  <a:lnTo>
                    <a:pt x="253" y="114"/>
                  </a:lnTo>
                  <a:lnTo>
                    <a:pt x="255" y="126"/>
                  </a:lnTo>
                  <a:lnTo>
                    <a:pt x="253" y="138"/>
                  </a:lnTo>
                  <a:lnTo>
                    <a:pt x="252" y="150"/>
                  </a:lnTo>
                  <a:lnTo>
                    <a:pt x="248" y="164"/>
                  </a:lnTo>
                  <a:lnTo>
                    <a:pt x="245" y="176"/>
                  </a:lnTo>
                  <a:lnTo>
                    <a:pt x="239" y="187"/>
                  </a:lnTo>
                  <a:lnTo>
                    <a:pt x="231" y="198"/>
                  </a:lnTo>
                  <a:lnTo>
                    <a:pt x="224" y="209"/>
                  </a:lnTo>
                  <a:lnTo>
                    <a:pt x="216" y="217"/>
                  </a:lnTo>
                  <a:lnTo>
                    <a:pt x="223" y="222"/>
                  </a:lnTo>
                  <a:lnTo>
                    <a:pt x="230" y="227"/>
                  </a:lnTo>
                  <a:lnTo>
                    <a:pt x="239" y="230"/>
                  </a:lnTo>
                  <a:lnTo>
                    <a:pt x="248" y="234"/>
                  </a:lnTo>
                  <a:lnTo>
                    <a:pt x="241" y="239"/>
                  </a:lnTo>
                  <a:lnTo>
                    <a:pt x="233" y="243"/>
                  </a:lnTo>
                  <a:lnTo>
                    <a:pt x="221" y="247"/>
                  </a:lnTo>
                  <a:lnTo>
                    <a:pt x="206" y="252"/>
                  </a:lnTo>
                  <a:lnTo>
                    <a:pt x="189" y="257"/>
                  </a:lnTo>
                  <a:lnTo>
                    <a:pt x="171" y="260"/>
                  </a:lnTo>
                  <a:lnTo>
                    <a:pt x="150" y="261"/>
                  </a:lnTo>
                  <a:lnTo>
                    <a:pt x="134" y="260"/>
                  </a:lnTo>
                  <a:lnTo>
                    <a:pt x="119" y="257"/>
                  </a:lnTo>
                  <a:lnTo>
                    <a:pt x="102" y="253"/>
                  </a:lnTo>
                  <a:lnTo>
                    <a:pt x="86" y="247"/>
                  </a:lnTo>
                  <a:lnTo>
                    <a:pt x="79" y="244"/>
                  </a:lnTo>
                  <a:lnTo>
                    <a:pt x="67" y="239"/>
                  </a:lnTo>
                  <a:lnTo>
                    <a:pt x="56" y="232"/>
                  </a:lnTo>
                  <a:lnTo>
                    <a:pt x="46" y="224"/>
                  </a:lnTo>
                  <a:lnTo>
                    <a:pt x="36" y="216"/>
                  </a:lnTo>
                  <a:lnTo>
                    <a:pt x="29" y="207"/>
                  </a:lnTo>
                  <a:lnTo>
                    <a:pt x="22" y="196"/>
                  </a:lnTo>
                  <a:lnTo>
                    <a:pt x="14" y="187"/>
                  </a:lnTo>
                  <a:lnTo>
                    <a:pt x="9" y="176"/>
                  </a:lnTo>
                  <a:lnTo>
                    <a:pt x="6" y="164"/>
                  </a:lnTo>
                  <a:lnTo>
                    <a:pt x="2" y="152"/>
                  </a:lnTo>
                  <a:lnTo>
                    <a:pt x="1" y="141"/>
                  </a:lnTo>
                  <a:lnTo>
                    <a:pt x="0" y="127"/>
                  </a:lnTo>
                  <a:lnTo>
                    <a:pt x="1" y="115"/>
                  </a:lnTo>
                  <a:lnTo>
                    <a:pt x="2" y="103"/>
                  </a:lnTo>
                  <a:lnTo>
                    <a:pt x="6" y="91"/>
                  </a:lnTo>
                  <a:lnTo>
                    <a:pt x="9" y="79"/>
                  </a:lnTo>
                  <a:lnTo>
                    <a:pt x="14" y="69"/>
                  </a:lnTo>
                  <a:lnTo>
                    <a:pt x="18" y="61"/>
                  </a:lnTo>
                  <a:lnTo>
                    <a:pt x="30" y="45"/>
                  </a:lnTo>
                  <a:lnTo>
                    <a:pt x="42" y="32"/>
                  </a:lnTo>
                  <a:lnTo>
                    <a:pt x="57" y="21"/>
                  </a:lnTo>
                  <a:lnTo>
                    <a:pt x="74" y="12"/>
                  </a:lnTo>
                  <a:lnTo>
                    <a:pt x="91" y="5"/>
                  </a:lnTo>
                  <a:lnTo>
                    <a:pt x="109" y="1"/>
                  </a:lnTo>
                  <a:lnTo>
                    <a:pt x="12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smtClean="0">
                <a:solidFill>
                  <a:srgbClr val="000000"/>
                </a:solidFill>
                <a:ea typeface="ＭＳ Ｐゴシック" pitchFamily="34" charset="-128"/>
              </a:endParaRPr>
            </a:p>
          </p:txBody>
        </p:sp>
        <p:sp>
          <p:nvSpPr>
            <p:cNvPr id="17421" name="Freeform 88"/>
            <p:cNvSpPr>
              <a:spLocks/>
            </p:cNvSpPr>
            <p:nvPr/>
          </p:nvSpPr>
          <p:spPr bwMode="auto">
            <a:xfrm>
              <a:off x="2260655" y="3915498"/>
              <a:ext cx="871110" cy="842075"/>
            </a:xfrm>
            <a:custGeom>
              <a:avLst/>
              <a:gdLst>
                <a:gd name="T0" fmla="*/ 2147483647 w 300"/>
                <a:gd name="T1" fmla="*/ 0 h 290"/>
                <a:gd name="T2" fmla="*/ 2147483647 w 300"/>
                <a:gd name="T3" fmla="*/ 2147483647 h 290"/>
                <a:gd name="T4" fmla="*/ 2147483647 w 300"/>
                <a:gd name="T5" fmla="*/ 2147483647 h 290"/>
                <a:gd name="T6" fmla="*/ 2147483647 w 300"/>
                <a:gd name="T7" fmla="*/ 2147483647 h 290"/>
                <a:gd name="T8" fmla="*/ 2147483647 w 300"/>
                <a:gd name="T9" fmla="*/ 2147483647 h 290"/>
                <a:gd name="T10" fmla="*/ 2147483647 w 300"/>
                <a:gd name="T11" fmla="*/ 2147483647 h 290"/>
                <a:gd name="T12" fmla="*/ 2147483647 w 300"/>
                <a:gd name="T13" fmla="*/ 2147483647 h 290"/>
                <a:gd name="T14" fmla="*/ 2147483647 w 300"/>
                <a:gd name="T15" fmla="*/ 2147483647 h 290"/>
                <a:gd name="T16" fmla="*/ 2147483647 w 300"/>
                <a:gd name="T17" fmla="*/ 2147483647 h 290"/>
                <a:gd name="T18" fmla="*/ 2147483647 w 300"/>
                <a:gd name="T19" fmla="*/ 2147483647 h 290"/>
                <a:gd name="T20" fmla="*/ 0 w 300"/>
                <a:gd name="T21" fmla="*/ 2147483647 h 290"/>
                <a:gd name="T22" fmla="*/ 0 w 300"/>
                <a:gd name="T23" fmla="*/ 2147483647 h 290"/>
                <a:gd name="T24" fmla="*/ 2147483647 w 300"/>
                <a:gd name="T25" fmla="*/ 2147483647 h 290"/>
                <a:gd name="T26" fmla="*/ 2147483647 w 300"/>
                <a:gd name="T27" fmla="*/ 2147483647 h 290"/>
                <a:gd name="T28" fmla="*/ 2147483647 w 300"/>
                <a:gd name="T29" fmla="*/ 2147483647 h 290"/>
                <a:gd name="T30" fmla="*/ 2147483647 w 300"/>
                <a:gd name="T31" fmla="*/ 2147483647 h 290"/>
                <a:gd name="T32" fmla="*/ 2147483647 w 300"/>
                <a:gd name="T33" fmla="*/ 2147483647 h 290"/>
                <a:gd name="T34" fmla="*/ 2147483647 w 300"/>
                <a:gd name="T35" fmla="*/ 2147483647 h 290"/>
                <a:gd name="T36" fmla="*/ 2147483647 w 300"/>
                <a:gd name="T37" fmla="*/ 2147483647 h 290"/>
                <a:gd name="T38" fmla="*/ 2147483647 w 300"/>
                <a:gd name="T39" fmla="*/ 2147483647 h 290"/>
                <a:gd name="T40" fmla="*/ 2147483647 w 300"/>
                <a:gd name="T41" fmla="*/ 2147483647 h 290"/>
                <a:gd name="T42" fmla="*/ 2147483647 w 300"/>
                <a:gd name="T43" fmla="*/ 2147483647 h 290"/>
                <a:gd name="T44" fmla="*/ 2147483647 w 300"/>
                <a:gd name="T45" fmla="*/ 2147483647 h 290"/>
                <a:gd name="T46" fmla="*/ 2147483647 w 300"/>
                <a:gd name="T47" fmla="*/ 2147483647 h 290"/>
                <a:gd name="T48" fmla="*/ 2147483647 w 300"/>
                <a:gd name="T49" fmla="*/ 2147483647 h 290"/>
                <a:gd name="T50" fmla="*/ 2147483647 w 300"/>
                <a:gd name="T51" fmla="*/ 2147483647 h 290"/>
                <a:gd name="T52" fmla="*/ 2147483647 w 300"/>
                <a:gd name="T53" fmla="*/ 2147483647 h 290"/>
                <a:gd name="T54" fmla="*/ 2147483647 w 300"/>
                <a:gd name="T55" fmla="*/ 2147483647 h 290"/>
                <a:gd name="T56" fmla="*/ 2147483647 w 300"/>
                <a:gd name="T57" fmla="*/ 2147483647 h 290"/>
                <a:gd name="T58" fmla="*/ 2147483647 w 300"/>
                <a:gd name="T59" fmla="*/ 2147483647 h 290"/>
                <a:gd name="T60" fmla="*/ 2147483647 w 300"/>
                <a:gd name="T61" fmla="*/ 2147483647 h 290"/>
                <a:gd name="T62" fmla="*/ 2147483647 w 300"/>
                <a:gd name="T63" fmla="*/ 2147483647 h 290"/>
                <a:gd name="T64" fmla="*/ 2147483647 w 300"/>
                <a:gd name="T65" fmla="*/ 2147483647 h 290"/>
                <a:gd name="T66" fmla="*/ 2147483647 w 300"/>
                <a:gd name="T67" fmla="*/ 2147483647 h 290"/>
                <a:gd name="T68" fmla="*/ 2147483647 w 300"/>
                <a:gd name="T69" fmla="*/ 2147483647 h 290"/>
                <a:gd name="T70" fmla="*/ 2147483647 w 300"/>
                <a:gd name="T71" fmla="*/ 2147483647 h 290"/>
                <a:gd name="T72" fmla="*/ 2147483647 w 300"/>
                <a:gd name="T73" fmla="*/ 2147483647 h 290"/>
                <a:gd name="T74" fmla="*/ 2147483647 w 300"/>
                <a:gd name="T75" fmla="*/ 2147483647 h 290"/>
                <a:gd name="T76" fmla="*/ 2147483647 w 300"/>
                <a:gd name="T77" fmla="*/ 0 h 290"/>
                <a:gd name="T78" fmla="*/ 2147483647 w 300"/>
                <a:gd name="T79" fmla="*/ 0 h 29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0"/>
                <a:gd name="T121" fmla="*/ 0 h 290"/>
                <a:gd name="T122" fmla="*/ 300 w 300"/>
                <a:gd name="T123" fmla="*/ 290 h 29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0" h="290">
                  <a:moveTo>
                    <a:pt x="142" y="0"/>
                  </a:moveTo>
                  <a:lnTo>
                    <a:pt x="142" y="0"/>
                  </a:lnTo>
                  <a:lnTo>
                    <a:pt x="131" y="0"/>
                  </a:lnTo>
                  <a:lnTo>
                    <a:pt x="120" y="2"/>
                  </a:lnTo>
                  <a:lnTo>
                    <a:pt x="111" y="3"/>
                  </a:lnTo>
                  <a:lnTo>
                    <a:pt x="100" y="7"/>
                  </a:lnTo>
                  <a:lnTo>
                    <a:pt x="90" y="10"/>
                  </a:lnTo>
                  <a:lnTo>
                    <a:pt x="82" y="14"/>
                  </a:lnTo>
                  <a:lnTo>
                    <a:pt x="72" y="19"/>
                  </a:lnTo>
                  <a:lnTo>
                    <a:pt x="63" y="23"/>
                  </a:lnTo>
                  <a:lnTo>
                    <a:pt x="55" y="30"/>
                  </a:lnTo>
                  <a:lnTo>
                    <a:pt x="46" y="37"/>
                  </a:lnTo>
                  <a:lnTo>
                    <a:pt x="39" y="44"/>
                  </a:lnTo>
                  <a:lnTo>
                    <a:pt x="33" y="51"/>
                  </a:lnTo>
                  <a:lnTo>
                    <a:pt x="26" y="60"/>
                  </a:lnTo>
                  <a:lnTo>
                    <a:pt x="21" y="68"/>
                  </a:lnTo>
                  <a:lnTo>
                    <a:pt x="15" y="78"/>
                  </a:lnTo>
                  <a:lnTo>
                    <a:pt x="11" y="88"/>
                  </a:lnTo>
                  <a:lnTo>
                    <a:pt x="6" y="101"/>
                  </a:lnTo>
                  <a:lnTo>
                    <a:pt x="3" y="116"/>
                  </a:lnTo>
                  <a:lnTo>
                    <a:pt x="0" y="129"/>
                  </a:lnTo>
                  <a:lnTo>
                    <a:pt x="0" y="142"/>
                  </a:lnTo>
                  <a:lnTo>
                    <a:pt x="0" y="157"/>
                  </a:lnTo>
                  <a:lnTo>
                    <a:pt x="3" y="170"/>
                  </a:lnTo>
                  <a:lnTo>
                    <a:pt x="6" y="184"/>
                  </a:lnTo>
                  <a:lnTo>
                    <a:pt x="11" y="196"/>
                  </a:lnTo>
                  <a:lnTo>
                    <a:pt x="17" y="209"/>
                  </a:lnTo>
                  <a:lnTo>
                    <a:pt x="23" y="220"/>
                  </a:lnTo>
                  <a:lnTo>
                    <a:pt x="32" y="231"/>
                  </a:lnTo>
                  <a:lnTo>
                    <a:pt x="41" y="242"/>
                  </a:lnTo>
                  <a:lnTo>
                    <a:pt x="51" y="251"/>
                  </a:lnTo>
                  <a:lnTo>
                    <a:pt x="62" y="260"/>
                  </a:lnTo>
                  <a:lnTo>
                    <a:pt x="74" y="267"/>
                  </a:lnTo>
                  <a:lnTo>
                    <a:pt x="88" y="273"/>
                  </a:lnTo>
                  <a:lnTo>
                    <a:pt x="95" y="276"/>
                  </a:lnTo>
                  <a:lnTo>
                    <a:pt x="112" y="282"/>
                  </a:lnTo>
                  <a:lnTo>
                    <a:pt x="129" y="287"/>
                  </a:lnTo>
                  <a:lnTo>
                    <a:pt x="147" y="290"/>
                  </a:lnTo>
                  <a:lnTo>
                    <a:pt x="165" y="290"/>
                  </a:lnTo>
                  <a:lnTo>
                    <a:pt x="187" y="289"/>
                  </a:lnTo>
                  <a:lnTo>
                    <a:pt x="206" y="287"/>
                  </a:lnTo>
                  <a:lnTo>
                    <a:pt x="225" y="282"/>
                  </a:lnTo>
                  <a:lnTo>
                    <a:pt x="240" y="277"/>
                  </a:lnTo>
                  <a:lnTo>
                    <a:pt x="253" y="272"/>
                  </a:lnTo>
                  <a:lnTo>
                    <a:pt x="262" y="267"/>
                  </a:lnTo>
                  <a:lnTo>
                    <a:pt x="272" y="262"/>
                  </a:lnTo>
                  <a:lnTo>
                    <a:pt x="300" y="244"/>
                  </a:lnTo>
                  <a:lnTo>
                    <a:pt x="268" y="235"/>
                  </a:lnTo>
                  <a:lnTo>
                    <a:pt x="254" y="230"/>
                  </a:lnTo>
                  <a:lnTo>
                    <a:pt x="265" y="214"/>
                  </a:lnTo>
                  <a:lnTo>
                    <a:pt x="273" y="196"/>
                  </a:lnTo>
                  <a:lnTo>
                    <a:pt x="278" y="182"/>
                  </a:lnTo>
                  <a:lnTo>
                    <a:pt x="282" y="169"/>
                  </a:lnTo>
                  <a:lnTo>
                    <a:pt x="283" y="154"/>
                  </a:lnTo>
                  <a:lnTo>
                    <a:pt x="284" y="141"/>
                  </a:lnTo>
                  <a:lnTo>
                    <a:pt x="283" y="128"/>
                  </a:lnTo>
                  <a:lnTo>
                    <a:pt x="282" y="113"/>
                  </a:lnTo>
                  <a:lnTo>
                    <a:pt x="278" y="100"/>
                  </a:lnTo>
                  <a:lnTo>
                    <a:pt x="273" y="88"/>
                  </a:lnTo>
                  <a:lnTo>
                    <a:pt x="267" y="76"/>
                  </a:lnTo>
                  <a:lnTo>
                    <a:pt x="260" y="64"/>
                  </a:lnTo>
                  <a:lnTo>
                    <a:pt x="253" y="53"/>
                  </a:lnTo>
                  <a:lnTo>
                    <a:pt x="243" y="42"/>
                  </a:lnTo>
                  <a:lnTo>
                    <a:pt x="233" y="33"/>
                  </a:lnTo>
                  <a:lnTo>
                    <a:pt x="221" y="25"/>
                  </a:lnTo>
                  <a:lnTo>
                    <a:pt x="209" y="17"/>
                  </a:lnTo>
                  <a:lnTo>
                    <a:pt x="197" y="11"/>
                  </a:lnTo>
                  <a:lnTo>
                    <a:pt x="183" y="7"/>
                  </a:lnTo>
                  <a:lnTo>
                    <a:pt x="170" y="3"/>
                  </a:lnTo>
                  <a:lnTo>
                    <a:pt x="155" y="0"/>
                  </a:lnTo>
                  <a:lnTo>
                    <a:pt x="14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smtClean="0">
                <a:solidFill>
                  <a:srgbClr val="000000"/>
                </a:solidFill>
                <a:ea typeface="ＭＳ Ｐゴシック" pitchFamily="34" charset="-128"/>
              </a:endParaRPr>
            </a:p>
          </p:txBody>
        </p:sp>
        <p:sp>
          <p:nvSpPr>
            <p:cNvPr id="37" name="ZoneTexte 36"/>
            <p:cNvSpPr txBox="1">
              <a:spLocks noChangeArrowheads="1"/>
            </p:cNvSpPr>
            <p:nvPr/>
          </p:nvSpPr>
          <p:spPr bwMode="auto">
            <a:xfrm>
              <a:off x="2401403" y="3924488"/>
              <a:ext cx="560252" cy="830250"/>
            </a:xfrm>
            <a:prstGeom prst="rect">
              <a:avLst/>
            </a:prstGeom>
            <a:noFill/>
            <a:ln>
              <a:noFill/>
            </a:ln>
            <a:effectLst>
              <a:outerShdw blurRad="50800" dist="12700" dir="2399876" algn="ctr" rotWithShape="0">
                <a:schemeClr val="bg1">
                  <a:alpha val="84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defPPr>
                <a:defRPr lang="fr-FR"/>
              </a:defPPr>
              <a:lvl1pPr algn="ctr">
                <a:defRPr sz="4800" b="1">
                  <a:solidFill>
                    <a:schemeClr val="accent1">
                      <a:lumMod val="50000"/>
                    </a:schemeClr>
                  </a:solidFill>
                </a:defRPr>
              </a:lvl1pPr>
            </a:lstStyle>
            <a:p>
              <a:pPr>
                <a:defRPr/>
              </a:pPr>
              <a:r>
                <a:rPr lang="fr-FR" dirty="0" smtClean="0">
                  <a:solidFill>
                    <a:srgbClr val="FFC20E">
                      <a:lumMod val="50000"/>
                    </a:srgbClr>
                  </a:solidFill>
                  <a:ea typeface="ＭＳ Ｐゴシック" pitchFamily="34" charset="-128"/>
                </a:rPr>
                <a:t>?</a:t>
              </a:r>
              <a:endParaRPr lang="fr-FR" dirty="0">
                <a:solidFill>
                  <a:srgbClr val="FFC20E">
                    <a:lumMod val="50000"/>
                  </a:srgbClr>
                </a:solidFill>
                <a:ea typeface="ＭＳ Ｐゴシック" pitchFamily="34" charset="-128"/>
              </a:endParaRPr>
            </a:p>
          </p:txBody>
        </p:sp>
        <p:grpSp>
          <p:nvGrpSpPr>
            <p:cNvPr id="17423" name="Groupe 37"/>
            <p:cNvGrpSpPr>
              <a:grpSpLocks/>
            </p:cNvGrpSpPr>
            <p:nvPr/>
          </p:nvGrpSpPr>
          <p:grpSpPr bwMode="auto">
            <a:xfrm>
              <a:off x="3043732" y="4660319"/>
              <a:ext cx="1347043" cy="1319364"/>
              <a:chOff x="1928813" y="4657726"/>
              <a:chExt cx="463550" cy="454025"/>
            </a:xfrm>
          </p:grpSpPr>
          <p:sp>
            <p:nvSpPr>
              <p:cNvPr id="17424" name="Freeform 245"/>
              <p:cNvSpPr>
                <a:spLocks noEditPoints="1"/>
              </p:cNvSpPr>
              <p:nvPr/>
            </p:nvSpPr>
            <p:spPr bwMode="auto">
              <a:xfrm>
                <a:off x="1928813" y="4657726"/>
                <a:ext cx="463550" cy="454025"/>
              </a:xfrm>
              <a:custGeom>
                <a:avLst/>
                <a:gdLst>
                  <a:gd name="T0" fmla="*/ 1990401291 w 585"/>
                  <a:gd name="T1" fmla="*/ 2147483647 h 574"/>
                  <a:gd name="T2" fmla="*/ 2147483647 w 585"/>
                  <a:gd name="T3" fmla="*/ 2147483647 h 574"/>
                  <a:gd name="T4" fmla="*/ 2147483647 w 585"/>
                  <a:gd name="T5" fmla="*/ 2147483647 h 574"/>
                  <a:gd name="T6" fmla="*/ 2147483647 w 585"/>
                  <a:gd name="T7" fmla="*/ 2147483647 h 574"/>
                  <a:gd name="T8" fmla="*/ 2147483647 w 585"/>
                  <a:gd name="T9" fmla="*/ 2147483647 h 574"/>
                  <a:gd name="T10" fmla="*/ 2147483647 w 585"/>
                  <a:gd name="T11" fmla="*/ 2147483647 h 574"/>
                  <a:gd name="T12" fmla="*/ 2147483647 w 585"/>
                  <a:gd name="T13" fmla="*/ 2147483647 h 574"/>
                  <a:gd name="T14" fmla="*/ 2147483647 w 585"/>
                  <a:gd name="T15" fmla="*/ 2147483647 h 574"/>
                  <a:gd name="T16" fmla="*/ 2147483647 w 585"/>
                  <a:gd name="T17" fmla="*/ 2147483647 h 574"/>
                  <a:gd name="T18" fmla="*/ 2147483647 w 585"/>
                  <a:gd name="T19" fmla="*/ 2147483647 h 574"/>
                  <a:gd name="T20" fmla="*/ 2147483647 w 585"/>
                  <a:gd name="T21" fmla="*/ 2147483647 h 574"/>
                  <a:gd name="T22" fmla="*/ 2147483647 w 585"/>
                  <a:gd name="T23" fmla="*/ 2147483647 h 574"/>
                  <a:gd name="T24" fmla="*/ 2147483647 w 585"/>
                  <a:gd name="T25" fmla="*/ 2147483647 h 574"/>
                  <a:gd name="T26" fmla="*/ 2147483647 w 585"/>
                  <a:gd name="T27" fmla="*/ 2147483647 h 574"/>
                  <a:gd name="T28" fmla="*/ 2147483647 w 585"/>
                  <a:gd name="T29" fmla="*/ 2147483647 h 574"/>
                  <a:gd name="T30" fmla="*/ 2147483647 w 585"/>
                  <a:gd name="T31" fmla="*/ 2147483647 h 574"/>
                  <a:gd name="T32" fmla="*/ 2147483647 w 585"/>
                  <a:gd name="T33" fmla="*/ 2147483647 h 574"/>
                  <a:gd name="T34" fmla="*/ 2147483647 w 585"/>
                  <a:gd name="T35" fmla="*/ 2147483647 h 574"/>
                  <a:gd name="T36" fmla="*/ 2147483647 w 585"/>
                  <a:gd name="T37" fmla="*/ 2147483647 h 574"/>
                  <a:gd name="T38" fmla="*/ 2147483647 w 585"/>
                  <a:gd name="T39" fmla="*/ 2147483647 h 574"/>
                  <a:gd name="T40" fmla="*/ 2147483647 w 585"/>
                  <a:gd name="T41" fmla="*/ 2147483647 h 574"/>
                  <a:gd name="T42" fmla="*/ 2147483647 w 585"/>
                  <a:gd name="T43" fmla="*/ 2147483647 h 574"/>
                  <a:gd name="T44" fmla="*/ 2147483647 w 585"/>
                  <a:gd name="T45" fmla="*/ 2147483647 h 574"/>
                  <a:gd name="T46" fmla="*/ 2147483647 w 585"/>
                  <a:gd name="T47" fmla="*/ 2147483647 h 574"/>
                  <a:gd name="T48" fmla="*/ 2147483647 w 585"/>
                  <a:gd name="T49" fmla="*/ 2147483647 h 574"/>
                  <a:gd name="T50" fmla="*/ 2147483647 w 585"/>
                  <a:gd name="T51" fmla="*/ 2147483647 h 574"/>
                  <a:gd name="T52" fmla="*/ 2147483647 w 585"/>
                  <a:gd name="T53" fmla="*/ 2147483647 h 574"/>
                  <a:gd name="T54" fmla="*/ 2147483647 w 585"/>
                  <a:gd name="T55" fmla="*/ 2147483647 h 574"/>
                  <a:gd name="T56" fmla="*/ 2147483647 w 585"/>
                  <a:gd name="T57" fmla="*/ 2147483647 h 574"/>
                  <a:gd name="T58" fmla="*/ 2147483647 w 585"/>
                  <a:gd name="T59" fmla="*/ 2147483647 h 574"/>
                  <a:gd name="T60" fmla="*/ 2147483647 w 585"/>
                  <a:gd name="T61" fmla="*/ 2147483647 h 574"/>
                  <a:gd name="T62" fmla="*/ 2147483647 w 585"/>
                  <a:gd name="T63" fmla="*/ 2147483647 h 574"/>
                  <a:gd name="T64" fmla="*/ 2147483647 w 585"/>
                  <a:gd name="T65" fmla="*/ 2147483647 h 574"/>
                  <a:gd name="T66" fmla="*/ 2147483647 w 585"/>
                  <a:gd name="T67" fmla="*/ 2147483647 h 574"/>
                  <a:gd name="T68" fmla="*/ 2147483647 w 585"/>
                  <a:gd name="T69" fmla="*/ 2147483647 h 574"/>
                  <a:gd name="T70" fmla="*/ 2147483647 w 585"/>
                  <a:gd name="T71" fmla="*/ 2147483647 h 574"/>
                  <a:gd name="T72" fmla="*/ 2147483647 w 585"/>
                  <a:gd name="T73" fmla="*/ 2147483647 h 574"/>
                  <a:gd name="T74" fmla="*/ 2147483647 w 585"/>
                  <a:gd name="T75" fmla="*/ 2147483647 h 574"/>
                  <a:gd name="T76" fmla="*/ 2147483647 w 585"/>
                  <a:gd name="T77" fmla="*/ 2147483647 h 574"/>
                  <a:gd name="T78" fmla="*/ 2147483647 w 585"/>
                  <a:gd name="T79" fmla="*/ 2147483647 h 574"/>
                  <a:gd name="T80" fmla="*/ 2147483647 w 585"/>
                  <a:gd name="T81" fmla="*/ 2147483647 h 574"/>
                  <a:gd name="T82" fmla="*/ 2147483647 w 585"/>
                  <a:gd name="T83" fmla="*/ 2147483647 h 574"/>
                  <a:gd name="T84" fmla="*/ 2147483647 w 585"/>
                  <a:gd name="T85" fmla="*/ 2147483647 h 574"/>
                  <a:gd name="T86" fmla="*/ 2147483647 w 585"/>
                  <a:gd name="T87" fmla="*/ 2147483647 h 574"/>
                  <a:gd name="T88" fmla="*/ 2147483647 w 585"/>
                  <a:gd name="T89" fmla="*/ 2147483647 h 574"/>
                  <a:gd name="T90" fmla="*/ 2147483647 w 585"/>
                  <a:gd name="T91" fmla="*/ 2147483647 h 574"/>
                  <a:gd name="T92" fmla="*/ 2147483647 w 585"/>
                  <a:gd name="T93" fmla="*/ 2147483647 h 574"/>
                  <a:gd name="T94" fmla="*/ 2147483647 w 585"/>
                  <a:gd name="T95" fmla="*/ 2147483647 h 574"/>
                  <a:gd name="T96" fmla="*/ 2147483647 w 585"/>
                  <a:gd name="T97" fmla="*/ 2147483647 h 574"/>
                  <a:gd name="T98" fmla="*/ 2147483647 w 585"/>
                  <a:gd name="T99" fmla="*/ 2147483647 h 574"/>
                  <a:gd name="T100" fmla="*/ 2147483647 w 585"/>
                  <a:gd name="T101" fmla="*/ 2147483647 h 574"/>
                  <a:gd name="T102" fmla="*/ 2147483647 w 585"/>
                  <a:gd name="T103" fmla="*/ 2147483647 h 574"/>
                  <a:gd name="T104" fmla="*/ 2147483647 w 585"/>
                  <a:gd name="T105" fmla="*/ 2147483647 h 574"/>
                  <a:gd name="T106" fmla="*/ 2147483647 w 585"/>
                  <a:gd name="T107" fmla="*/ 2147483647 h 574"/>
                  <a:gd name="T108" fmla="*/ 2147483647 w 585"/>
                  <a:gd name="T109" fmla="*/ 2147483647 h 574"/>
                  <a:gd name="T110" fmla="*/ 2147483647 w 585"/>
                  <a:gd name="T111" fmla="*/ 2147483647 h 574"/>
                  <a:gd name="T112" fmla="*/ 2147483647 w 585"/>
                  <a:gd name="T113" fmla="*/ 2147483647 h 574"/>
                  <a:gd name="T114" fmla="*/ 2147483647 w 585"/>
                  <a:gd name="T115" fmla="*/ 2147483647 h 57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5"/>
                  <a:gd name="T175" fmla="*/ 0 h 574"/>
                  <a:gd name="T176" fmla="*/ 585 w 585"/>
                  <a:gd name="T177" fmla="*/ 574 h 57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5" h="574">
                    <a:moveTo>
                      <a:pt x="0" y="100"/>
                    </a:moveTo>
                    <a:lnTo>
                      <a:pt x="0" y="100"/>
                    </a:lnTo>
                    <a:lnTo>
                      <a:pt x="0" y="91"/>
                    </a:lnTo>
                    <a:lnTo>
                      <a:pt x="2" y="84"/>
                    </a:lnTo>
                    <a:lnTo>
                      <a:pt x="4" y="78"/>
                    </a:lnTo>
                    <a:lnTo>
                      <a:pt x="9" y="74"/>
                    </a:lnTo>
                    <a:lnTo>
                      <a:pt x="16" y="71"/>
                    </a:lnTo>
                    <a:lnTo>
                      <a:pt x="23" y="68"/>
                    </a:lnTo>
                    <a:lnTo>
                      <a:pt x="31" y="67"/>
                    </a:lnTo>
                    <a:lnTo>
                      <a:pt x="49" y="65"/>
                    </a:lnTo>
                    <a:lnTo>
                      <a:pt x="79" y="60"/>
                    </a:lnTo>
                    <a:lnTo>
                      <a:pt x="114" y="55"/>
                    </a:lnTo>
                    <a:lnTo>
                      <a:pt x="147" y="51"/>
                    </a:lnTo>
                    <a:lnTo>
                      <a:pt x="176" y="49"/>
                    </a:lnTo>
                    <a:lnTo>
                      <a:pt x="192" y="37"/>
                    </a:lnTo>
                    <a:lnTo>
                      <a:pt x="209" y="25"/>
                    </a:lnTo>
                    <a:lnTo>
                      <a:pt x="242" y="0"/>
                    </a:lnTo>
                    <a:lnTo>
                      <a:pt x="264" y="9"/>
                    </a:lnTo>
                    <a:lnTo>
                      <a:pt x="276" y="12"/>
                    </a:lnTo>
                    <a:lnTo>
                      <a:pt x="285" y="17"/>
                    </a:lnTo>
                    <a:lnTo>
                      <a:pt x="285" y="51"/>
                    </a:lnTo>
                    <a:lnTo>
                      <a:pt x="335" y="59"/>
                    </a:lnTo>
                    <a:lnTo>
                      <a:pt x="358" y="63"/>
                    </a:lnTo>
                    <a:lnTo>
                      <a:pt x="369" y="67"/>
                    </a:lnTo>
                    <a:lnTo>
                      <a:pt x="380" y="71"/>
                    </a:lnTo>
                    <a:lnTo>
                      <a:pt x="382" y="83"/>
                    </a:lnTo>
                    <a:lnTo>
                      <a:pt x="384" y="96"/>
                    </a:lnTo>
                    <a:lnTo>
                      <a:pt x="385" y="109"/>
                    </a:lnTo>
                    <a:lnTo>
                      <a:pt x="384" y="123"/>
                    </a:lnTo>
                    <a:lnTo>
                      <a:pt x="381" y="151"/>
                    </a:lnTo>
                    <a:lnTo>
                      <a:pt x="380" y="165"/>
                    </a:lnTo>
                    <a:lnTo>
                      <a:pt x="380" y="179"/>
                    </a:lnTo>
                    <a:lnTo>
                      <a:pt x="386" y="176"/>
                    </a:lnTo>
                    <a:lnTo>
                      <a:pt x="392" y="173"/>
                    </a:lnTo>
                    <a:lnTo>
                      <a:pt x="407" y="163"/>
                    </a:lnTo>
                    <a:lnTo>
                      <a:pt x="421" y="154"/>
                    </a:lnTo>
                    <a:lnTo>
                      <a:pt x="429" y="151"/>
                    </a:lnTo>
                    <a:lnTo>
                      <a:pt x="435" y="148"/>
                    </a:lnTo>
                    <a:lnTo>
                      <a:pt x="404" y="240"/>
                    </a:lnTo>
                    <a:lnTo>
                      <a:pt x="493" y="220"/>
                    </a:lnTo>
                    <a:lnTo>
                      <a:pt x="538" y="209"/>
                    </a:lnTo>
                    <a:lnTo>
                      <a:pt x="585" y="200"/>
                    </a:lnTo>
                    <a:lnTo>
                      <a:pt x="553" y="318"/>
                    </a:lnTo>
                    <a:lnTo>
                      <a:pt x="539" y="376"/>
                    </a:lnTo>
                    <a:lnTo>
                      <a:pt x="524" y="436"/>
                    </a:lnTo>
                    <a:lnTo>
                      <a:pt x="506" y="426"/>
                    </a:lnTo>
                    <a:lnTo>
                      <a:pt x="489" y="415"/>
                    </a:lnTo>
                    <a:lnTo>
                      <a:pt x="455" y="393"/>
                    </a:lnTo>
                    <a:lnTo>
                      <a:pt x="421" y="370"/>
                    </a:lnTo>
                    <a:lnTo>
                      <a:pt x="404" y="361"/>
                    </a:lnTo>
                    <a:lnTo>
                      <a:pt x="389" y="352"/>
                    </a:lnTo>
                    <a:lnTo>
                      <a:pt x="387" y="371"/>
                    </a:lnTo>
                    <a:lnTo>
                      <a:pt x="385" y="390"/>
                    </a:lnTo>
                    <a:lnTo>
                      <a:pt x="382" y="408"/>
                    </a:lnTo>
                    <a:lnTo>
                      <a:pt x="381" y="427"/>
                    </a:lnTo>
                    <a:lnTo>
                      <a:pt x="376" y="425"/>
                    </a:lnTo>
                    <a:lnTo>
                      <a:pt x="373" y="421"/>
                    </a:lnTo>
                    <a:lnTo>
                      <a:pt x="364" y="413"/>
                    </a:lnTo>
                    <a:lnTo>
                      <a:pt x="357" y="405"/>
                    </a:lnTo>
                    <a:lnTo>
                      <a:pt x="355" y="404"/>
                    </a:lnTo>
                    <a:lnTo>
                      <a:pt x="351" y="404"/>
                    </a:lnTo>
                    <a:lnTo>
                      <a:pt x="345" y="447"/>
                    </a:lnTo>
                    <a:lnTo>
                      <a:pt x="341" y="492"/>
                    </a:lnTo>
                    <a:lnTo>
                      <a:pt x="357" y="492"/>
                    </a:lnTo>
                    <a:lnTo>
                      <a:pt x="364" y="492"/>
                    </a:lnTo>
                    <a:lnTo>
                      <a:pt x="367" y="493"/>
                    </a:lnTo>
                    <a:lnTo>
                      <a:pt x="369" y="495"/>
                    </a:lnTo>
                    <a:lnTo>
                      <a:pt x="372" y="500"/>
                    </a:lnTo>
                    <a:lnTo>
                      <a:pt x="374" y="506"/>
                    </a:lnTo>
                    <a:lnTo>
                      <a:pt x="375" y="522"/>
                    </a:lnTo>
                    <a:lnTo>
                      <a:pt x="374" y="538"/>
                    </a:lnTo>
                    <a:lnTo>
                      <a:pt x="373" y="552"/>
                    </a:lnTo>
                    <a:lnTo>
                      <a:pt x="365" y="557"/>
                    </a:lnTo>
                    <a:lnTo>
                      <a:pt x="357" y="562"/>
                    </a:lnTo>
                    <a:lnTo>
                      <a:pt x="346" y="566"/>
                    </a:lnTo>
                    <a:lnTo>
                      <a:pt x="334" y="568"/>
                    </a:lnTo>
                    <a:lnTo>
                      <a:pt x="308" y="572"/>
                    </a:lnTo>
                    <a:lnTo>
                      <a:pt x="282" y="574"/>
                    </a:lnTo>
                    <a:lnTo>
                      <a:pt x="251" y="574"/>
                    </a:lnTo>
                    <a:lnTo>
                      <a:pt x="217" y="574"/>
                    </a:lnTo>
                    <a:lnTo>
                      <a:pt x="150" y="574"/>
                    </a:lnTo>
                    <a:lnTo>
                      <a:pt x="119" y="573"/>
                    </a:lnTo>
                    <a:lnTo>
                      <a:pt x="83" y="570"/>
                    </a:lnTo>
                    <a:lnTo>
                      <a:pt x="66" y="569"/>
                    </a:lnTo>
                    <a:lnTo>
                      <a:pt x="51" y="566"/>
                    </a:lnTo>
                    <a:lnTo>
                      <a:pt x="39" y="561"/>
                    </a:lnTo>
                    <a:lnTo>
                      <a:pt x="34" y="558"/>
                    </a:lnTo>
                    <a:lnTo>
                      <a:pt x="32" y="555"/>
                    </a:lnTo>
                    <a:lnTo>
                      <a:pt x="29" y="550"/>
                    </a:lnTo>
                    <a:lnTo>
                      <a:pt x="28" y="544"/>
                    </a:lnTo>
                    <a:lnTo>
                      <a:pt x="28" y="530"/>
                    </a:lnTo>
                    <a:lnTo>
                      <a:pt x="28" y="516"/>
                    </a:lnTo>
                    <a:lnTo>
                      <a:pt x="28" y="505"/>
                    </a:lnTo>
                    <a:lnTo>
                      <a:pt x="34" y="499"/>
                    </a:lnTo>
                    <a:lnTo>
                      <a:pt x="43" y="495"/>
                    </a:lnTo>
                    <a:lnTo>
                      <a:pt x="53" y="493"/>
                    </a:lnTo>
                    <a:lnTo>
                      <a:pt x="66" y="493"/>
                    </a:lnTo>
                    <a:lnTo>
                      <a:pt x="57" y="443"/>
                    </a:lnTo>
                    <a:lnTo>
                      <a:pt x="49" y="394"/>
                    </a:lnTo>
                    <a:lnTo>
                      <a:pt x="31" y="299"/>
                    </a:lnTo>
                    <a:lnTo>
                      <a:pt x="21" y="250"/>
                    </a:lnTo>
                    <a:lnTo>
                      <a:pt x="12" y="202"/>
                    </a:lnTo>
                    <a:lnTo>
                      <a:pt x="5" y="152"/>
                    </a:lnTo>
                    <a:lnTo>
                      <a:pt x="0" y="100"/>
                    </a:lnTo>
                    <a:close/>
                    <a:moveTo>
                      <a:pt x="250" y="21"/>
                    </a:moveTo>
                    <a:lnTo>
                      <a:pt x="250" y="21"/>
                    </a:lnTo>
                    <a:lnTo>
                      <a:pt x="256" y="151"/>
                    </a:lnTo>
                    <a:lnTo>
                      <a:pt x="262" y="282"/>
                    </a:lnTo>
                    <a:lnTo>
                      <a:pt x="272" y="545"/>
                    </a:lnTo>
                    <a:lnTo>
                      <a:pt x="277" y="544"/>
                    </a:lnTo>
                    <a:lnTo>
                      <a:pt x="282" y="542"/>
                    </a:lnTo>
                    <a:lnTo>
                      <a:pt x="285" y="540"/>
                    </a:lnTo>
                    <a:lnTo>
                      <a:pt x="290" y="539"/>
                    </a:lnTo>
                    <a:lnTo>
                      <a:pt x="289" y="475"/>
                    </a:lnTo>
                    <a:lnTo>
                      <a:pt x="288" y="411"/>
                    </a:lnTo>
                    <a:lnTo>
                      <a:pt x="283" y="284"/>
                    </a:lnTo>
                    <a:lnTo>
                      <a:pt x="278" y="158"/>
                    </a:lnTo>
                    <a:lnTo>
                      <a:pt x="273" y="29"/>
                    </a:lnTo>
                    <a:lnTo>
                      <a:pt x="262" y="25"/>
                    </a:lnTo>
                    <a:lnTo>
                      <a:pt x="250" y="21"/>
                    </a:lnTo>
                    <a:close/>
                    <a:moveTo>
                      <a:pt x="72" y="123"/>
                    </a:moveTo>
                    <a:lnTo>
                      <a:pt x="72" y="123"/>
                    </a:lnTo>
                    <a:lnTo>
                      <a:pt x="76" y="174"/>
                    </a:lnTo>
                    <a:lnTo>
                      <a:pt x="82" y="222"/>
                    </a:lnTo>
                    <a:lnTo>
                      <a:pt x="89" y="268"/>
                    </a:lnTo>
                    <a:lnTo>
                      <a:pt x="97" y="314"/>
                    </a:lnTo>
                    <a:lnTo>
                      <a:pt x="114" y="405"/>
                    </a:lnTo>
                    <a:lnTo>
                      <a:pt x="123" y="452"/>
                    </a:lnTo>
                    <a:lnTo>
                      <a:pt x="129" y="500"/>
                    </a:lnTo>
                    <a:lnTo>
                      <a:pt x="146" y="505"/>
                    </a:lnTo>
                    <a:lnTo>
                      <a:pt x="162" y="511"/>
                    </a:lnTo>
                    <a:lnTo>
                      <a:pt x="193" y="523"/>
                    </a:lnTo>
                    <a:lnTo>
                      <a:pt x="225" y="536"/>
                    </a:lnTo>
                    <a:lnTo>
                      <a:pt x="255" y="550"/>
                    </a:lnTo>
                    <a:lnTo>
                      <a:pt x="254" y="414"/>
                    </a:lnTo>
                    <a:lnTo>
                      <a:pt x="251" y="280"/>
                    </a:lnTo>
                    <a:lnTo>
                      <a:pt x="248" y="215"/>
                    </a:lnTo>
                    <a:lnTo>
                      <a:pt x="245" y="150"/>
                    </a:lnTo>
                    <a:lnTo>
                      <a:pt x="241" y="85"/>
                    </a:lnTo>
                    <a:lnTo>
                      <a:pt x="236" y="22"/>
                    </a:lnTo>
                    <a:lnTo>
                      <a:pt x="197" y="51"/>
                    </a:lnTo>
                    <a:lnTo>
                      <a:pt x="179" y="65"/>
                    </a:lnTo>
                    <a:lnTo>
                      <a:pt x="159" y="79"/>
                    </a:lnTo>
                    <a:lnTo>
                      <a:pt x="140" y="91"/>
                    </a:lnTo>
                    <a:lnTo>
                      <a:pt x="118" y="103"/>
                    </a:lnTo>
                    <a:lnTo>
                      <a:pt x="96" y="114"/>
                    </a:lnTo>
                    <a:lnTo>
                      <a:pt x="72" y="123"/>
                    </a:lnTo>
                    <a:close/>
                    <a:moveTo>
                      <a:pt x="16" y="86"/>
                    </a:moveTo>
                    <a:lnTo>
                      <a:pt x="16" y="86"/>
                    </a:lnTo>
                    <a:lnTo>
                      <a:pt x="21" y="141"/>
                    </a:lnTo>
                    <a:lnTo>
                      <a:pt x="27" y="193"/>
                    </a:lnTo>
                    <a:lnTo>
                      <a:pt x="36" y="244"/>
                    </a:lnTo>
                    <a:lnTo>
                      <a:pt x="44" y="294"/>
                    </a:lnTo>
                    <a:lnTo>
                      <a:pt x="63" y="392"/>
                    </a:lnTo>
                    <a:lnTo>
                      <a:pt x="73" y="442"/>
                    </a:lnTo>
                    <a:lnTo>
                      <a:pt x="80" y="493"/>
                    </a:lnTo>
                    <a:lnTo>
                      <a:pt x="114" y="493"/>
                    </a:lnTo>
                    <a:lnTo>
                      <a:pt x="107" y="445"/>
                    </a:lnTo>
                    <a:lnTo>
                      <a:pt x="100" y="399"/>
                    </a:lnTo>
                    <a:lnTo>
                      <a:pt x="82" y="310"/>
                    </a:lnTo>
                    <a:lnTo>
                      <a:pt x="73" y="264"/>
                    </a:lnTo>
                    <a:lnTo>
                      <a:pt x="66" y="217"/>
                    </a:lnTo>
                    <a:lnTo>
                      <a:pt x="60" y="169"/>
                    </a:lnTo>
                    <a:lnTo>
                      <a:pt x="55" y="120"/>
                    </a:lnTo>
                    <a:lnTo>
                      <a:pt x="67" y="113"/>
                    </a:lnTo>
                    <a:lnTo>
                      <a:pt x="79" y="106"/>
                    </a:lnTo>
                    <a:lnTo>
                      <a:pt x="105" y="94"/>
                    </a:lnTo>
                    <a:lnTo>
                      <a:pt x="117" y="88"/>
                    </a:lnTo>
                    <a:lnTo>
                      <a:pt x="129" y="82"/>
                    </a:lnTo>
                    <a:lnTo>
                      <a:pt x="141" y="74"/>
                    </a:lnTo>
                    <a:lnTo>
                      <a:pt x="151" y="66"/>
                    </a:lnTo>
                    <a:lnTo>
                      <a:pt x="116" y="69"/>
                    </a:lnTo>
                    <a:lnTo>
                      <a:pt x="82" y="74"/>
                    </a:lnTo>
                    <a:lnTo>
                      <a:pt x="48" y="79"/>
                    </a:lnTo>
                    <a:lnTo>
                      <a:pt x="16" y="86"/>
                    </a:lnTo>
                    <a:close/>
                    <a:moveTo>
                      <a:pt x="287" y="96"/>
                    </a:moveTo>
                    <a:lnTo>
                      <a:pt x="287" y="96"/>
                    </a:lnTo>
                    <a:lnTo>
                      <a:pt x="301" y="100"/>
                    </a:lnTo>
                    <a:lnTo>
                      <a:pt x="315" y="103"/>
                    </a:lnTo>
                    <a:lnTo>
                      <a:pt x="329" y="107"/>
                    </a:lnTo>
                    <a:lnTo>
                      <a:pt x="334" y="109"/>
                    </a:lnTo>
                    <a:lnTo>
                      <a:pt x="339" y="113"/>
                    </a:lnTo>
                    <a:lnTo>
                      <a:pt x="341" y="125"/>
                    </a:lnTo>
                    <a:lnTo>
                      <a:pt x="341" y="136"/>
                    </a:lnTo>
                    <a:lnTo>
                      <a:pt x="340" y="160"/>
                    </a:lnTo>
                    <a:lnTo>
                      <a:pt x="338" y="185"/>
                    </a:lnTo>
                    <a:lnTo>
                      <a:pt x="336" y="208"/>
                    </a:lnTo>
                    <a:lnTo>
                      <a:pt x="344" y="203"/>
                    </a:lnTo>
                    <a:lnTo>
                      <a:pt x="351" y="198"/>
                    </a:lnTo>
                    <a:lnTo>
                      <a:pt x="367" y="188"/>
                    </a:lnTo>
                    <a:lnTo>
                      <a:pt x="370" y="137"/>
                    </a:lnTo>
                    <a:lnTo>
                      <a:pt x="373" y="111"/>
                    </a:lnTo>
                    <a:lnTo>
                      <a:pt x="373" y="83"/>
                    </a:lnTo>
                    <a:lnTo>
                      <a:pt x="353" y="78"/>
                    </a:lnTo>
                    <a:lnTo>
                      <a:pt x="332" y="73"/>
                    </a:lnTo>
                    <a:lnTo>
                      <a:pt x="287" y="66"/>
                    </a:lnTo>
                    <a:lnTo>
                      <a:pt x="287" y="96"/>
                    </a:lnTo>
                    <a:close/>
                    <a:moveTo>
                      <a:pt x="290" y="251"/>
                    </a:moveTo>
                    <a:lnTo>
                      <a:pt x="290" y="251"/>
                    </a:lnTo>
                    <a:lnTo>
                      <a:pt x="291" y="260"/>
                    </a:lnTo>
                    <a:lnTo>
                      <a:pt x="293" y="270"/>
                    </a:lnTo>
                    <a:lnTo>
                      <a:pt x="293" y="290"/>
                    </a:lnTo>
                    <a:lnTo>
                      <a:pt x="293" y="311"/>
                    </a:lnTo>
                    <a:lnTo>
                      <a:pt x="294" y="330"/>
                    </a:lnTo>
                    <a:lnTo>
                      <a:pt x="352" y="386"/>
                    </a:lnTo>
                    <a:lnTo>
                      <a:pt x="362" y="394"/>
                    </a:lnTo>
                    <a:lnTo>
                      <a:pt x="367" y="398"/>
                    </a:lnTo>
                    <a:lnTo>
                      <a:pt x="369" y="399"/>
                    </a:lnTo>
                    <a:lnTo>
                      <a:pt x="372" y="399"/>
                    </a:lnTo>
                    <a:lnTo>
                      <a:pt x="376" y="365"/>
                    </a:lnTo>
                    <a:lnTo>
                      <a:pt x="380" y="330"/>
                    </a:lnTo>
                    <a:lnTo>
                      <a:pt x="413" y="351"/>
                    </a:lnTo>
                    <a:lnTo>
                      <a:pt x="447" y="373"/>
                    </a:lnTo>
                    <a:lnTo>
                      <a:pt x="479" y="394"/>
                    </a:lnTo>
                    <a:lnTo>
                      <a:pt x="513" y="415"/>
                    </a:lnTo>
                    <a:lnTo>
                      <a:pt x="520" y="390"/>
                    </a:lnTo>
                    <a:lnTo>
                      <a:pt x="526" y="364"/>
                    </a:lnTo>
                    <a:lnTo>
                      <a:pt x="539" y="314"/>
                    </a:lnTo>
                    <a:lnTo>
                      <a:pt x="551" y="265"/>
                    </a:lnTo>
                    <a:lnTo>
                      <a:pt x="557" y="240"/>
                    </a:lnTo>
                    <a:lnTo>
                      <a:pt x="561" y="216"/>
                    </a:lnTo>
                    <a:lnTo>
                      <a:pt x="386" y="256"/>
                    </a:lnTo>
                    <a:lnTo>
                      <a:pt x="393" y="236"/>
                    </a:lnTo>
                    <a:lnTo>
                      <a:pt x="401" y="215"/>
                    </a:lnTo>
                    <a:lnTo>
                      <a:pt x="408" y="194"/>
                    </a:lnTo>
                    <a:lnTo>
                      <a:pt x="410" y="183"/>
                    </a:lnTo>
                    <a:lnTo>
                      <a:pt x="412" y="174"/>
                    </a:lnTo>
                    <a:lnTo>
                      <a:pt x="381" y="193"/>
                    </a:lnTo>
                    <a:lnTo>
                      <a:pt x="351" y="213"/>
                    </a:lnTo>
                    <a:lnTo>
                      <a:pt x="321" y="232"/>
                    </a:lnTo>
                    <a:lnTo>
                      <a:pt x="290" y="251"/>
                    </a:lnTo>
                    <a:close/>
                    <a:moveTo>
                      <a:pt x="302" y="492"/>
                    </a:moveTo>
                    <a:lnTo>
                      <a:pt x="302" y="492"/>
                    </a:lnTo>
                    <a:lnTo>
                      <a:pt x="329" y="492"/>
                    </a:lnTo>
                    <a:lnTo>
                      <a:pt x="330" y="473"/>
                    </a:lnTo>
                    <a:lnTo>
                      <a:pt x="333" y="455"/>
                    </a:lnTo>
                    <a:lnTo>
                      <a:pt x="335" y="436"/>
                    </a:lnTo>
                    <a:lnTo>
                      <a:pt x="338" y="418"/>
                    </a:lnTo>
                    <a:lnTo>
                      <a:pt x="338" y="401"/>
                    </a:lnTo>
                    <a:lnTo>
                      <a:pt x="338" y="393"/>
                    </a:lnTo>
                    <a:lnTo>
                      <a:pt x="335" y="386"/>
                    </a:lnTo>
                    <a:lnTo>
                      <a:pt x="333" y="380"/>
                    </a:lnTo>
                    <a:lnTo>
                      <a:pt x="328" y="375"/>
                    </a:lnTo>
                    <a:lnTo>
                      <a:pt x="323" y="371"/>
                    </a:lnTo>
                    <a:lnTo>
                      <a:pt x="316" y="369"/>
                    </a:lnTo>
                    <a:lnTo>
                      <a:pt x="308" y="430"/>
                    </a:lnTo>
                    <a:lnTo>
                      <a:pt x="302" y="492"/>
                    </a:lnTo>
                    <a:close/>
                    <a:moveTo>
                      <a:pt x="304" y="549"/>
                    </a:moveTo>
                    <a:lnTo>
                      <a:pt x="304" y="549"/>
                    </a:lnTo>
                    <a:lnTo>
                      <a:pt x="298" y="552"/>
                    </a:lnTo>
                    <a:lnTo>
                      <a:pt x="290" y="555"/>
                    </a:lnTo>
                    <a:lnTo>
                      <a:pt x="311" y="555"/>
                    </a:lnTo>
                    <a:lnTo>
                      <a:pt x="332" y="552"/>
                    </a:lnTo>
                    <a:lnTo>
                      <a:pt x="348" y="549"/>
                    </a:lnTo>
                    <a:lnTo>
                      <a:pt x="357" y="545"/>
                    </a:lnTo>
                    <a:lnTo>
                      <a:pt x="364" y="541"/>
                    </a:lnTo>
                    <a:lnTo>
                      <a:pt x="364" y="522"/>
                    </a:lnTo>
                    <a:lnTo>
                      <a:pt x="364" y="512"/>
                    </a:lnTo>
                    <a:lnTo>
                      <a:pt x="363" y="509"/>
                    </a:lnTo>
                    <a:lnTo>
                      <a:pt x="361" y="505"/>
                    </a:lnTo>
                    <a:lnTo>
                      <a:pt x="302" y="505"/>
                    </a:lnTo>
                    <a:lnTo>
                      <a:pt x="302" y="516"/>
                    </a:lnTo>
                    <a:lnTo>
                      <a:pt x="302" y="527"/>
                    </a:lnTo>
                    <a:lnTo>
                      <a:pt x="304" y="538"/>
                    </a:lnTo>
                    <a:lnTo>
                      <a:pt x="304" y="549"/>
                    </a:lnTo>
                    <a:close/>
                    <a:moveTo>
                      <a:pt x="171" y="532"/>
                    </a:moveTo>
                    <a:lnTo>
                      <a:pt x="171" y="532"/>
                    </a:lnTo>
                    <a:lnTo>
                      <a:pt x="157" y="525"/>
                    </a:lnTo>
                    <a:lnTo>
                      <a:pt x="141" y="517"/>
                    </a:lnTo>
                    <a:lnTo>
                      <a:pt x="127" y="511"/>
                    </a:lnTo>
                    <a:lnTo>
                      <a:pt x="118" y="509"/>
                    </a:lnTo>
                    <a:lnTo>
                      <a:pt x="111" y="506"/>
                    </a:lnTo>
                    <a:lnTo>
                      <a:pt x="102" y="505"/>
                    </a:lnTo>
                    <a:lnTo>
                      <a:pt x="95" y="505"/>
                    </a:lnTo>
                    <a:lnTo>
                      <a:pt x="78" y="506"/>
                    </a:lnTo>
                    <a:lnTo>
                      <a:pt x="44" y="510"/>
                    </a:lnTo>
                    <a:lnTo>
                      <a:pt x="44" y="545"/>
                    </a:lnTo>
                    <a:lnTo>
                      <a:pt x="63" y="550"/>
                    </a:lnTo>
                    <a:lnTo>
                      <a:pt x="85" y="553"/>
                    </a:lnTo>
                    <a:lnTo>
                      <a:pt x="108" y="556"/>
                    </a:lnTo>
                    <a:lnTo>
                      <a:pt x="133" y="557"/>
                    </a:lnTo>
                    <a:lnTo>
                      <a:pt x="158" y="558"/>
                    </a:lnTo>
                    <a:lnTo>
                      <a:pt x="182" y="558"/>
                    </a:lnTo>
                    <a:lnTo>
                      <a:pt x="232" y="557"/>
                    </a:lnTo>
                    <a:lnTo>
                      <a:pt x="203" y="545"/>
                    </a:lnTo>
                    <a:lnTo>
                      <a:pt x="171" y="532"/>
                    </a:lnTo>
                    <a:close/>
                  </a:path>
                </a:pathLst>
              </a:custGeom>
              <a:solidFill>
                <a:srgbClr val="008D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smtClean="0">
                  <a:solidFill>
                    <a:srgbClr val="000000"/>
                  </a:solidFill>
                  <a:ea typeface="ＭＳ Ｐゴシック" pitchFamily="34" charset="-128"/>
                </a:endParaRPr>
              </a:p>
            </p:txBody>
          </p:sp>
          <p:sp>
            <p:nvSpPr>
              <p:cNvPr id="17425" name="Freeform 246"/>
              <p:cNvSpPr>
                <a:spLocks noEditPoints="1"/>
              </p:cNvSpPr>
              <p:nvPr/>
            </p:nvSpPr>
            <p:spPr bwMode="auto">
              <a:xfrm>
                <a:off x="2084388" y="4865688"/>
                <a:ext cx="34925" cy="44450"/>
              </a:xfrm>
              <a:custGeom>
                <a:avLst/>
                <a:gdLst>
                  <a:gd name="T0" fmla="*/ 2147483647 w 44"/>
                  <a:gd name="T1" fmla="*/ 0 h 56"/>
                  <a:gd name="T2" fmla="*/ 2147483647 w 44"/>
                  <a:gd name="T3" fmla="*/ 0 h 56"/>
                  <a:gd name="T4" fmla="*/ 2147483647 w 44"/>
                  <a:gd name="T5" fmla="*/ 0 h 56"/>
                  <a:gd name="T6" fmla="*/ 2147483647 w 44"/>
                  <a:gd name="T7" fmla="*/ 0 h 56"/>
                  <a:gd name="T8" fmla="*/ 2147483647 w 44"/>
                  <a:gd name="T9" fmla="*/ 1000502031 h 56"/>
                  <a:gd name="T10" fmla="*/ 2147483647 w 44"/>
                  <a:gd name="T11" fmla="*/ 2147483647 h 56"/>
                  <a:gd name="T12" fmla="*/ 2147483647 w 44"/>
                  <a:gd name="T13" fmla="*/ 2147483647 h 56"/>
                  <a:gd name="T14" fmla="*/ 2147483647 w 44"/>
                  <a:gd name="T15" fmla="*/ 2147483647 h 56"/>
                  <a:gd name="T16" fmla="*/ 2147483647 w 44"/>
                  <a:gd name="T17" fmla="*/ 2147483647 h 56"/>
                  <a:gd name="T18" fmla="*/ 2147483647 w 44"/>
                  <a:gd name="T19" fmla="*/ 2147483647 h 56"/>
                  <a:gd name="T20" fmla="*/ 2147483647 w 44"/>
                  <a:gd name="T21" fmla="*/ 2147483647 h 56"/>
                  <a:gd name="T22" fmla="*/ 2147483647 w 44"/>
                  <a:gd name="T23" fmla="*/ 2147483647 h 56"/>
                  <a:gd name="T24" fmla="*/ 2147483647 w 44"/>
                  <a:gd name="T25" fmla="*/ 2147483647 h 56"/>
                  <a:gd name="T26" fmla="*/ 2147483647 w 44"/>
                  <a:gd name="T27" fmla="*/ 2147483647 h 56"/>
                  <a:gd name="T28" fmla="*/ 2147483647 w 44"/>
                  <a:gd name="T29" fmla="*/ 2147483647 h 56"/>
                  <a:gd name="T30" fmla="*/ 2147483647 w 44"/>
                  <a:gd name="T31" fmla="*/ 2147483647 h 56"/>
                  <a:gd name="T32" fmla="*/ 2147483647 w 44"/>
                  <a:gd name="T33" fmla="*/ 2147483647 h 56"/>
                  <a:gd name="T34" fmla="*/ 2147483647 w 44"/>
                  <a:gd name="T35" fmla="*/ 2147483647 h 56"/>
                  <a:gd name="T36" fmla="*/ 2147483647 w 44"/>
                  <a:gd name="T37" fmla="*/ 2147483647 h 56"/>
                  <a:gd name="T38" fmla="*/ 2147483647 w 44"/>
                  <a:gd name="T39" fmla="*/ 2147483647 h 56"/>
                  <a:gd name="T40" fmla="*/ 2147483647 w 44"/>
                  <a:gd name="T41" fmla="*/ 2147483647 h 56"/>
                  <a:gd name="T42" fmla="*/ 2147483647 w 44"/>
                  <a:gd name="T43" fmla="*/ 2147483647 h 56"/>
                  <a:gd name="T44" fmla="*/ 2147483647 w 44"/>
                  <a:gd name="T45" fmla="*/ 2147483647 h 56"/>
                  <a:gd name="T46" fmla="*/ 2000373825 w 44"/>
                  <a:gd name="T47" fmla="*/ 2147483647 h 56"/>
                  <a:gd name="T48" fmla="*/ 1000502031 w 44"/>
                  <a:gd name="T49" fmla="*/ 2147483647 h 56"/>
                  <a:gd name="T50" fmla="*/ 0 w 44"/>
                  <a:gd name="T51" fmla="*/ 2147483647 h 56"/>
                  <a:gd name="T52" fmla="*/ 0 w 44"/>
                  <a:gd name="T53" fmla="*/ 2147483647 h 56"/>
                  <a:gd name="T54" fmla="*/ 500251413 w 44"/>
                  <a:gd name="T55" fmla="*/ 2147483647 h 56"/>
                  <a:gd name="T56" fmla="*/ 1000502031 w 44"/>
                  <a:gd name="T57" fmla="*/ 2147483647 h 56"/>
                  <a:gd name="T58" fmla="*/ 2147483647 w 44"/>
                  <a:gd name="T59" fmla="*/ 2147483647 h 56"/>
                  <a:gd name="T60" fmla="*/ 2147483647 w 44"/>
                  <a:gd name="T61" fmla="*/ 2147483647 h 56"/>
                  <a:gd name="T62" fmla="*/ 2147483647 w 44"/>
                  <a:gd name="T63" fmla="*/ 1500123206 h 56"/>
                  <a:gd name="T64" fmla="*/ 2147483647 w 44"/>
                  <a:gd name="T65" fmla="*/ 0 h 56"/>
                  <a:gd name="T66" fmla="*/ 2147483647 w 44"/>
                  <a:gd name="T67" fmla="*/ 0 h 56"/>
                  <a:gd name="T68" fmla="*/ 2147483647 w 44"/>
                  <a:gd name="T69" fmla="*/ 2147483647 h 56"/>
                  <a:gd name="T70" fmla="*/ 2147483647 w 44"/>
                  <a:gd name="T71" fmla="*/ 2147483647 h 56"/>
                  <a:gd name="T72" fmla="*/ 2147483647 w 44"/>
                  <a:gd name="T73" fmla="*/ 2147483647 h 56"/>
                  <a:gd name="T74" fmla="*/ 2147483647 w 44"/>
                  <a:gd name="T75" fmla="*/ 2147483647 h 56"/>
                  <a:gd name="T76" fmla="*/ 2147483647 w 44"/>
                  <a:gd name="T77" fmla="*/ 2147483647 h 56"/>
                  <a:gd name="T78" fmla="*/ 2147483647 w 44"/>
                  <a:gd name="T79" fmla="*/ 2147483647 h 56"/>
                  <a:gd name="T80" fmla="*/ 2147483647 w 44"/>
                  <a:gd name="T81" fmla="*/ 2147483647 h 56"/>
                  <a:gd name="T82" fmla="*/ 2147483647 w 44"/>
                  <a:gd name="T83" fmla="*/ 2147483647 h 56"/>
                  <a:gd name="T84" fmla="*/ 2147483647 w 44"/>
                  <a:gd name="T85" fmla="*/ 2147483647 h 56"/>
                  <a:gd name="T86" fmla="*/ 2147483647 w 44"/>
                  <a:gd name="T87" fmla="*/ 2147483647 h 56"/>
                  <a:gd name="T88" fmla="*/ 2147483647 w 44"/>
                  <a:gd name="T89" fmla="*/ 2147483647 h 56"/>
                  <a:gd name="T90" fmla="*/ 2147483647 w 44"/>
                  <a:gd name="T91" fmla="*/ 2147483647 h 56"/>
                  <a:gd name="T92" fmla="*/ 2147483647 w 44"/>
                  <a:gd name="T93" fmla="*/ 2147483647 h 56"/>
                  <a:gd name="T94" fmla="*/ 2147483647 w 44"/>
                  <a:gd name="T95" fmla="*/ 2147483647 h 56"/>
                  <a:gd name="T96" fmla="*/ 2147483647 w 44"/>
                  <a:gd name="T97" fmla="*/ 2147483647 h 56"/>
                  <a:gd name="T98" fmla="*/ 2147483647 w 44"/>
                  <a:gd name="T99" fmla="*/ 2147483647 h 56"/>
                  <a:gd name="T100" fmla="*/ 2147483647 w 44"/>
                  <a:gd name="T101" fmla="*/ 2147483647 h 56"/>
                  <a:gd name="T102" fmla="*/ 2147483647 w 44"/>
                  <a:gd name="T103" fmla="*/ 2147483647 h 56"/>
                  <a:gd name="T104" fmla="*/ 2147483647 w 44"/>
                  <a:gd name="T105" fmla="*/ 2147483647 h 56"/>
                  <a:gd name="T106" fmla="*/ 2147483647 w 44"/>
                  <a:gd name="T107" fmla="*/ 2147483647 h 56"/>
                  <a:gd name="T108" fmla="*/ 2147483647 w 44"/>
                  <a:gd name="T109" fmla="*/ 2147483647 h 56"/>
                  <a:gd name="T110" fmla="*/ 2147483647 w 44"/>
                  <a:gd name="T111" fmla="*/ 2147483647 h 56"/>
                  <a:gd name="T112" fmla="*/ 2147483647 w 44"/>
                  <a:gd name="T113" fmla="*/ 2147483647 h 56"/>
                  <a:gd name="T114" fmla="*/ 2147483647 w 44"/>
                  <a:gd name="T115" fmla="*/ 2147483647 h 5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4"/>
                  <a:gd name="T175" fmla="*/ 0 h 56"/>
                  <a:gd name="T176" fmla="*/ 44 w 44"/>
                  <a:gd name="T177" fmla="*/ 56 h 5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4" h="56">
                    <a:moveTo>
                      <a:pt x="16" y="0"/>
                    </a:moveTo>
                    <a:lnTo>
                      <a:pt x="16" y="0"/>
                    </a:lnTo>
                    <a:lnTo>
                      <a:pt x="23" y="0"/>
                    </a:lnTo>
                    <a:lnTo>
                      <a:pt x="28" y="0"/>
                    </a:lnTo>
                    <a:lnTo>
                      <a:pt x="33" y="2"/>
                    </a:lnTo>
                    <a:lnTo>
                      <a:pt x="37" y="5"/>
                    </a:lnTo>
                    <a:lnTo>
                      <a:pt x="40" y="9"/>
                    </a:lnTo>
                    <a:lnTo>
                      <a:pt x="42" y="14"/>
                    </a:lnTo>
                    <a:lnTo>
                      <a:pt x="44" y="18"/>
                    </a:lnTo>
                    <a:lnTo>
                      <a:pt x="44" y="25"/>
                    </a:lnTo>
                    <a:lnTo>
                      <a:pt x="44" y="31"/>
                    </a:lnTo>
                    <a:lnTo>
                      <a:pt x="42" y="35"/>
                    </a:lnTo>
                    <a:lnTo>
                      <a:pt x="41" y="40"/>
                    </a:lnTo>
                    <a:lnTo>
                      <a:pt x="39" y="45"/>
                    </a:lnTo>
                    <a:lnTo>
                      <a:pt x="36" y="50"/>
                    </a:lnTo>
                    <a:lnTo>
                      <a:pt x="33" y="54"/>
                    </a:lnTo>
                    <a:lnTo>
                      <a:pt x="28" y="55"/>
                    </a:lnTo>
                    <a:lnTo>
                      <a:pt x="23" y="56"/>
                    </a:lnTo>
                    <a:lnTo>
                      <a:pt x="18" y="56"/>
                    </a:lnTo>
                    <a:lnTo>
                      <a:pt x="13" y="55"/>
                    </a:lnTo>
                    <a:lnTo>
                      <a:pt x="10" y="52"/>
                    </a:lnTo>
                    <a:lnTo>
                      <a:pt x="7" y="49"/>
                    </a:lnTo>
                    <a:lnTo>
                      <a:pt x="4" y="45"/>
                    </a:lnTo>
                    <a:lnTo>
                      <a:pt x="2" y="40"/>
                    </a:lnTo>
                    <a:lnTo>
                      <a:pt x="0" y="32"/>
                    </a:lnTo>
                    <a:lnTo>
                      <a:pt x="0" y="22"/>
                    </a:lnTo>
                    <a:lnTo>
                      <a:pt x="1" y="17"/>
                    </a:lnTo>
                    <a:lnTo>
                      <a:pt x="2" y="12"/>
                    </a:lnTo>
                    <a:lnTo>
                      <a:pt x="5" y="9"/>
                    </a:lnTo>
                    <a:lnTo>
                      <a:pt x="8" y="5"/>
                    </a:lnTo>
                    <a:lnTo>
                      <a:pt x="12" y="3"/>
                    </a:lnTo>
                    <a:lnTo>
                      <a:pt x="16" y="0"/>
                    </a:lnTo>
                    <a:close/>
                    <a:moveTo>
                      <a:pt x="24" y="44"/>
                    </a:moveTo>
                    <a:lnTo>
                      <a:pt x="24" y="44"/>
                    </a:lnTo>
                    <a:lnTo>
                      <a:pt x="28" y="42"/>
                    </a:lnTo>
                    <a:lnTo>
                      <a:pt x="30" y="38"/>
                    </a:lnTo>
                    <a:lnTo>
                      <a:pt x="33" y="33"/>
                    </a:lnTo>
                    <a:lnTo>
                      <a:pt x="33" y="28"/>
                    </a:lnTo>
                    <a:lnTo>
                      <a:pt x="33" y="23"/>
                    </a:lnTo>
                    <a:lnTo>
                      <a:pt x="31" y="18"/>
                    </a:lnTo>
                    <a:lnTo>
                      <a:pt x="29" y="14"/>
                    </a:lnTo>
                    <a:lnTo>
                      <a:pt x="27" y="11"/>
                    </a:lnTo>
                    <a:lnTo>
                      <a:pt x="23" y="11"/>
                    </a:lnTo>
                    <a:lnTo>
                      <a:pt x="19" y="11"/>
                    </a:lnTo>
                    <a:lnTo>
                      <a:pt x="17" y="12"/>
                    </a:lnTo>
                    <a:lnTo>
                      <a:pt x="14" y="15"/>
                    </a:lnTo>
                    <a:lnTo>
                      <a:pt x="12" y="20"/>
                    </a:lnTo>
                    <a:lnTo>
                      <a:pt x="11" y="27"/>
                    </a:lnTo>
                    <a:lnTo>
                      <a:pt x="12" y="33"/>
                    </a:lnTo>
                    <a:lnTo>
                      <a:pt x="14" y="39"/>
                    </a:lnTo>
                    <a:lnTo>
                      <a:pt x="17" y="42"/>
                    </a:lnTo>
                    <a:lnTo>
                      <a:pt x="19" y="43"/>
                    </a:lnTo>
                    <a:lnTo>
                      <a:pt x="22" y="44"/>
                    </a:lnTo>
                    <a:lnTo>
                      <a:pt x="24" y="44"/>
                    </a:lnTo>
                    <a:close/>
                  </a:path>
                </a:pathLst>
              </a:custGeom>
              <a:solidFill>
                <a:srgbClr val="008D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smtClean="0">
                  <a:solidFill>
                    <a:srgbClr val="000000"/>
                  </a:solidFill>
                  <a:ea typeface="ＭＳ Ｐゴシック" pitchFamily="34" charset="-128"/>
                </a:endParaRPr>
              </a:p>
            </p:txBody>
          </p:sp>
        </p:grpSp>
      </p:grpSp>
      <p:grpSp>
        <p:nvGrpSpPr>
          <p:cNvPr id="5" name="Groupe 57"/>
          <p:cNvGrpSpPr>
            <a:grpSpLocks/>
          </p:cNvGrpSpPr>
          <p:nvPr/>
        </p:nvGrpSpPr>
        <p:grpSpPr bwMode="auto">
          <a:xfrm>
            <a:off x="3810000" y="3962400"/>
            <a:ext cx="4953000" cy="1541901"/>
            <a:chOff x="250825" y="3439839"/>
            <a:chExt cx="2664991" cy="1464251"/>
          </a:xfrm>
        </p:grpSpPr>
        <p:sp>
          <p:nvSpPr>
            <p:cNvPr id="61" name="Rectangle 7"/>
            <p:cNvSpPr>
              <a:spLocks noChangeArrowheads="1"/>
            </p:cNvSpPr>
            <p:nvPr/>
          </p:nvSpPr>
          <p:spPr bwMode="gray">
            <a:xfrm>
              <a:off x="250825" y="3439839"/>
              <a:ext cx="2664991" cy="394979"/>
            </a:xfrm>
            <a:prstGeom prst="rect">
              <a:avLst/>
            </a:prstGeom>
            <a:gradFill rotWithShape="1">
              <a:gsLst>
                <a:gs pos="0">
                  <a:schemeClr val="folHlink"/>
                </a:gs>
                <a:gs pos="50000">
                  <a:schemeClr val="folHlink">
                    <a:gamma/>
                    <a:tint val="60784"/>
                    <a:invGamma/>
                  </a:schemeClr>
                </a:gs>
                <a:gs pos="100000">
                  <a:schemeClr val="folHlink"/>
                </a:gs>
              </a:gsLst>
              <a:lin ang="5400000" scaled="1"/>
            </a:gradFill>
            <a:ln w="12700" algn="ctr">
              <a:solidFill>
                <a:srgbClr val="DDDDDD"/>
              </a:solidFill>
              <a:miter lim="800000"/>
              <a:headEnd/>
              <a:tailEnd/>
            </a:ln>
            <a:effectLst/>
            <a:extLst/>
          </p:spPr>
          <p:txBody>
            <a:bodyPr lIns="0" tIns="0" rIns="0" bIns="0" anchor="ctr"/>
            <a:lstStyle/>
            <a:p>
              <a:pPr algn="r"/>
              <a:r>
                <a:rPr lang="en-GB" sz="2000" b="1" dirty="0" smtClean="0">
                  <a:solidFill>
                    <a:srgbClr val="FFFFFF"/>
                  </a:solidFill>
                  <a:effectLst>
                    <a:outerShdw blurRad="38100" dist="38100" dir="2700000" algn="tl">
                      <a:srgbClr val="000000"/>
                    </a:outerShdw>
                  </a:effectLst>
                  <a:ea typeface="ＭＳ Ｐゴシック" pitchFamily="34" charset="-128"/>
                </a:rPr>
                <a:t>IILLNESS DEFINED AS: </a:t>
              </a:r>
            </a:p>
          </p:txBody>
        </p:sp>
        <p:sp>
          <p:nvSpPr>
            <p:cNvPr id="17415" name="Rectangle 3"/>
            <p:cNvSpPr>
              <a:spLocks noChangeArrowheads="1"/>
            </p:cNvSpPr>
            <p:nvPr/>
          </p:nvSpPr>
          <p:spPr bwMode="gray">
            <a:xfrm>
              <a:off x="250825" y="3871638"/>
              <a:ext cx="2664991" cy="1032452"/>
            </a:xfrm>
            <a:prstGeom prst="rect">
              <a:avLst/>
            </a:prstGeom>
            <a:solidFill>
              <a:schemeClr val="bg1"/>
            </a:solidFill>
            <a:ln w="12700">
              <a:solidFill>
                <a:srgbClr val="DDDDDD"/>
              </a:solidFill>
              <a:miter lim="800000"/>
              <a:headEnd/>
              <a:tailEnd/>
            </a:ln>
          </p:spPr>
          <p:txBody>
            <a:bodyPr lIns="36000" tIns="72000" rIns="36000" bIns="72000">
              <a:spAutoFit/>
            </a:bodyPr>
            <a:lstStyle/>
            <a:p>
              <a:pPr marL="723900" lvl="1" indent="-266700">
                <a:lnSpc>
                  <a:spcPct val="90000"/>
                </a:lnSpc>
                <a:spcAft>
                  <a:spcPct val="20000"/>
                </a:spcAft>
                <a:buClr>
                  <a:srgbClr val="292929"/>
                </a:buClr>
                <a:buFont typeface="Wingdings" pitchFamily="2" charset="2"/>
                <a:buChar char="§"/>
              </a:pPr>
              <a:r>
                <a:rPr lang="en-GB" sz="1200" dirty="0" smtClean="0">
                  <a:solidFill>
                    <a:srgbClr val="000000"/>
                  </a:solidFill>
                  <a:ea typeface="ＭＳ Ｐゴシック" pitchFamily="34" charset="-128"/>
                  <a:cs typeface="Arial" pitchFamily="34" charset="0"/>
                </a:rPr>
                <a:t>Or </a:t>
              </a:r>
              <a:r>
                <a:rPr lang="en-GB" altLang="en-US" sz="1200" dirty="0" smtClean="0">
                  <a:solidFill>
                    <a:srgbClr val="000000"/>
                  </a:solidFill>
                  <a:ea typeface="ＭＳ Ｐゴシック" pitchFamily="34" charset="-128"/>
                  <a:cs typeface="Arial" pitchFamily="34" charset="0"/>
                </a:rPr>
                <a:t>“</a:t>
              </a:r>
              <a:r>
                <a:rPr lang="en-GB" sz="1200" dirty="0" smtClean="0">
                  <a:solidFill>
                    <a:srgbClr val="000000"/>
                  </a:solidFill>
                  <a:ea typeface="ＭＳ Ｐゴシック" pitchFamily="34" charset="-128"/>
                  <a:cs typeface="Arial" pitchFamily="34" charset="0"/>
                </a:rPr>
                <a:t>Debilitating</a:t>
              </a:r>
              <a:r>
                <a:rPr lang="en-GB" altLang="en-US" sz="1200" dirty="0" smtClean="0">
                  <a:solidFill>
                    <a:srgbClr val="000000"/>
                  </a:solidFill>
                  <a:ea typeface="ＭＳ Ｐゴシック" pitchFamily="34" charset="-128"/>
                  <a:cs typeface="Arial" pitchFamily="34" charset="0"/>
                </a:rPr>
                <a:t>”</a:t>
              </a:r>
              <a:r>
                <a:rPr lang="en-GB" sz="1200" dirty="0" smtClean="0">
                  <a:solidFill>
                    <a:srgbClr val="000000"/>
                  </a:solidFill>
                  <a:ea typeface="ＭＳ Ｐゴシック" pitchFamily="34" charset="-128"/>
                  <a:cs typeface="Arial" pitchFamily="34" charset="0"/>
                </a:rPr>
                <a:t> Illness</a:t>
              </a:r>
            </a:p>
            <a:p>
              <a:pPr marL="266700" indent="-266700">
                <a:lnSpc>
                  <a:spcPct val="90000"/>
                </a:lnSpc>
                <a:spcAft>
                  <a:spcPct val="20000"/>
                </a:spcAft>
                <a:buClr>
                  <a:srgbClr val="292929"/>
                </a:buClr>
                <a:buFont typeface="Wingdings" pitchFamily="2" charset="2"/>
                <a:buChar char="§"/>
              </a:pPr>
              <a:r>
                <a:rPr lang="en-GB" sz="1200" dirty="0" smtClean="0">
                  <a:solidFill>
                    <a:srgbClr val="000000"/>
                  </a:solidFill>
                  <a:ea typeface="ＭＳ Ｐゴシック" pitchFamily="34" charset="-128"/>
                  <a:cs typeface="Arial" pitchFamily="34" charset="0"/>
                </a:rPr>
                <a:t>Patient must have an official Diagnosis (or in the midst of screening) based on </a:t>
              </a:r>
            </a:p>
            <a:p>
              <a:pPr marL="723900" lvl="1" indent="-266700">
                <a:lnSpc>
                  <a:spcPct val="90000"/>
                </a:lnSpc>
                <a:spcAft>
                  <a:spcPct val="20000"/>
                </a:spcAft>
                <a:buClr>
                  <a:srgbClr val="292929"/>
                </a:buClr>
                <a:buFont typeface="Wingdings" pitchFamily="2" charset="2"/>
                <a:buChar char="§"/>
              </a:pPr>
              <a:r>
                <a:rPr lang="en-GB" altLang="en-US" sz="1200" dirty="0" smtClean="0">
                  <a:solidFill>
                    <a:srgbClr val="000000"/>
                  </a:solidFill>
                  <a:ea typeface="ＭＳ Ｐゴシック" pitchFamily="34" charset="-128"/>
                  <a:cs typeface="Arial" pitchFamily="34" charset="0"/>
                </a:rPr>
                <a:t>“</a:t>
              </a:r>
              <a:r>
                <a:rPr lang="en-GB" sz="1200" dirty="0" smtClean="0">
                  <a:solidFill>
                    <a:srgbClr val="000000"/>
                  </a:solidFill>
                  <a:ea typeface="ＭＳ Ｐゴシック" pitchFamily="34" charset="-128"/>
                  <a:cs typeface="Arial" pitchFamily="34" charset="0"/>
                </a:rPr>
                <a:t>Chronic</a:t>
              </a:r>
              <a:r>
                <a:rPr lang="en-GB" altLang="en-US" sz="1200" dirty="0" smtClean="0">
                  <a:solidFill>
                    <a:srgbClr val="000000"/>
                  </a:solidFill>
                  <a:ea typeface="ＭＳ Ｐゴシック" pitchFamily="34" charset="-128"/>
                  <a:cs typeface="Arial" pitchFamily="34" charset="0"/>
                </a:rPr>
                <a:t>”</a:t>
              </a:r>
              <a:endParaRPr lang="en-GB" sz="1200" dirty="0" smtClean="0">
                <a:solidFill>
                  <a:srgbClr val="000000"/>
                </a:solidFill>
                <a:ea typeface="ＭＳ Ｐゴシック" pitchFamily="34" charset="-128"/>
                <a:cs typeface="Arial" pitchFamily="34" charset="0"/>
              </a:endParaRPr>
            </a:p>
            <a:p>
              <a:pPr marL="723900" lvl="1" indent="-266700">
                <a:lnSpc>
                  <a:spcPct val="90000"/>
                </a:lnSpc>
                <a:spcAft>
                  <a:spcPct val="20000"/>
                </a:spcAft>
                <a:buClr>
                  <a:srgbClr val="292929"/>
                </a:buClr>
                <a:buFont typeface="Wingdings" pitchFamily="2" charset="2"/>
                <a:buChar char="§"/>
              </a:pPr>
              <a:r>
                <a:rPr lang="en-GB" altLang="en-US" sz="1200" dirty="0" smtClean="0">
                  <a:solidFill>
                    <a:srgbClr val="000000"/>
                  </a:solidFill>
                  <a:ea typeface="ＭＳ Ｐゴシック" pitchFamily="34" charset="-128"/>
                  <a:cs typeface="Arial" pitchFamily="34" charset="0"/>
                </a:rPr>
                <a:t>“</a:t>
              </a:r>
              <a:r>
                <a:rPr lang="en-GB" sz="1200" dirty="0" smtClean="0">
                  <a:solidFill>
                    <a:srgbClr val="000000"/>
                  </a:solidFill>
                  <a:ea typeface="ＭＳ Ｐゴシック" pitchFamily="34" charset="-128"/>
                  <a:cs typeface="Arial" pitchFamily="34" charset="0"/>
                </a:rPr>
                <a:t>Life Threatening</a:t>
              </a:r>
              <a:r>
                <a:rPr lang="en-GB" altLang="en-US" sz="1200" dirty="0" smtClean="0">
                  <a:solidFill>
                    <a:srgbClr val="000000"/>
                  </a:solidFill>
                  <a:ea typeface="ＭＳ Ｐゴシック" pitchFamily="34" charset="-128"/>
                  <a:cs typeface="Arial" pitchFamily="34" charset="0"/>
                </a:rPr>
                <a:t>”</a:t>
              </a:r>
              <a:endParaRPr lang="en-GB" sz="1200" dirty="0" smtClean="0">
                <a:solidFill>
                  <a:srgbClr val="000000"/>
                </a:solidFill>
                <a:ea typeface="ＭＳ Ｐゴシック" pitchFamily="34" charset="-128"/>
                <a:cs typeface="Arial" pitchFamily="34" charset="0"/>
              </a:endParaRPr>
            </a:p>
          </p:txBody>
        </p:sp>
      </p:grpSp>
      <p:sp>
        <p:nvSpPr>
          <p:cNvPr id="66" name="Rectangle 7"/>
          <p:cNvSpPr>
            <a:spLocks noChangeArrowheads="1"/>
          </p:cNvSpPr>
          <p:nvPr/>
        </p:nvSpPr>
        <p:spPr bwMode="gray">
          <a:xfrm>
            <a:off x="3852068" y="1499491"/>
            <a:ext cx="4868863" cy="635000"/>
          </a:xfrm>
          <a:prstGeom prst="rect">
            <a:avLst/>
          </a:prstGeom>
          <a:ln/>
          <a:effectLst/>
        </p:spPr>
        <p:style>
          <a:lnRef idx="1">
            <a:schemeClr val="accent6"/>
          </a:lnRef>
          <a:fillRef idx="3">
            <a:schemeClr val="accent6"/>
          </a:fillRef>
          <a:effectRef idx="2">
            <a:schemeClr val="accent6"/>
          </a:effectRef>
          <a:fontRef idx="minor">
            <a:schemeClr val="lt1"/>
          </a:fontRef>
        </p:style>
        <p:txBody>
          <a:bodyPr anchor="ctr"/>
          <a:lstStyle/>
          <a:p>
            <a:pPr algn="r"/>
            <a:r>
              <a:rPr lang="en-GB" sz="2000" b="1" dirty="0" smtClean="0">
                <a:solidFill>
                  <a:srgbClr val="FFFFFF"/>
                </a:solidFill>
                <a:effectLst>
                  <a:outerShdw blurRad="38100" dist="38100" dir="2700000" algn="tl">
                    <a:srgbClr val="000000"/>
                  </a:outerShdw>
                </a:effectLst>
                <a:ea typeface="ＭＳ Ｐゴシック" pitchFamily="34" charset="-128"/>
              </a:rPr>
              <a:t>ELIGIBLE FOR CASE MANAGMENT SERVICES</a:t>
            </a:r>
          </a:p>
        </p:txBody>
      </p:sp>
      <p:sp>
        <p:nvSpPr>
          <p:cNvPr id="67" name="Rectangle 3"/>
          <p:cNvSpPr>
            <a:spLocks noChangeArrowheads="1"/>
          </p:cNvSpPr>
          <p:nvPr/>
        </p:nvSpPr>
        <p:spPr bwMode="gray">
          <a:xfrm>
            <a:off x="3851275" y="2121207"/>
            <a:ext cx="4868863" cy="1733550"/>
          </a:xfrm>
          <a:prstGeom prst="rect">
            <a:avLst/>
          </a:prstGeom>
          <a:solidFill>
            <a:schemeClr val="bg1"/>
          </a:solidFill>
          <a:ln w="12700">
            <a:solidFill>
              <a:srgbClr val="DDDDDD"/>
            </a:solidFill>
            <a:miter lim="800000"/>
            <a:headEnd/>
            <a:tailEnd/>
          </a:ln>
        </p:spPr>
        <p:txBody>
          <a:bodyPr lIns="36000" tIns="72000" rIns="36000" bIns="72000">
            <a:spAutoFit/>
          </a:bodyPr>
          <a:lstStyle/>
          <a:p>
            <a:pPr marL="355600" indent="-177800">
              <a:lnSpc>
                <a:spcPct val="90000"/>
              </a:lnSpc>
              <a:spcAft>
                <a:spcPct val="20000"/>
              </a:spcAft>
              <a:buClr>
                <a:srgbClr val="292929"/>
              </a:buClr>
              <a:buFont typeface="Wingdings" pitchFamily="2" charset="2"/>
              <a:buChar char="§"/>
            </a:pPr>
            <a:r>
              <a:rPr lang="en-GB" sz="1200" dirty="0" smtClean="0">
                <a:solidFill>
                  <a:srgbClr val="000000"/>
                </a:solidFill>
                <a:ea typeface="ＭＳ Ｐゴシック" pitchFamily="34" charset="-128"/>
                <a:cs typeface="Arial" pitchFamily="34" charset="0"/>
              </a:rPr>
              <a:t>Patients may have any INSURANCE status</a:t>
            </a:r>
          </a:p>
          <a:p>
            <a:pPr marL="355600" indent="-177800">
              <a:lnSpc>
                <a:spcPct val="90000"/>
              </a:lnSpc>
              <a:spcAft>
                <a:spcPct val="20000"/>
              </a:spcAft>
              <a:buClr>
                <a:srgbClr val="292929"/>
              </a:buClr>
              <a:buFont typeface="Wingdings" pitchFamily="2" charset="2"/>
              <a:buChar char="§"/>
            </a:pPr>
            <a:r>
              <a:rPr lang="en-GB" sz="1200" dirty="0" smtClean="0">
                <a:solidFill>
                  <a:srgbClr val="000000"/>
                </a:solidFill>
                <a:ea typeface="ＭＳ Ｐゴシック" pitchFamily="34" charset="-128"/>
                <a:cs typeface="Arial" pitchFamily="34" charset="0"/>
              </a:rPr>
              <a:t>Patients or caregivers of any AGE</a:t>
            </a:r>
          </a:p>
          <a:p>
            <a:pPr marL="355600" indent="-177800">
              <a:lnSpc>
                <a:spcPct val="90000"/>
              </a:lnSpc>
              <a:spcAft>
                <a:spcPct val="20000"/>
              </a:spcAft>
              <a:buClr>
                <a:srgbClr val="292929"/>
              </a:buClr>
              <a:buFont typeface="Wingdings" pitchFamily="2" charset="2"/>
              <a:buChar char="§"/>
            </a:pPr>
            <a:r>
              <a:rPr lang="en-GB" sz="1200" dirty="0" smtClean="0">
                <a:solidFill>
                  <a:srgbClr val="000000"/>
                </a:solidFill>
                <a:ea typeface="ＭＳ Ｐゴシック" pitchFamily="34" charset="-128"/>
                <a:cs typeface="Arial" pitchFamily="34" charset="0"/>
              </a:rPr>
              <a:t>Any GENDER</a:t>
            </a:r>
          </a:p>
          <a:p>
            <a:pPr marL="355600" indent="-177800">
              <a:lnSpc>
                <a:spcPct val="90000"/>
              </a:lnSpc>
              <a:spcAft>
                <a:spcPct val="20000"/>
              </a:spcAft>
              <a:buClr>
                <a:srgbClr val="292929"/>
              </a:buClr>
              <a:buFont typeface="Wingdings" pitchFamily="2" charset="2"/>
              <a:buChar char="§"/>
            </a:pPr>
            <a:r>
              <a:rPr lang="en-GB" sz="1200" dirty="0" smtClean="0">
                <a:solidFill>
                  <a:srgbClr val="000000"/>
                </a:solidFill>
                <a:ea typeface="ＭＳ Ｐゴシック" pitchFamily="34" charset="-128"/>
                <a:cs typeface="Arial" pitchFamily="34" charset="0"/>
              </a:rPr>
              <a:t>Any ETHNICITY or cultural heritage</a:t>
            </a:r>
          </a:p>
          <a:p>
            <a:pPr marL="355600" indent="-177800">
              <a:lnSpc>
                <a:spcPct val="90000"/>
              </a:lnSpc>
              <a:spcAft>
                <a:spcPct val="20000"/>
              </a:spcAft>
              <a:buClr>
                <a:srgbClr val="292929"/>
              </a:buClr>
              <a:buFont typeface="Wingdings" pitchFamily="2" charset="2"/>
              <a:buChar char="§"/>
            </a:pPr>
            <a:r>
              <a:rPr lang="en-GB" sz="1200" dirty="0" smtClean="0">
                <a:solidFill>
                  <a:srgbClr val="000000"/>
                </a:solidFill>
                <a:ea typeface="ＭＳ Ｐゴシック" pitchFamily="34" charset="-128"/>
                <a:cs typeface="Arial" pitchFamily="34" charset="0"/>
              </a:rPr>
              <a:t>Any EMPLOYMENT status</a:t>
            </a:r>
          </a:p>
          <a:p>
            <a:pPr marL="355600" indent="-177800">
              <a:lnSpc>
                <a:spcPct val="90000"/>
              </a:lnSpc>
              <a:spcAft>
                <a:spcPct val="20000"/>
              </a:spcAft>
              <a:buClr>
                <a:srgbClr val="292929"/>
              </a:buClr>
              <a:buFont typeface="Wingdings" pitchFamily="2" charset="2"/>
              <a:buChar char="§"/>
            </a:pPr>
            <a:r>
              <a:rPr lang="en-GB" sz="1200" dirty="0" smtClean="0">
                <a:solidFill>
                  <a:srgbClr val="000000"/>
                </a:solidFill>
                <a:ea typeface="ＭＳ Ｐゴシック" pitchFamily="34" charset="-128"/>
                <a:cs typeface="Arial" pitchFamily="34" charset="0"/>
              </a:rPr>
              <a:t>Any STATE in the U.S. or U.S. Territory</a:t>
            </a:r>
          </a:p>
          <a:p>
            <a:pPr marL="355600" indent="-177800">
              <a:lnSpc>
                <a:spcPct val="90000"/>
              </a:lnSpc>
              <a:spcAft>
                <a:spcPct val="20000"/>
              </a:spcAft>
              <a:buClr>
                <a:srgbClr val="292929"/>
              </a:buClr>
              <a:buFont typeface="Wingdings" pitchFamily="2" charset="2"/>
              <a:buChar char="§"/>
            </a:pPr>
            <a:r>
              <a:rPr lang="en-GB" sz="1200" dirty="0" smtClean="0">
                <a:solidFill>
                  <a:srgbClr val="000000"/>
                </a:solidFill>
                <a:ea typeface="ＭＳ Ｐゴシック" pitchFamily="34" charset="-128"/>
                <a:cs typeface="Arial" pitchFamily="34" charset="0"/>
              </a:rPr>
              <a:t>Patients and households with any INCOME range</a:t>
            </a:r>
          </a:p>
          <a:p>
            <a:pPr marL="355600" indent="-177800">
              <a:lnSpc>
                <a:spcPct val="90000"/>
              </a:lnSpc>
              <a:spcAft>
                <a:spcPct val="20000"/>
              </a:spcAft>
              <a:buClr>
                <a:srgbClr val="292929"/>
              </a:buClr>
              <a:buFont typeface="Wingdings" pitchFamily="2" charset="2"/>
              <a:buChar char="§"/>
            </a:pPr>
            <a:r>
              <a:rPr lang="en-GB" sz="1200" dirty="0" smtClean="0">
                <a:solidFill>
                  <a:srgbClr val="000000"/>
                </a:solidFill>
                <a:ea typeface="ＭＳ Ｐゴシック" pitchFamily="34" charset="-128"/>
                <a:cs typeface="Arial" pitchFamily="34" charset="0"/>
              </a:rPr>
              <a:t>Patients with a broad range of disease and diagnosis</a:t>
            </a:r>
          </a:p>
        </p:txBody>
      </p:sp>
      <p:sp>
        <p:nvSpPr>
          <p:cNvPr id="2" name="Slide Number Placeholder 1"/>
          <p:cNvSpPr>
            <a:spLocks noGrp="1"/>
          </p:cNvSpPr>
          <p:nvPr>
            <p:ph type="sldNum" sz="quarter" idx="10"/>
          </p:nvPr>
        </p:nvSpPr>
        <p:spPr/>
        <p:txBody>
          <a:bodyPr/>
          <a:lstStyle/>
          <a:p>
            <a:pPr algn="r">
              <a:defRPr/>
            </a:pPr>
            <a:fld id="{5850DBBF-5EFA-4BC8-B8D1-C950D339F199}" type="slidenum">
              <a:rPr lang="en-US" sz="900" smtClean="0"/>
              <a:pPr algn="r">
                <a:defRPr/>
              </a:pPr>
              <a:t>11</a:t>
            </a:fld>
            <a:endParaRPr lang="en-US" sz="900" dirty="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7">
                                            <p:bg/>
                                          </p:spTgt>
                                        </p:tgtEl>
                                        <p:attrNameLst>
                                          <p:attrName>style.visibility</p:attrName>
                                        </p:attrNameLst>
                                      </p:cBhvr>
                                      <p:to>
                                        <p:strVal val="visible"/>
                                      </p:to>
                                    </p:set>
                                    <p:animEffect transition="in" filter="fade">
                                      <p:cBhvr>
                                        <p:cTn id="7" dur="2000"/>
                                        <p:tgtEl>
                                          <p:spTgt spid="67">
                                            <p:bg/>
                                          </p:spTgt>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67">
                                            <p:txEl>
                                              <p:pRg st="0" end="0"/>
                                            </p:txEl>
                                          </p:spTgt>
                                        </p:tgtEl>
                                        <p:attrNameLst>
                                          <p:attrName>style.visibility</p:attrName>
                                        </p:attrNameLst>
                                      </p:cBhvr>
                                      <p:to>
                                        <p:strVal val="visible"/>
                                      </p:to>
                                    </p:set>
                                    <p:animEffect transition="in" filter="fade">
                                      <p:cBhvr>
                                        <p:cTn id="11" dur="2000"/>
                                        <p:tgtEl>
                                          <p:spTgt spid="67">
                                            <p:txEl>
                                              <p:pRg st="0" end="0"/>
                                            </p:txEl>
                                          </p:spTgt>
                                        </p:tgtEl>
                                      </p:cBhvr>
                                    </p:animEffect>
                                  </p:childTnLst>
                                </p:cTn>
                              </p:par>
                            </p:childTnLst>
                          </p:cTn>
                        </p:par>
                        <p:par>
                          <p:cTn id="12" fill="hold" nodeType="afterGroup">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67">
                                            <p:txEl>
                                              <p:pRg st="1" end="1"/>
                                            </p:txEl>
                                          </p:spTgt>
                                        </p:tgtEl>
                                        <p:attrNameLst>
                                          <p:attrName>style.visibility</p:attrName>
                                        </p:attrNameLst>
                                      </p:cBhvr>
                                      <p:to>
                                        <p:strVal val="visible"/>
                                      </p:to>
                                    </p:set>
                                    <p:animEffect transition="in" filter="fade">
                                      <p:cBhvr>
                                        <p:cTn id="15" dur="2000"/>
                                        <p:tgtEl>
                                          <p:spTgt spid="67">
                                            <p:txEl>
                                              <p:pRg st="1" end="1"/>
                                            </p:txEl>
                                          </p:spTgt>
                                        </p:tgtEl>
                                      </p:cBhvr>
                                    </p:animEffect>
                                  </p:childTnLst>
                                </p:cTn>
                              </p:par>
                            </p:childTnLst>
                          </p:cTn>
                        </p:par>
                        <p:par>
                          <p:cTn id="16" fill="hold" nodeType="afterGroup">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67">
                                            <p:txEl>
                                              <p:pRg st="2" end="2"/>
                                            </p:txEl>
                                          </p:spTgt>
                                        </p:tgtEl>
                                        <p:attrNameLst>
                                          <p:attrName>style.visibility</p:attrName>
                                        </p:attrNameLst>
                                      </p:cBhvr>
                                      <p:to>
                                        <p:strVal val="visible"/>
                                      </p:to>
                                    </p:set>
                                    <p:animEffect transition="in" filter="fade">
                                      <p:cBhvr>
                                        <p:cTn id="19" dur="2000"/>
                                        <p:tgtEl>
                                          <p:spTgt spid="67">
                                            <p:txEl>
                                              <p:pRg st="2" end="2"/>
                                            </p:txEl>
                                          </p:spTgt>
                                        </p:tgtEl>
                                      </p:cBhvr>
                                    </p:animEffect>
                                  </p:childTnLst>
                                </p:cTn>
                              </p:par>
                            </p:childTnLst>
                          </p:cTn>
                        </p:par>
                        <p:par>
                          <p:cTn id="20" fill="hold" nodeType="afterGroup">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67">
                                            <p:txEl>
                                              <p:pRg st="3" end="3"/>
                                            </p:txEl>
                                          </p:spTgt>
                                        </p:tgtEl>
                                        <p:attrNameLst>
                                          <p:attrName>style.visibility</p:attrName>
                                        </p:attrNameLst>
                                      </p:cBhvr>
                                      <p:to>
                                        <p:strVal val="visible"/>
                                      </p:to>
                                    </p:set>
                                    <p:animEffect transition="in" filter="fade">
                                      <p:cBhvr>
                                        <p:cTn id="23" dur="2000"/>
                                        <p:tgtEl>
                                          <p:spTgt spid="67">
                                            <p:txEl>
                                              <p:pRg st="3" end="3"/>
                                            </p:txEl>
                                          </p:spTgt>
                                        </p:tgtEl>
                                      </p:cBhvr>
                                    </p:animEffect>
                                  </p:childTnLst>
                                </p:cTn>
                              </p:par>
                            </p:childTnLst>
                          </p:cTn>
                        </p:par>
                        <p:par>
                          <p:cTn id="24" fill="hold" nodeType="afterGroup">
                            <p:stCondLst>
                              <p:cond delay="10000"/>
                            </p:stCondLst>
                            <p:childTnLst>
                              <p:par>
                                <p:cTn id="25" presetID="10" presetClass="entr" presetSubtype="0" fill="hold" grpId="0" nodeType="afterEffect">
                                  <p:stCondLst>
                                    <p:cond delay="0"/>
                                  </p:stCondLst>
                                  <p:childTnLst>
                                    <p:set>
                                      <p:cBhvr>
                                        <p:cTn id="26" dur="1" fill="hold">
                                          <p:stCondLst>
                                            <p:cond delay="0"/>
                                          </p:stCondLst>
                                        </p:cTn>
                                        <p:tgtEl>
                                          <p:spTgt spid="67">
                                            <p:txEl>
                                              <p:pRg st="4" end="4"/>
                                            </p:txEl>
                                          </p:spTgt>
                                        </p:tgtEl>
                                        <p:attrNameLst>
                                          <p:attrName>style.visibility</p:attrName>
                                        </p:attrNameLst>
                                      </p:cBhvr>
                                      <p:to>
                                        <p:strVal val="visible"/>
                                      </p:to>
                                    </p:set>
                                    <p:animEffect transition="in" filter="fade">
                                      <p:cBhvr>
                                        <p:cTn id="27" dur="2000"/>
                                        <p:tgtEl>
                                          <p:spTgt spid="67">
                                            <p:txEl>
                                              <p:pRg st="4" end="4"/>
                                            </p:txEl>
                                          </p:spTgt>
                                        </p:tgtEl>
                                      </p:cBhvr>
                                    </p:animEffect>
                                  </p:childTnLst>
                                </p:cTn>
                              </p:par>
                            </p:childTnLst>
                          </p:cTn>
                        </p:par>
                        <p:par>
                          <p:cTn id="28" fill="hold" nodeType="afterGroup">
                            <p:stCondLst>
                              <p:cond delay="12000"/>
                            </p:stCondLst>
                            <p:childTnLst>
                              <p:par>
                                <p:cTn id="29" presetID="10" presetClass="entr" presetSubtype="0" fill="hold" grpId="0" nodeType="afterEffect">
                                  <p:stCondLst>
                                    <p:cond delay="0"/>
                                  </p:stCondLst>
                                  <p:childTnLst>
                                    <p:set>
                                      <p:cBhvr>
                                        <p:cTn id="30" dur="1" fill="hold">
                                          <p:stCondLst>
                                            <p:cond delay="0"/>
                                          </p:stCondLst>
                                        </p:cTn>
                                        <p:tgtEl>
                                          <p:spTgt spid="67">
                                            <p:txEl>
                                              <p:pRg st="5" end="5"/>
                                            </p:txEl>
                                          </p:spTgt>
                                        </p:tgtEl>
                                        <p:attrNameLst>
                                          <p:attrName>style.visibility</p:attrName>
                                        </p:attrNameLst>
                                      </p:cBhvr>
                                      <p:to>
                                        <p:strVal val="visible"/>
                                      </p:to>
                                    </p:set>
                                    <p:animEffect transition="in" filter="fade">
                                      <p:cBhvr>
                                        <p:cTn id="31" dur="2000"/>
                                        <p:tgtEl>
                                          <p:spTgt spid="67">
                                            <p:txEl>
                                              <p:pRg st="5" end="5"/>
                                            </p:txEl>
                                          </p:spTgt>
                                        </p:tgtEl>
                                      </p:cBhvr>
                                    </p:animEffect>
                                  </p:childTnLst>
                                </p:cTn>
                              </p:par>
                            </p:childTnLst>
                          </p:cTn>
                        </p:par>
                        <p:par>
                          <p:cTn id="32" fill="hold" nodeType="afterGroup">
                            <p:stCondLst>
                              <p:cond delay="14000"/>
                            </p:stCondLst>
                            <p:childTnLst>
                              <p:par>
                                <p:cTn id="33" presetID="10" presetClass="entr" presetSubtype="0" fill="hold" grpId="0" nodeType="afterEffect">
                                  <p:stCondLst>
                                    <p:cond delay="0"/>
                                  </p:stCondLst>
                                  <p:childTnLst>
                                    <p:set>
                                      <p:cBhvr>
                                        <p:cTn id="34" dur="1" fill="hold">
                                          <p:stCondLst>
                                            <p:cond delay="0"/>
                                          </p:stCondLst>
                                        </p:cTn>
                                        <p:tgtEl>
                                          <p:spTgt spid="67">
                                            <p:txEl>
                                              <p:pRg st="6" end="6"/>
                                            </p:txEl>
                                          </p:spTgt>
                                        </p:tgtEl>
                                        <p:attrNameLst>
                                          <p:attrName>style.visibility</p:attrName>
                                        </p:attrNameLst>
                                      </p:cBhvr>
                                      <p:to>
                                        <p:strVal val="visible"/>
                                      </p:to>
                                    </p:set>
                                    <p:animEffect transition="in" filter="fade">
                                      <p:cBhvr>
                                        <p:cTn id="35" dur="2000"/>
                                        <p:tgtEl>
                                          <p:spTgt spid="67">
                                            <p:txEl>
                                              <p:pRg st="6" end="6"/>
                                            </p:txEl>
                                          </p:spTgt>
                                        </p:tgtEl>
                                      </p:cBhvr>
                                    </p:animEffect>
                                  </p:childTnLst>
                                </p:cTn>
                              </p:par>
                            </p:childTnLst>
                          </p:cTn>
                        </p:par>
                        <p:par>
                          <p:cTn id="36" fill="hold" nodeType="afterGroup">
                            <p:stCondLst>
                              <p:cond delay="16000"/>
                            </p:stCondLst>
                            <p:childTnLst>
                              <p:par>
                                <p:cTn id="37" presetID="10" presetClass="entr" presetSubtype="0" fill="hold" grpId="0" nodeType="afterEffect">
                                  <p:stCondLst>
                                    <p:cond delay="0"/>
                                  </p:stCondLst>
                                  <p:childTnLst>
                                    <p:set>
                                      <p:cBhvr>
                                        <p:cTn id="38" dur="1" fill="hold">
                                          <p:stCondLst>
                                            <p:cond delay="0"/>
                                          </p:stCondLst>
                                        </p:cTn>
                                        <p:tgtEl>
                                          <p:spTgt spid="67">
                                            <p:txEl>
                                              <p:pRg st="7" end="7"/>
                                            </p:txEl>
                                          </p:spTgt>
                                        </p:tgtEl>
                                        <p:attrNameLst>
                                          <p:attrName>style.visibility</p:attrName>
                                        </p:attrNameLst>
                                      </p:cBhvr>
                                      <p:to>
                                        <p:strVal val="visible"/>
                                      </p:to>
                                    </p:set>
                                    <p:animEffect transition="in" filter="fade">
                                      <p:cBhvr>
                                        <p:cTn id="39" dur="2000"/>
                                        <p:tgtEl>
                                          <p:spTgt spid="67">
                                            <p:txEl>
                                              <p:pRg st="7" end="7"/>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2842554815"/>
              </p:ext>
            </p:extLst>
          </p:nvPr>
        </p:nvGraphicFramePr>
        <p:xfrm>
          <a:off x="152400" y="1447800"/>
          <a:ext cx="88392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365760" y="354954"/>
            <a:ext cx="8305800" cy="461665"/>
          </a:xfrm>
          <a:prstGeom prst="rect">
            <a:avLst/>
          </a:prstGeom>
          <a:noFill/>
        </p:spPr>
        <p:txBody>
          <a:bodyPr anchor="ctr">
            <a:spAutoFit/>
          </a:bodyPr>
          <a:lstStyle/>
          <a:p>
            <a:pPr algn="ctr">
              <a:defRPr/>
            </a:pPr>
            <a:r>
              <a:rPr lang="en-US" sz="2400" b="1" dirty="0">
                <a:solidFill>
                  <a:prstClr val="white"/>
                </a:solidFill>
                <a:ea typeface="ＭＳ Ｐゴシック"/>
                <a:cs typeface="Arial" pitchFamily="34" charset="0"/>
              </a:rPr>
              <a:t>Service areas of Concentrations</a:t>
            </a:r>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lgn="r">
              <a:defRPr/>
            </a:pPr>
            <a:fld id="{5850DBBF-5EFA-4BC8-B8D1-C950D339F199}" type="slidenum">
              <a:rPr lang="en-US" sz="900" smtClean="0"/>
              <a:pPr algn="r">
                <a:defRPr/>
              </a:pPr>
              <a:t>13</a:t>
            </a:fld>
            <a:endParaRPr lang="en-US" sz="900" dirty="0"/>
          </a:p>
        </p:txBody>
      </p:sp>
      <p:pic>
        <p:nvPicPr>
          <p:cNvPr id="4" name="Picture 19" descr="bigstock-Voting-concept-29770745Transparent.png"/>
          <p:cNvPicPr>
            <a:picLocks noGrp="1" noChangeAspect="1"/>
          </p:cNvPicPr>
          <p:nvPr>
            <p:ph idx="1"/>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1500"/>
                    </a14:imgEffect>
                    <a14:imgEffect>
                      <a14:saturation sat="290000"/>
                    </a14:imgEffect>
                  </a14:imgLayer>
                </a14:imgProps>
              </a:ext>
              <a:ext uri="{28A0092B-C50C-407E-A947-70E740481C1C}">
                <a14:useLocalDpi xmlns:a14="http://schemas.microsoft.com/office/drawing/2010/main" val="0"/>
              </a:ext>
            </a:extLst>
          </a:blip>
          <a:srcRect/>
          <a:stretch>
            <a:fillRect/>
          </a:stretch>
        </p:blipFill>
        <p:spPr bwMode="auto">
          <a:xfrm>
            <a:off x="-36095" y="3640479"/>
            <a:ext cx="3317026"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http://sd.keepcalm-o-matic.co.uk/i/keep-calm-its-out-of-scope.png"/>
          <p:cNvPicPr>
            <a:picLocks noChangeAspect="1" noChangeArrowheads="1"/>
          </p:cNvPicPr>
          <p:nvPr/>
        </p:nvPicPr>
        <p:blipFill>
          <a:blip r:embed="rId5" cstate="print">
            <a:duotone>
              <a:schemeClr val="accent5">
                <a:shade val="45000"/>
                <a:satMod val="135000"/>
              </a:schemeClr>
              <a:prstClr val="white"/>
            </a:duotone>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315200" y="1752600"/>
            <a:ext cx="1488908" cy="1735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419600" y="304800"/>
            <a:ext cx="4495800" cy="830997"/>
          </a:xfrm>
          <a:prstGeom prst="rect">
            <a:avLst/>
          </a:prstGeom>
        </p:spPr>
        <p:txBody>
          <a:bodyPr wrap="square">
            <a:spAutoFit/>
          </a:bodyPr>
          <a:lstStyle/>
          <a:p>
            <a:pPr algn="r"/>
            <a:r>
              <a:rPr lang="en-US" sz="2400" dirty="0">
                <a:solidFill>
                  <a:schemeClr val="bg1"/>
                </a:solidFill>
                <a:effectLst>
                  <a:outerShdw blurRad="38100" dist="38100" dir="2700000" algn="tl">
                    <a:srgbClr val="000000">
                      <a:alpha val="43137"/>
                    </a:srgbClr>
                  </a:outerShdw>
                </a:effectLst>
              </a:rPr>
              <a:t>What is NOT </a:t>
            </a:r>
            <a:r>
              <a:rPr lang="en-US" sz="2400" dirty="0" smtClean="0">
                <a:solidFill>
                  <a:schemeClr val="bg1"/>
                </a:solidFill>
                <a:effectLst>
                  <a:outerShdw blurRad="38100" dist="38100" dir="2700000" algn="tl">
                    <a:srgbClr val="000000">
                      <a:alpha val="43137"/>
                    </a:srgbClr>
                  </a:outerShdw>
                </a:effectLst>
              </a:rPr>
              <a:t>Included</a:t>
            </a:r>
          </a:p>
          <a:p>
            <a:pPr algn="r"/>
            <a:r>
              <a:rPr lang="en-US" sz="2400" dirty="0" smtClean="0">
                <a:solidFill>
                  <a:schemeClr val="bg1"/>
                </a:solidFill>
                <a:effectLst>
                  <a:outerShdw blurRad="38100" dist="38100" dir="2700000" algn="tl">
                    <a:srgbClr val="000000">
                      <a:alpha val="43137"/>
                    </a:srgbClr>
                  </a:outerShdw>
                </a:effectLst>
              </a:rPr>
              <a:t> </a:t>
            </a:r>
            <a:r>
              <a:rPr lang="en-US" sz="2400" dirty="0">
                <a:solidFill>
                  <a:schemeClr val="bg1"/>
                </a:solidFill>
                <a:effectLst>
                  <a:outerShdw blurRad="38100" dist="38100" dir="2700000" algn="tl">
                    <a:srgbClr val="000000">
                      <a:alpha val="43137"/>
                    </a:srgbClr>
                  </a:outerShdw>
                </a:effectLst>
              </a:rPr>
              <a:t>in PAF Services</a:t>
            </a:r>
          </a:p>
        </p:txBody>
      </p:sp>
      <p:pic>
        <p:nvPicPr>
          <p:cNvPr id="409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52801" y="1433610"/>
            <a:ext cx="3733800" cy="4357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181745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Placeholder 9"/>
          <p:cNvSpPr>
            <a:spLocks noGrp="1"/>
          </p:cNvSpPr>
          <p:nvPr>
            <p:ph type="body" sz="quarter" idx="13"/>
          </p:nvPr>
        </p:nvSpPr>
        <p:spPr bwMode="auto">
          <a:xfrm>
            <a:off x="457200" y="304800"/>
            <a:ext cx="64008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smtClean="0">
                <a:ea typeface="ＭＳ Ｐゴシック" pitchFamily="34" charset="-128"/>
              </a:rPr>
              <a:t>PAF</a:t>
            </a:r>
            <a:r>
              <a:rPr lang="ja-JP" altLang="en-US" smtClean="0">
                <a:ea typeface="ＭＳ Ｐゴシック" pitchFamily="34" charset="-128"/>
              </a:rPr>
              <a:t>’</a:t>
            </a:r>
            <a:r>
              <a:rPr lang="en-US" altLang="ja-JP" dirty="0" smtClean="0">
                <a:ea typeface="ＭＳ Ｐゴシック" pitchFamily="34" charset="-128"/>
              </a:rPr>
              <a:t>s Other Services</a:t>
            </a:r>
            <a:endParaRPr lang="en-US" dirty="0" smtClean="0">
              <a:ea typeface="ＭＳ Ｐゴシック" pitchFamily="34" charset="-128"/>
            </a:endParaRPr>
          </a:p>
        </p:txBody>
      </p:sp>
      <p:pic>
        <p:nvPicPr>
          <p:cNvPr id="20483" name="Picture 10" descr="Umbrella.png"/>
          <p:cNvPicPr>
            <a:picLocks noChangeAspect="1"/>
          </p:cNvPicPr>
          <p:nvPr/>
        </p:nvPicPr>
        <p:blipFill>
          <a:blip r:embed="rId3">
            <a:extLst>
              <a:ext uri="{28A0092B-C50C-407E-A947-70E740481C1C}">
                <a14:useLocalDpi xmlns:a14="http://schemas.microsoft.com/office/drawing/2010/main" val="0"/>
              </a:ext>
            </a:extLst>
          </a:blip>
          <a:srcRect l="13492" t="11864" r="11905"/>
          <a:stretch>
            <a:fillRect/>
          </a:stretch>
        </p:blipFill>
        <p:spPr bwMode="auto">
          <a:xfrm>
            <a:off x="914400" y="152400"/>
            <a:ext cx="7162800"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1828800" y="3212068"/>
            <a:ext cx="2286000" cy="369332"/>
          </a:xfrm>
          <a:prstGeom prst="rect">
            <a:avLst/>
          </a:prstGeom>
          <a:effectLst>
            <a:outerShdw blurRad="50800" dist="38100" dir="5400000" algn="t" rotWithShape="0">
              <a:prstClr val="black">
                <a:alpha val="40000"/>
              </a:prstClr>
            </a:outerShdw>
          </a:effectLst>
        </p:spPr>
        <p:style>
          <a:lnRef idx="0">
            <a:schemeClr val="accent5"/>
          </a:lnRef>
          <a:fillRef idx="3">
            <a:schemeClr val="accent5"/>
          </a:fillRef>
          <a:effectRef idx="3">
            <a:schemeClr val="accent5"/>
          </a:effectRef>
          <a:fontRef idx="minor">
            <a:schemeClr val="lt1"/>
          </a:fontRef>
        </p:style>
        <p:txBody>
          <a:bodyPr>
            <a:spAutoFit/>
          </a:bodyPr>
          <a:lstStyle/>
          <a:p>
            <a:pPr>
              <a:defRPr/>
            </a:pPr>
            <a:r>
              <a:rPr lang="en-US" dirty="0">
                <a:solidFill>
                  <a:srgbClr val="FFFFFF"/>
                </a:solidFill>
              </a:rPr>
              <a:t>Specialty Programs</a:t>
            </a:r>
          </a:p>
        </p:txBody>
      </p:sp>
      <p:sp>
        <p:nvSpPr>
          <p:cNvPr id="14" name="TextBox 13"/>
          <p:cNvSpPr txBox="1"/>
          <p:nvPr/>
        </p:nvSpPr>
        <p:spPr>
          <a:xfrm>
            <a:off x="1828800" y="3745468"/>
            <a:ext cx="2286000" cy="369332"/>
          </a:xfrm>
          <a:prstGeom prst="rect">
            <a:avLst/>
          </a:prstGeom>
          <a:effectLst>
            <a:outerShdw blurRad="50800" dist="38100" dir="2700000" algn="tl" rotWithShape="0">
              <a:prstClr val="black">
                <a:alpha val="40000"/>
              </a:prstClr>
            </a:outerShdw>
          </a:effectLst>
        </p:spPr>
        <p:style>
          <a:lnRef idx="0">
            <a:schemeClr val="accent5"/>
          </a:lnRef>
          <a:fillRef idx="3">
            <a:schemeClr val="accent5"/>
          </a:fillRef>
          <a:effectRef idx="3">
            <a:schemeClr val="accent5"/>
          </a:effectRef>
          <a:fontRef idx="minor">
            <a:schemeClr val="lt1"/>
          </a:fontRef>
        </p:style>
        <p:txBody>
          <a:bodyPr>
            <a:spAutoFit/>
          </a:bodyPr>
          <a:lstStyle/>
          <a:p>
            <a:pPr>
              <a:defRPr/>
            </a:pPr>
            <a:r>
              <a:rPr lang="en-US" dirty="0">
                <a:solidFill>
                  <a:srgbClr val="FFFFFF"/>
                </a:solidFill>
              </a:rPr>
              <a:t>Financial Aid Funds</a:t>
            </a:r>
          </a:p>
        </p:txBody>
      </p:sp>
      <p:sp>
        <p:nvSpPr>
          <p:cNvPr id="15" name="TextBox 14"/>
          <p:cNvSpPr txBox="1"/>
          <p:nvPr/>
        </p:nvSpPr>
        <p:spPr>
          <a:xfrm>
            <a:off x="1828800" y="2743200"/>
            <a:ext cx="2286000" cy="381000"/>
          </a:xfrm>
          <a:prstGeom prst="rect">
            <a:avLst/>
          </a:prstGeom>
          <a:effectLst>
            <a:outerShdw blurRad="50800" dist="38100" dir="2700000" algn="tl" rotWithShape="0">
              <a:prstClr val="black">
                <a:alpha val="40000"/>
              </a:prstClr>
            </a:outerShdw>
          </a:effectLst>
        </p:spPr>
        <p:style>
          <a:lnRef idx="0">
            <a:schemeClr val="accent5"/>
          </a:lnRef>
          <a:fillRef idx="3">
            <a:schemeClr val="accent5"/>
          </a:fillRef>
          <a:effectRef idx="3">
            <a:schemeClr val="accent5"/>
          </a:effectRef>
          <a:fontRef idx="minor">
            <a:schemeClr val="lt1"/>
          </a:fontRef>
        </p:style>
        <p:txBody>
          <a:bodyPr>
            <a:spAutoFit/>
          </a:bodyPr>
          <a:lstStyle/>
          <a:p>
            <a:pPr>
              <a:defRPr/>
            </a:pPr>
            <a:r>
              <a:rPr lang="en-US" dirty="0">
                <a:solidFill>
                  <a:srgbClr val="FF0000"/>
                </a:solidFill>
              </a:rPr>
              <a:t>Co-Pay Relief </a:t>
            </a:r>
          </a:p>
        </p:txBody>
      </p:sp>
      <p:sp>
        <p:nvSpPr>
          <p:cNvPr id="16" name="TextBox 15"/>
          <p:cNvSpPr txBox="1"/>
          <p:nvPr/>
        </p:nvSpPr>
        <p:spPr>
          <a:xfrm>
            <a:off x="4953000" y="2362200"/>
            <a:ext cx="2514600" cy="369332"/>
          </a:xfrm>
          <a:prstGeom prst="rect">
            <a:avLst/>
          </a:prstGeom>
        </p:spPr>
        <p:style>
          <a:lnRef idx="0">
            <a:schemeClr val="accent5"/>
          </a:lnRef>
          <a:fillRef idx="3">
            <a:schemeClr val="accent5"/>
          </a:fillRef>
          <a:effectRef idx="3">
            <a:schemeClr val="accent5"/>
          </a:effectRef>
          <a:fontRef idx="minor">
            <a:schemeClr val="lt1"/>
          </a:fontRef>
        </p:style>
        <p:txBody>
          <a:bodyPr>
            <a:spAutoFit/>
          </a:bodyPr>
          <a:lstStyle/>
          <a:p>
            <a:pPr>
              <a:defRPr/>
            </a:pPr>
            <a:r>
              <a:rPr lang="en-US" dirty="0">
                <a:solidFill>
                  <a:srgbClr val="FFFFFF"/>
                </a:solidFill>
              </a:rPr>
              <a:t>College Scholarships</a:t>
            </a:r>
          </a:p>
        </p:txBody>
      </p:sp>
      <p:pic>
        <p:nvPicPr>
          <p:cNvPr id="20496" name="Picture 18" descr="PAFLogoFinal_whit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9600" y="5257800"/>
            <a:ext cx="1981200"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p:cNvSpPr txBox="1"/>
          <p:nvPr/>
        </p:nvSpPr>
        <p:spPr>
          <a:xfrm>
            <a:off x="4953000" y="2895600"/>
            <a:ext cx="2514600" cy="369332"/>
          </a:xfrm>
          <a:prstGeom prst="rect">
            <a:avLst/>
          </a:prstGeom>
        </p:spPr>
        <p:style>
          <a:lnRef idx="0">
            <a:schemeClr val="accent5"/>
          </a:lnRef>
          <a:fillRef idx="3">
            <a:schemeClr val="accent5"/>
          </a:fillRef>
          <a:effectRef idx="3">
            <a:schemeClr val="accent5"/>
          </a:effectRef>
          <a:fontRef idx="minor">
            <a:schemeClr val="lt1"/>
          </a:fontRef>
        </p:style>
        <p:txBody>
          <a:bodyPr>
            <a:spAutoFit/>
          </a:bodyPr>
          <a:lstStyle/>
          <a:p>
            <a:pPr>
              <a:defRPr/>
            </a:pPr>
            <a:r>
              <a:rPr lang="en-US" dirty="0">
                <a:solidFill>
                  <a:srgbClr val="FFFFFF"/>
                </a:solidFill>
              </a:rPr>
              <a:t>Partnership Programs</a:t>
            </a:r>
          </a:p>
        </p:txBody>
      </p:sp>
      <p:sp>
        <p:nvSpPr>
          <p:cNvPr id="23" name="TextBox 22"/>
          <p:cNvSpPr txBox="1"/>
          <p:nvPr/>
        </p:nvSpPr>
        <p:spPr>
          <a:xfrm>
            <a:off x="4953000" y="3429000"/>
            <a:ext cx="2514600" cy="369332"/>
          </a:xfrm>
          <a:prstGeom prst="rect">
            <a:avLst/>
          </a:prstGeom>
        </p:spPr>
        <p:style>
          <a:lnRef idx="0">
            <a:schemeClr val="accent5"/>
          </a:lnRef>
          <a:fillRef idx="3">
            <a:schemeClr val="accent5"/>
          </a:fillRef>
          <a:effectRef idx="3">
            <a:schemeClr val="accent5"/>
          </a:effectRef>
          <a:fontRef idx="minor">
            <a:schemeClr val="lt1"/>
          </a:fontRef>
        </p:style>
        <p:txBody>
          <a:bodyPr>
            <a:spAutoFit/>
          </a:bodyPr>
          <a:lstStyle/>
          <a:p>
            <a:pPr>
              <a:defRPr/>
            </a:pPr>
            <a:r>
              <a:rPr lang="en-US" dirty="0">
                <a:solidFill>
                  <a:srgbClr val="FFFFFF"/>
                </a:solidFill>
              </a:rPr>
              <a:t>Educational Materials</a:t>
            </a:r>
          </a:p>
        </p:txBody>
      </p:sp>
      <p:sp>
        <p:nvSpPr>
          <p:cNvPr id="24" name="TextBox 23"/>
          <p:cNvSpPr txBox="1"/>
          <p:nvPr/>
        </p:nvSpPr>
        <p:spPr>
          <a:xfrm>
            <a:off x="1828800" y="2209800"/>
            <a:ext cx="2286000" cy="369332"/>
          </a:xfrm>
          <a:prstGeom prst="rect">
            <a:avLst/>
          </a:prstGeom>
        </p:spPr>
        <p:style>
          <a:lnRef idx="0">
            <a:schemeClr val="accent5"/>
          </a:lnRef>
          <a:fillRef idx="3">
            <a:schemeClr val="accent5"/>
          </a:fillRef>
          <a:effectRef idx="3">
            <a:schemeClr val="accent5"/>
          </a:effectRef>
          <a:fontRef idx="minor">
            <a:schemeClr val="lt1"/>
          </a:fontRef>
        </p:style>
        <p:txBody>
          <a:bodyPr>
            <a:spAutoFit/>
          </a:bodyPr>
          <a:lstStyle/>
          <a:p>
            <a:pPr>
              <a:defRPr/>
            </a:pPr>
            <a:r>
              <a:rPr lang="en-US" dirty="0">
                <a:solidFill>
                  <a:schemeClr val="bg1"/>
                </a:solidFill>
              </a:rPr>
              <a:t>Case Management</a:t>
            </a:r>
          </a:p>
        </p:txBody>
      </p:sp>
      <p:sp>
        <p:nvSpPr>
          <p:cNvPr id="25" name="TextBox 24"/>
          <p:cNvSpPr txBox="1"/>
          <p:nvPr/>
        </p:nvSpPr>
        <p:spPr>
          <a:xfrm>
            <a:off x="4953000" y="4038600"/>
            <a:ext cx="2514600" cy="361637"/>
          </a:xfrm>
          <a:prstGeom prst="rect">
            <a:avLst/>
          </a:prstGeom>
        </p:spPr>
        <p:style>
          <a:lnRef idx="0">
            <a:schemeClr val="accent5"/>
          </a:lnRef>
          <a:fillRef idx="3">
            <a:schemeClr val="accent5"/>
          </a:fillRef>
          <a:effectRef idx="3">
            <a:schemeClr val="accent5"/>
          </a:effectRef>
          <a:fontRef idx="minor">
            <a:schemeClr val="lt1"/>
          </a:fontRef>
        </p:style>
        <p:txBody>
          <a:bodyPr>
            <a:spAutoFit/>
          </a:bodyPr>
          <a:lstStyle/>
          <a:p>
            <a:pPr>
              <a:defRPr/>
            </a:pPr>
            <a:r>
              <a:rPr lang="en-US" sz="1750" dirty="0">
                <a:solidFill>
                  <a:srgbClr val="FFFFFF"/>
                </a:solidFill>
              </a:rPr>
              <a:t>20+ more programs!</a:t>
            </a:r>
          </a:p>
        </p:txBody>
      </p:sp>
      <p:pic>
        <p:nvPicPr>
          <p:cNvPr id="4098" name="Picture 2"/>
          <p:cNvPicPr>
            <a:picLocks noGrp="1" noChangeAspect="1" noChangeArrowheads="1"/>
          </p:cNvPicPr>
          <p:nvPr>
            <p:ph type="pic" sz="quarter" idx="12"/>
          </p:nvPr>
        </p:nvPicPr>
        <p:blipFill>
          <a:blip r:embed="rId5">
            <a:extLst>
              <a:ext uri="{28A0092B-C50C-407E-A947-70E740481C1C}">
                <a14:useLocalDpi xmlns:a14="http://schemas.microsoft.com/office/drawing/2010/main" val="0"/>
              </a:ext>
            </a:extLst>
          </a:blip>
          <a:srcRect l="1700" r="1700"/>
          <a:stretch>
            <a:fillRect/>
          </a:stretch>
        </p:blipFill>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bg/>
                                          </p:spTgt>
                                        </p:tgtEl>
                                        <p:attrNameLst>
                                          <p:attrName>style.visibility</p:attrName>
                                        </p:attrNameLst>
                                      </p:cBhvr>
                                      <p:to>
                                        <p:strVal val="visible"/>
                                      </p:to>
                                    </p:set>
                                    <p:animEffect transition="in" filter="fade">
                                      <p:cBhvr>
                                        <p:cTn id="7" dur="2000"/>
                                        <p:tgtEl>
                                          <p:spTgt spid="1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fade">
                                      <p:cBhvr>
                                        <p:cTn id="10" dur="2000"/>
                                        <p:tgtEl>
                                          <p:spTgt spid="1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bg/>
                                          </p:spTgt>
                                        </p:tgtEl>
                                        <p:attrNameLst>
                                          <p:attrName>style.visibility</p:attrName>
                                        </p:attrNameLst>
                                      </p:cBhvr>
                                      <p:to>
                                        <p:strVal val="visible"/>
                                      </p:to>
                                    </p:set>
                                    <p:animEffect transition="in" filter="fade">
                                      <p:cBhvr>
                                        <p:cTn id="13" dur="2000"/>
                                        <p:tgtEl>
                                          <p:spTgt spid="14">
                                            <p:bg/>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xEl>
                                              <p:pRg st="0" end="0"/>
                                            </p:txEl>
                                          </p:spTgt>
                                        </p:tgtEl>
                                        <p:attrNameLst>
                                          <p:attrName>style.visibility</p:attrName>
                                        </p:attrNameLst>
                                      </p:cBhvr>
                                      <p:to>
                                        <p:strVal val="visible"/>
                                      </p:to>
                                    </p:set>
                                    <p:animEffect transition="in" filter="fade">
                                      <p:cBhvr>
                                        <p:cTn id="16" dur="2000"/>
                                        <p:tgtEl>
                                          <p:spTgt spid="14">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
                                            <p:bg/>
                                          </p:spTgt>
                                        </p:tgtEl>
                                        <p:attrNameLst>
                                          <p:attrName>style.visibility</p:attrName>
                                        </p:attrNameLst>
                                      </p:cBhvr>
                                      <p:to>
                                        <p:strVal val="visible"/>
                                      </p:to>
                                    </p:set>
                                    <p:animEffect transition="in" filter="fade">
                                      <p:cBhvr>
                                        <p:cTn id="19" dur="2000"/>
                                        <p:tgtEl>
                                          <p:spTgt spid="16">
                                            <p:bg/>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6">
                                            <p:txEl>
                                              <p:pRg st="0" end="0"/>
                                            </p:txEl>
                                          </p:spTgt>
                                        </p:tgtEl>
                                        <p:attrNameLst>
                                          <p:attrName>style.visibility</p:attrName>
                                        </p:attrNameLst>
                                      </p:cBhvr>
                                      <p:to>
                                        <p:strVal val="visible"/>
                                      </p:to>
                                    </p:set>
                                    <p:animEffect transition="in" filter="fade">
                                      <p:cBhvr>
                                        <p:cTn id="22" dur="2000"/>
                                        <p:tgtEl>
                                          <p:spTgt spid="16">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2">
                                            <p:bg/>
                                          </p:spTgt>
                                        </p:tgtEl>
                                        <p:attrNameLst>
                                          <p:attrName>style.visibility</p:attrName>
                                        </p:attrNameLst>
                                      </p:cBhvr>
                                      <p:to>
                                        <p:strVal val="visible"/>
                                      </p:to>
                                    </p:set>
                                    <p:animEffect transition="in" filter="fade">
                                      <p:cBhvr>
                                        <p:cTn id="25" dur="2000"/>
                                        <p:tgtEl>
                                          <p:spTgt spid="22">
                                            <p:bg/>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2">
                                            <p:txEl>
                                              <p:pRg st="0" end="0"/>
                                            </p:txEl>
                                          </p:spTgt>
                                        </p:tgtEl>
                                        <p:attrNameLst>
                                          <p:attrName>style.visibility</p:attrName>
                                        </p:attrNameLst>
                                      </p:cBhvr>
                                      <p:to>
                                        <p:strVal val="visible"/>
                                      </p:to>
                                    </p:set>
                                    <p:animEffect transition="in" filter="fade">
                                      <p:cBhvr>
                                        <p:cTn id="28" dur="2000"/>
                                        <p:tgtEl>
                                          <p:spTgt spid="22">
                                            <p:txEl>
                                              <p:pRg st="0" end="0"/>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3">
                                            <p:bg/>
                                          </p:spTgt>
                                        </p:tgtEl>
                                        <p:attrNameLst>
                                          <p:attrName>style.visibility</p:attrName>
                                        </p:attrNameLst>
                                      </p:cBhvr>
                                      <p:to>
                                        <p:strVal val="visible"/>
                                      </p:to>
                                    </p:set>
                                    <p:animEffect transition="in" filter="fade">
                                      <p:cBhvr>
                                        <p:cTn id="31" dur="2000"/>
                                        <p:tgtEl>
                                          <p:spTgt spid="23">
                                            <p:bg/>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3">
                                            <p:txEl>
                                              <p:pRg st="0" end="0"/>
                                            </p:txEl>
                                          </p:spTgt>
                                        </p:tgtEl>
                                        <p:attrNameLst>
                                          <p:attrName>style.visibility</p:attrName>
                                        </p:attrNameLst>
                                      </p:cBhvr>
                                      <p:to>
                                        <p:strVal val="visible"/>
                                      </p:to>
                                    </p:set>
                                    <p:animEffect transition="in" filter="fade">
                                      <p:cBhvr>
                                        <p:cTn id="34" dur="2000"/>
                                        <p:tgtEl>
                                          <p:spTgt spid="23">
                                            <p:txEl>
                                              <p:pRg st="0" end="0"/>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5">
                                            <p:bg/>
                                          </p:spTgt>
                                        </p:tgtEl>
                                        <p:attrNameLst>
                                          <p:attrName>style.visibility</p:attrName>
                                        </p:attrNameLst>
                                      </p:cBhvr>
                                      <p:to>
                                        <p:strVal val="visible"/>
                                      </p:to>
                                    </p:set>
                                    <p:animEffect transition="in" filter="fade">
                                      <p:cBhvr>
                                        <p:cTn id="37" dur="2000"/>
                                        <p:tgtEl>
                                          <p:spTgt spid="25">
                                            <p:bg/>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5">
                                            <p:txEl>
                                              <p:pRg st="0" end="0"/>
                                            </p:txEl>
                                          </p:spTgt>
                                        </p:tgtEl>
                                        <p:attrNameLst>
                                          <p:attrName>style.visibility</p:attrName>
                                        </p:attrNameLst>
                                      </p:cBhvr>
                                      <p:to>
                                        <p:strVal val="visible"/>
                                      </p:to>
                                    </p:set>
                                    <p:animEffect transition="in" filter="fade">
                                      <p:cBhvr>
                                        <p:cTn id="40" dur="2000"/>
                                        <p:tgtEl>
                                          <p:spTgt spid="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allAtOnce" animBg="1"/>
      <p:bldP spid="14" grpId="0" build="allAtOnce" animBg="1"/>
      <p:bldP spid="16" grpId="0" build="allAtOnce" animBg="1"/>
      <p:bldP spid="22" grpId="0" build="allAtOnce" animBg="1"/>
      <p:bldP spid="23" grpId="0" build="allAtOnce" animBg="1"/>
      <p:bldP spid="25" grpId="0" build="allAtOnce"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5"/>
          <p:cNvSpPr>
            <a:spLocks noChangeArrowheads="1"/>
          </p:cNvSpPr>
          <p:nvPr/>
        </p:nvSpPr>
        <p:spPr bwMode="auto">
          <a:xfrm>
            <a:off x="0" y="1295400"/>
            <a:ext cx="9144000" cy="1708150"/>
          </a:xfrm>
          <a:prstGeom prst="rect">
            <a:avLst/>
          </a:prstGeom>
          <a:noFill/>
          <a:ln w="9525">
            <a:noFill/>
            <a:miter lim="800000"/>
            <a:headEnd/>
            <a:tailEnd/>
          </a:ln>
        </p:spPr>
        <p:txBody>
          <a:bodyPr>
            <a:spAutoFit/>
          </a:bodyPr>
          <a:lstStyle/>
          <a:p>
            <a:pPr marL="228600" indent="-228600" algn="ctr">
              <a:spcBef>
                <a:spcPct val="50000"/>
              </a:spcBef>
            </a:pPr>
            <a:r>
              <a:rPr lang="en-US" sz="2400" dirty="0">
                <a:solidFill>
                  <a:srgbClr val="000000"/>
                </a:solidFill>
                <a:latin typeface="Calibri" pitchFamily="34" charset="0"/>
                <a:ea typeface="ＭＳ Ｐゴシック"/>
                <a:sym typeface="Arial" pitchFamily="34" charset="0"/>
              </a:rPr>
              <a:t>	</a:t>
            </a:r>
            <a:endParaRPr lang="en-US" sz="2600" dirty="0">
              <a:solidFill>
                <a:srgbClr val="000000"/>
              </a:solidFill>
              <a:latin typeface="Calibri" pitchFamily="34" charset="0"/>
              <a:ea typeface="ＭＳ Ｐゴシック"/>
            </a:endParaRPr>
          </a:p>
          <a:p>
            <a:pPr marL="228600" indent="-228600" algn="ctr">
              <a:spcBef>
                <a:spcPct val="50000"/>
              </a:spcBef>
            </a:pPr>
            <a:endParaRPr lang="en-US" dirty="0">
              <a:solidFill>
                <a:srgbClr val="000000"/>
              </a:solidFill>
              <a:latin typeface="Calibri" pitchFamily="34" charset="0"/>
              <a:ea typeface="ＭＳ Ｐゴシック"/>
            </a:endParaRPr>
          </a:p>
          <a:p>
            <a:pPr marL="228600" indent="-228600" algn="ctr">
              <a:spcBef>
                <a:spcPct val="50000"/>
              </a:spcBef>
              <a:buFontTx/>
              <a:buChar char="•"/>
            </a:pPr>
            <a:endParaRPr lang="en-US" dirty="0">
              <a:solidFill>
                <a:srgbClr val="000000"/>
              </a:solidFill>
              <a:latin typeface="Calibri" pitchFamily="34" charset="0"/>
              <a:ea typeface="ＭＳ Ｐゴシック"/>
            </a:endParaRPr>
          </a:p>
          <a:p>
            <a:pPr marL="685800" lvl="1" indent="-228600" algn="ctr">
              <a:spcBef>
                <a:spcPct val="50000"/>
              </a:spcBef>
              <a:buFontTx/>
              <a:buChar char="•"/>
            </a:pPr>
            <a:endParaRPr lang="en-US" dirty="0">
              <a:solidFill>
                <a:srgbClr val="000000"/>
              </a:solidFill>
              <a:latin typeface="Calibri" pitchFamily="34" charset="0"/>
              <a:ea typeface="ＭＳ Ｐゴシック"/>
            </a:endParaRPr>
          </a:p>
        </p:txBody>
      </p:sp>
      <p:pic>
        <p:nvPicPr>
          <p:cNvPr id="36867" name="Picture Placeholder 13" descr="CPR_Logo_RGB__for_docs_2014-05.jpg"/>
          <p:cNvPicPr>
            <a:picLocks noGrp="1" noChangeAspect="1"/>
          </p:cNvPicPr>
          <p:nvPr>
            <p:ph type="pic" sz="quarter" idx="12"/>
          </p:nvPr>
        </p:nvPicPr>
        <p:blipFill>
          <a:blip r:embed="rId3" cstate="print"/>
          <a:srcRect/>
          <a:stretch>
            <a:fillRect/>
          </a:stretch>
        </p:blipFill>
        <p:spPr bwMode="auto">
          <a:xfrm>
            <a:off x="3124200" y="4876800"/>
            <a:ext cx="5778500" cy="1749425"/>
          </a:xfrm>
          <a:noFill/>
          <a:ln>
            <a:miter lim="800000"/>
            <a:headEnd/>
            <a:tailEnd/>
          </a:ln>
        </p:spPr>
      </p:pic>
      <p:sp>
        <p:nvSpPr>
          <p:cNvPr id="29704" name="TextBox 10"/>
          <p:cNvSpPr txBox="1">
            <a:spLocks noChangeArrowheads="1"/>
          </p:cNvSpPr>
          <p:nvPr/>
        </p:nvSpPr>
        <p:spPr bwMode="auto">
          <a:xfrm>
            <a:off x="228600" y="304800"/>
            <a:ext cx="7924800" cy="461665"/>
          </a:xfrm>
          <a:prstGeom prst="rect">
            <a:avLst/>
          </a:prstGeom>
          <a:noFill/>
          <a:ln w="9525">
            <a:noFill/>
            <a:miter lim="800000"/>
            <a:headEnd/>
            <a:tailEnd/>
          </a:ln>
        </p:spPr>
        <p:txBody>
          <a:bodyPr wrap="square">
            <a:spAutoFit/>
          </a:bodyPr>
          <a:lstStyle/>
          <a:p>
            <a:pPr algn="ctr">
              <a:defRPr/>
            </a:pPr>
            <a:r>
              <a:rPr lang="en-US" sz="2400" b="1" dirty="0" smtClean="0">
                <a:solidFill>
                  <a:srgbClr val="000000">
                    <a:lumMod val="75000"/>
                    <a:lumOff val="25000"/>
                  </a:srgbClr>
                </a:solidFill>
                <a:latin typeface="Courier New" pitchFamily="49" charset="0"/>
                <a:ea typeface="Calibri" pitchFamily="34" charset="0"/>
                <a:cs typeface="Courier New" pitchFamily="49" charset="0"/>
              </a:rPr>
              <a:t> </a:t>
            </a:r>
            <a:endParaRPr lang="en-US" sz="2400" b="1" dirty="0">
              <a:solidFill>
                <a:srgbClr val="000000">
                  <a:lumMod val="75000"/>
                  <a:lumOff val="25000"/>
                </a:srgbClr>
              </a:solidFill>
              <a:latin typeface="Courier New" pitchFamily="49" charset="0"/>
              <a:ea typeface="Calibri" pitchFamily="34" charset="0"/>
              <a:cs typeface="Courier New" pitchFamily="49" charset="0"/>
            </a:endParaRPr>
          </a:p>
        </p:txBody>
      </p:sp>
      <p:sp>
        <p:nvSpPr>
          <p:cNvPr id="36869" name="TextBox 14"/>
          <p:cNvSpPr txBox="1">
            <a:spLocks noChangeArrowheads="1"/>
          </p:cNvSpPr>
          <p:nvPr/>
        </p:nvSpPr>
        <p:spPr bwMode="auto">
          <a:xfrm>
            <a:off x="609600" y="1524000"/>
            <a:ext cx="7620000" cy="2216150"/>
          </a:xfrm>
          <a:prstGeom prst="rect">
            <a:avLst/>
          </a:prstGeom>
          <a:noFill/>
          <a:ln w="9525">
            <a:noFill/>
            <a:miter lim="800000"/>
            <a:headEnd/>
            <a:tailEnd/>
          </a:ln>
        </p:spPr>
        <p:txBody>
          <a:bodyPr>
            <a:spAutoFit/>
          </a:bodyPr>
          <a:lstStyle/>
          <a:p>
            <a:pPr marL="457200" lvl="1" indent="0"/>
            <a:r>
              <a:rPr lang="en-US" sz="2400" dirty="0">
                <a:solidFill>
                  <a:srgbClr val="000000"/>
                </a:solidFill>
                <a:ea typeface="ＭＳ Ｐゴシック"/>
                <a:cs typeface="Arial" pitchFamily="34" charset="0"/>
              </a:rPr>
              <a:t>The PAF Co-Pay Relief Program (CPR) exists to provide direct financial assistance </a:t>
            </a:r>
            <a:r>
              <a:rPr lang="en-US" sz="2400" dirty="0" smtClean="0">
                <a:solidFill>
                  <a:srgbClr val="000000"/>
                </a:solidFill>
                <a:ea typeface="ＭＳ Ｐゴシック"/>
                <a:cs typeface="Arial" pitchFamily="34" charset="0"/>
              </a:rPr>
              <a:t>to </a:t>
            </a:r>
            <a:r>
              <a:rPr lang="en-US" sz="2400" b="1" dirty="0">
                <a:solidFill>
                  <a:srgbClr val="000000"/>
                </a:solidFill>
                <a:ea typeface="ＭＳ Ｐゴシック"/>
                <a:cs typeface="Arial" pitchFamily="34" charset="0"/>
              </a:rPr>
              <a:t>insured </a:t>
            </a:r>
            <a:r>
              <a:rPr lang="en-US" sz="2400" dirty="0">
                <a:solidFill>
                  <a:srgbClr val="000000"/>
                </a:solidFill>
                <a:ea typeface="ＭＳ Ｐゴシック"/>
                <a:cs typeface="Arial" pitchFamily="34" charset="0"/>
              </a:rPr>
              <a:t>patients who cannot afford the co-payments and co-insurance required to access prescribed pharmaceutical therapies.</a:t>
            </a:r>
          </a:p>
          <a:p>
            <a:endParaRPr lang="en-US" dirty="0">
              <a:solidFill>
                <a:srgbClr val="000000"/>
              </a:solidFill>
              <a:ea typeface="ＭＳ Ｐゴシック"/>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owingCrew_01.wmv">
            <a:hlinkClick r:id="" action="ppaction://media"/>
          </p:cNvPr>
          <p:cNvPicPr>
            <a:picLocks noChangeAspect="1"/>
          </p:cNvPicPr>
          <p:nvPr>
            <a:videoFile r:link="rId2"/>
            <p:extLst>
              <p:ext uri="{DAA4B4D4-6D71-4841-9C94-3DE7FCFB9230}">
                <p14:media xmlns:p14="http://schemas.microsoft.com/office/powerpoint/2010/main" r:link="rId1"/>
              </p:ext>
            </p:extLst>
          </p:nvPr>
        </p:nvPicPr>
        <p:blipFill rotWithShape="1">
          <a:blip r:embed="rId5" cstate="screen">
            <a:duotone>
              <a:schemeClr val="accent5">
                <a:shade val="45000"/>
                <a:satMod val="135000"/>
              </a:schemeClr>
              <a:prstClr val="white"/>
            </a:duotone>
          </a:blip>
          <a:srcRect/>
          <a:stretch/>
        </p:blipFill>
        <p:spPr>
          <a:xfrm>
            <a:off x="5555844" y="3002390"/>
            <a:ext cx="3429000" cy="2824579"/>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p:spPr>
      </p:pic>
      <p:sp>
        <p:nvSpPr>
          <p:cNvPr id="48131" name="Text Placeholder 28"/>
          <p:cNvSpPr>
            <a:spLocks noGrp="1"/>
          </p:cNvSpPr>
          <p:nvPr>
            <p:ph type="body" sz="quarter" idx="16"/>
          </p:nvPr>
        </p:nvSpPr>
        <p:spPr bwMode="auto">
          <a:xfrm>
            <a:off x="228600" y="304800"/>
            <a:ext cx="5029200" cy="53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r>
              <a:rPr lang="en-US" sz="2000" dirty="0" smtClean="0"/>
              <a:t>Program Eligibility Criteria </a:t>
            </a:r>
          </a:p>
        </p:txBody>
      </p:sp>
      <p:sp>
        <p:nvSpPr>
          <p:cNvPr id="13" name="Text Placeholder 28"/>
          <p:cNvSpPr txBox="1">
            <a:spLocks/>
          </p:cNvSpPr>
          <p:nvPr/>
        </p:nvSpPr>
        <p:spPr>
          <a:xfrm>
            <a:off x="500063" y="381000"/>
            <a:ext cx="5029200" cy="457200"/>
          </a:xfrm>
          <a:prstGeom prst="rect">
            <a:avLst/>
          </a:prstGeom>
        </p:spPr>
        <p:txBody>
          <a:bodyPr lIns="91431" tIns="45716" rIns="91431" bIns="45716"/>
          <a:lstStyle>
            <a:lvl1pPr marL="0" indent="0" algn="ctr" defTabSz="914400" rtl="0" eaLnBrk="1" latinLnBrk="0" hangingPunct="1">
              <a:spcBef>
                <a:spcPct val="20000"/>
              </a:spcBef>
              <a:buFont typeface="Arial" pitchFamily="34" charset="0"/>
              <a:buNone/>
              <a:defRPr sz="2800" b="1" kern="1200">
                <a:solidFill>
                  <a:schemeClr val="bg1"/>
                </a:solidFill>
                <a:latin typeface="Courier New" pitchFamily="49" charset="0"/>
                <a:ea typeface="+mn-ea"/>
                <a:cs typeface="Courier New" pitchFamily="49"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defRPr/>
            </a:pPr>
            <a:endParaRPr lang="en-US" sz="2400" b="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6" name="TextBox 15"/>
          <p:cNvSpPr txBox="1"/>
          <p:nvPr/>
        </p:nvSpPr>
        <p:spPr>
          <a:xfrm>
            <a:off x="990600" y="1066800"/>
            <a:ext cx="4800600" cy="584200"/>
          </a:xfrm>
          <a:prstGeom prst="rect">
            <a:avLst/>
          </a:prstGeom>
          <a:noFill/>
        </p:spPr>
        <p:txBody>
          <a:bodyPr lIns="91431" tIns="45716" rIns="91431" bIns="45716">
            <a:spAutoFit/>
          </a:bodyPr>
          <a:lstStyle/>
          <a:p>
            <a:pPr marL="342866" indent="-342866">
              <a:defRPr/>
            </a:pPr>
            <a:r>
              <a:rPr lang="en-US" sz="1600" dirty="0">
                <a:solidFill>
                  <a:srgbClr val="000000">
                    <a:lumMod val="75000"/>
                    <a:lumOff val="25000"/>
                  </a:srgbClr>
                </a:solidFill>
              </a:rPr>
              <a:t>Connect patients in need with PAF through</a:t>
            </a:r>
          </a:p>
          <a:p>
            <a:pPr marL="342866" indent="-342866">
              <a:defRPr/>
            </a:pPr>
            <a:r>
              <a:rPr lang="en-US" sz="1600" b="1" i="1" u="sng" dirty="0">
                <a:solidFill>
                  <a:srgbClr val="000000">
                    <a:lumMod val="75000"/>
                    <a:lumOff val="25000"/>
                  </a:srgbClr>
                </a:solidFill>
              </a:rPr>
              <a:t>www.copays.org</a:t>
            </a:r>
            <a:endParaRPr lang="en-US" sz="1600" dirty="0">
              <a:solidFill>
                <a:srgbClr val="000000">
                  <a:lumMod val="75000"/>
                  <a:lumOff val="25000"/>
                </a:srgbClr>
              </a:solidFill>
            </a:endParaRPr>
          </a:p>
        </p:txBody>
      </p:sp>
      <p:pic>
        <p:nvPicPr>
          <p:cNvPr id="25" name="Chart Placeholder 24" descr="5.png"/>
          <p:cNvPicPr>
            <a:picLocks noGrp="1" noChangeAspect="1"/>
          </p:cNvPicPr>
          <p:nvPr>
            <p:ph type="chart" sz="quarter" idx="19"/>
          </p:nvPr>
        </p:nvPicPr>
        <p:blipFill>
          <a:blip r:embed="rId6">
            <a:extLst>
              <a:ext uri="{28A0092B-C50C-407E-A947-70E740481C1C}">
                <a14:useLocalDpi xmlns:a14="http://schemas.microsoft.com/office/drawing/2010/main" val="0"/>
              </a:ext>
            </a:extLst>
          </a:blip>
          <a:srcRect/>
          <a:stretch>
            <a:fillRect/>
          </a:stretch>
        </p:blipFill>
        <p:spPr bwMode="auto">
          <a:xfrm>
            <a:off x="152400" y="4800600"/>
            <a:ext cx="762000" cy="7508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descr="4.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7788" y="3886200"/>
            <a:ext cx="912812"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descr="3.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09538" y="2971800"/>
            <a:ext cx="804862"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7" descr="2.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6200" y="1981200"/>
            <a:ext cx="906463"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8" descr="1.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52400" y="990600"/>
            <a:ext cx="820738"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Box 30"/>
          <p:cNvSpPr txBox="1"/>
          <p:nvPr/>
        </p:nvSpPr>
        <p:spPr>
          <a:xfrm>
            <a:off x="990600" y="1893888"/>
            <a:ext cx="4538663" cy="1077912"/>
          </a:xfrm>
          <a:prstGeom prst="rect">
            <a:avLst/>
          </a:prstGeom>
          <a:noFill/>
        </p:spPr>
        <p:txBody>
          <a:bodyPr lIns="91431" tIns="45716" rIns="91431" bIns="45716">
            <a:spAutoFit/>
          </a:bodyPr>
          <a:lstStyle/>
          <a:p>
            <a:pPr>
              <a:defRPr/>
            </a:pPr>
            <a:r>
              <a:rPr lang="en-US" sz="1600" dirty="0">
                <a:solidFill>
                  <a:srgbClr val="000000">
                    <a:lumMod val="75000"/>
                    <a:lumOff val="25000"/>
                  </a:srgbClr>
                </a:solidFill>
              </a:rPr>
              <a:t>Must be insured and have some level of coverage for needed medication.  Commercial insurance, Military Tricare or Medicare coverage are eligible. </a:t>
            </a:r>
            <a:endParaRPr lang="en-US" sz="1600" dirty="0">
              <a:solidFill>
                <a:srgbClr val="000000"/>
              </a:solidFill>
            </a:endParaRPr>
          </a:p>
        </p:txBody>
      </p:sp>
      <p:sp>
        <p:nvSpPr>
          <p:cNvPr id="33" name="TextBox 32"/>
          <p:cNvSpPr txBox="1">
            <a:spLocks noChangeArrowheads="1"/>
          </p:cNvSpPr>
          <p:nvPr/>
        </p:nvSpPr>
        <p:spPr bwMode="auto">
          <a:xfrm>
            <a:off x="990600" y="4064000"/>
            <a:ext cx="4191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lvl1pPr marL="342900" indent="-342900"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sz="1600" dirty="0">
                <a:solidFill>
                  <a:srgbClr val="404040"/>
                </a:solidFill>
              </a:rPr>
              <a:t>Must have household income </a:t>
            </a:r>
            <a:r>
              <a:rPr lang="en-US" sz="1600" u="sng" dirty="0">
                <a:solidFill>
                  <a:srgbClr val="404040"/>
                </a:solidFill>
              </a:rPr>
              <a:t>&lt;</a:t>
            </a:r>
            <a:r>
              <a:rPr lang="en-US" sz="1600" dirty="0">
                <a:solidFill>
                  <a:srgbClr val="404040"/>
                </a:solidFill>
              </a:rPr>
              <a:t> 400%</a:t>
            </a:r>
          </a:p>
          <a:p>
            <a:pPr eaLnBrk="1" hangingPunct="1"/>
            <a:r>
              <a:rPr lang="en-US" sz="1600" dirty="0">
                <a:solidFill>
                  <a:srgbClr val="404040"/>
                </a:solidFill>
              </a:rPr>
              <a:t>of Federal Poverty Guidelines</a:t>
            </a:r>
          </a:p>
        </p:txBody>
      </p:sp>
      <p:sp>
        <p:nvSpPr>
          <p:cNvPr id="3" name="TextBox 2"/>
          <p:cNvSpPr txBox="1"/>
          <p:nvPr/>
        </p:nvSpPr>
        <p:spPr>
          <a:xfrm>
            <a:off x="990600" y="3048000"/>
            <a:ext cx="3962400" cy="830263"/>
          </a:xfrm>
          <a:prstGeom prst="rect">
            <a:avLst/>
          </a:prstGeom>
          <a:noFill/>
        </p:spPr>
        <p:txBody>
          <a:bodyPr lIns="91431" tIns="45716" rIns="91431" bIns="45716">
            <a:spAutoFit/>
          </a:bodyPr>
          <a:lstStyle/>
          <a:p>
            <a:pPr>
              <a:defRPr/>
            </a:pPr>
            <a:r>
              <a:rPr lang="en-US" sz="1600" dirty="0">
                <a:solidFill>
                  <a:srgbClr val="262626">
                    <a:lumMod val="75000"/>
                    <a:lumOff val="25000"/>
                  </a:srgbClr>
                </a:solidFill>
                <a:ea typeface="ＭＳ Ｐゴシック" pitchFamily="34" charset="-128"/>
              </a:rPr>
              <a:t>Must have diagnosis matching fund with medication for treatment related to that diagnosis. </a:t>
            </a:r>
          </a:p>
        </p:txBody>
      </p:sp>
      <p:sp>
        <p:nvSpPr>
          <p:cNvPr id="17" name="TextBox 16"/>
          <p:cNvSpPr txBox="1">
            <a:spLocks noChangeArrowheads="1"/>
          </p:cNvSpPr>
          <p:nvPr/>
        </p:nvSpPr>
        <p:spPr bwMode="auto">
          <a:xfrm>
            <a:off x="990600" y="4876800"/>
            <a:ext cx="4191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lvl1pPr marL="342900" indent="-342900"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sz="1600" dirty="0">
                <a:solidFill>
                  <a:srgbClr val="404040"/>
                </a:solidFill>
              </a:rPr>
              <a:t>Must currently reside and receive treatment</a:t>
            </a:r>
          </a:p>
          <a:p>
            <a:pPr eaLnBrk="1" hangingPunct="1"/>
            <a:r>
              <a:rPr lang="en-US" sz="1600" dirty="0">
                <a:solidFill>
                  <a:srgbClr val="404040"/>
                </a:solidFill>
              </a:rPr>
              <a:t>in the U.S.</a:t>
            </a:r>
          </a:p>
        </p:txBody>
      </p:sp>
      <p:pic>
        <p:nvPicPr>
          <p:cNvPr id="48143" name="Picture 3"/>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486400" y="1066800"/>
            <a:ext cx="35814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44" name="Picture 9"/>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179513" y="7010400"/>
            <a:ext cx="1257301"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45" name="TextBox 3"/>
          <p:cNvSpPr txBox="1">
            <a:spLocks noChangeArrowheads="1"/>
          </p:cNvSpPr>
          <p:nvPr/>
        </p:nvSpPr>
        <p:spPr bwMode="auto">
          <a:xfrm>
            <a:off x="5529263" y="3678708"/>
            <a:ext cx="3511956" cy="1938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r>
              <a:rPr lang="en-US" sz="2400" b="1" dirty="0" smtClean="0">
                <a:solidFill>
                  <a:srgbClr val="000000"/>
                </a:solidFill>
              </a:rPr>
              <a:t>1-866-512-3861</a:t>
            </a:r>
          </a:p>
          <a:p>
            <a:pPr algn="ctr" eaLnBrk="1" hangingPunct="1"/>
            <a:endParaRPr lang="en-US" sz="2400" b="1" dirty="0" smtClean="0">
              <a:solidFill>
                <a:srgbClr val="000000"/>
              </a:solidFill>
            </a:endParaRPr>
          </a:p>
          <a:p>
            <a:pPr algn="ctr" eaLnBrk="1" hangingPunct="1"/>
            <a:r>
              <a:rPr lang="en-US" sz="2400" b="1" dirty="0">
                <a:solidFill>
                  <a:srgbClr val="000000"/>
                </a:solidFill>
              </a:rPr>
              <a:t>http://www.copays.org </a:t>
            </a:r>
          </a:p>
          <a:p>
            <a:pPr algn="ctr" eaLnBrk="1" hangingPunct="1"/>
            <a:endParaRPr lang="en-US" sz="2800" b="1" dirty="0">
              <a:solidFill>
                <a:srgbClr val="000000"/>
              </a:solidFill>
            </a:endParaRPr>
          </a:p>
          <a:p>
            <a:pPr algn="ctr" eaLnBrk="1" hangingPunct="1"/>
            <a:endParaRPr lang="en-US" sz="2000" b="1" dirty="0">
              <a:solidFill>
                <a:srgbClr val="00000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2000"/>
                                        <p:tgtEl>
                                          <p:spTgt spid="2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xEl>
                                              <p:pRg st="0" end="0"/>
                                            </p:txEl>
                                          </p:spTgt>
                                        </p:tgtEl>
                                        <p:attrNameLst>
                                          <p:attrName>style.visibility</p:attrName>
                                        </p:attrNameLst>
                                      </p:cBhvr>
                                      <p:to>
                                        <p:strVal val="visible"/>
                                      </p:to>
                                    </p:set>
                                    <p:animEffect transition="in" filter="fade">
                                      <p:cBhvr>
                                        <p:cTn id="10" dur="2000"/>
                                        <p:tgtEl>
                                          <p:spTgt spid="16">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xEl>
                                              <p:pRg st="1" end="1"/>
                                            </p:txEl>
                                          </p:spTgt>
                                        </p:tgtEl>
                                        <p:attrNameLst>
                                          <p:attrName>style.visibility</p:attrName>
                                        </p:attrNameLst>
                                      </p:cBhvr>
                                      <p:to>
                                        <p:strVal val="visible"/>
                                      </p:to>
                                    </p:set>
                                    <p:animEffect transition="in" filter="fade">
                                      <p:cBhvr>
                                        <p:cTn id="13" dur="2000"/>
                                        <p:tgtEl>
                                          <p:spTgt spid="16">
                                            <p:txEl>
                                              <p:pRg st="1" end="1"/>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2000"/>
                                        <p:tgtEl>
                                          <p:spTgt spid="2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1">
                                            <p:txEl>
                                              <p:pRg st="0" end="0"/>
                                            </p:txEl>
                                          </p:spTgt>
                                        </p:tgtEl>
                                        <p:attrNameLst>
                                          <p:attrName>style.visibility</p:attrName>
                                        </p:attrNameLst>
                                      </p:cBhvr>
                                      <p:to>
                                        <p:strVal val="visible"/>
                                      </p:to>
                                    </p:set>
                                    <p:animEffect transition="in" filter="fade">
                                      <p:cBhvr>
                                        <p:cTn id="21" dur="2000"/>
                                        <p:tgtEl>
                                          <p:spTgt spid="31">
                                            <p:txEl>
                                              <p:pRg st="0" end="0"/>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nodeType="click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2000"/>
                                        <p:tgtEl>
                                          <p:spTgt spid="27"/>
                                        </p:tgtEl>
                                      </p:cBhvr>
                                    </p:animEffect>
                                  </p:childTnLst>
                                </p:cTn>
                              </p:par>
                              <p:par>
                                <p:cTn id="27" presetID="1" presetClass="entr" presetSubtype="0"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nodeType="click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2000"/>
                                        <p:tgtEl>
                                          <p:spTgt spid="2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3">
                                            <p:txEl>
                                              <p:pRg st="0" end="0"/>
                                            </p:txEl>
                                          </p:spTgt>
                                        </p:tgtEl>
                                        <p:attrNameLst>
                                          <p:attrName>style.visibility</p:attrName>
                                        </p:attrNameLst>
                                      </p:cBhvr>
                                      <p:to>
                                        <p:strVal val="visible"/>
                                      </p:to>
                                    </p:set>
                                    <p:animEffect transition="in" filter="fade">
                                      <p:cBhvr>
                                        <p:cTn id="36" dur="2000"/>
                                        <p:tgtEl>
                                          <p:spTgt spid="33">
                                            <p:txEl>
                                              <p:pRg st="0" end="0"/>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3">
                                            <p:txEl>
                                              <p:pRg st="1" end="1"/>
                                            </p:txEl>
                                          </p:spTgt>
                                        </p:tgtEl>
                                        <p:attrNameLst>
                                          <p:attrName>style.visibility</p:attrName>
                                        </p:attrNameLst>
                                      </p:cBhvr>
                                      <p:to>
                                        <p:strVal val="visible"/>
                                      </p:to>
                                    </p:set>
                                    <p:animEffect transition="in" filter="fade">
                                      <p:cBhvr>
                                        <p:cTn id="39" dur="2000"/>
                                        <p:tgtEl>
                                          <p:spTgt spid="33">
                                            <p:txEl>
                                              <p:pRg st="1" end="1"/>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nodeType="click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2000"/>
                                        <p:tgtEl>
                                          <p:spTgt spid="25"/>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7">
                                            <p:txEl>
                                              <p:pRg st="0" end="0"/>
                                            </p:txEl>
                                          </p:spTgt>
                                        </p:tgtEl>
                                        <p:attrNameLst>
                                          <p:attrName>style.visibility</p:attrName>
                                        </p:attrNameLst>
                                      </p:cBhvr>
                                      <p:to>
                                        <p:strVal val="visible"/>
                                      </p:to>
                                    </p:set>
                                    <p:animEffect transition="in" filter="fade">
                                      <p:cBhvr>
                                        <p:cTn id="47" dur="2000"/>
                                        <p:tgtEl>
                                          <p:spTgt spid="17">
                                            <p:txEl>
                                              <p:pRg st="0" end="0"/>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7">
                                            <p:txEl>
                                              <p:pRg st="1" end="1"/>
                                            </p:txEl>
                                          </p:spTgt>
                                        </p:tgtEl>
                                        <p:attrNameLst>
                                          <p:attrName>style.visibility</p:attrName>
                                        </p:attrNameLst>
                                      </p:cBhvr>
                                      <p:to>
                                        <p:strVal val="visible"/>
                                      </p:to>
                                    </p:set>
                                    <p:animEffect transition="in" filter="fade">
                                      <p:cBhvr>
                                        <p:cTn id="50" dur="20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51" repeatCount="indefinite" fill="hold" display="0">
                  <p:stCondLst>
                    <p:cond delay="indefinite"/>
                  </p:stCondLst>
                </p:cTn>
                <p:tgtEl>
                  <p:spTgt spid="2"/>
                </p:tgtEl>
              </p:cMediaNode>
            </p:video>
          </p:childTnLst>
        </p:cTn>
      </p:par>
    </p:tnLst>
    <p:bldLst>
      <p:bldP spid="16" grpId="0" build="allAtOnce"/>
      <p:bldP spid="31" grpId="0" build="allAtOnce"/>
      <p:bldP spid="33" grpId="0" build="allAtOnce"/>
      <p:bldP spid="3" grpId="0"/>
      <p:bldP spid="17"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62" name="Picture 6" descr="http://www.copays.org/sites/all/themes/copays/images/patients/patientquotes/villareal-rodriguez-ismael.jpg"/>
          <p:cNvPicPr>
            <a:picLocks noChangeAspect="1" noChangeArrowheads="1"/>
          </p:cNvPicPr>
          <p:nvPr/>
        </p:nvPicPr>
        <p:blipFill>
          <a:blip r:embed="rId3" cstate="screen"/>
          <a:srcRect/>
          <a:stretch>
            <a:fillRect/>
          </a:stretch>
        </p:blipFill>
        <p:spPr bwMode="auto">
          <a:xfrm rot="1755224">
            <a:off x="5443156" y="3693594"/>
            <a:ext cx="952500" cy="6953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6288" name="Picture 32" descr="http://www.copays.org/sites/copays.org/files/maryjanepollard2.jpg"/>
          <p:cNvPicPr>
            <a:picLocks noChangeAspect="1" noChangeArrowheads="1"/>
          </p:cNvPicPr>
          <p:nvPr/>
        </p:nvPicPr>
        <p:blipFill>
          <a:blip r:embed="rId4" cstate="screen"/>
          <a:srcRect/>
          <a:stretch>
            <a:fillRect/>
          </a:stretch>
        </p:blipFill>
        <p:spPr bwMode="auto">
          <a:xfrm rot="1652991">
            <a:off x="7869524" y="498197"/>
            <a:ext cx="820617" cy="12801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6284" name="Picture 28" descr="http://www.copays.org/sites/copays.org/files/jonhilson.jpg"/>
          <p:cNvPicPr>
            <a:picLocks noGrp="1" noChangeAspect="1" noChangeArrowheads="1"/>
          </p:cNvPicPr>
          <p:nvPr>
            <p:ph type="chart" sz="quarter" idx="19"/>
          </p:nvPr>
        </p:nvPicPr>
        <p:blipFill>
          <a:blip r:embed="rId5" cstate="screen"/>
          <a:srcRect/>
          <a:stretch>
            <a:fillRect/>
          </a:stretch>
        </p:blipFill>
        <p:spPr bwMode="auto">
          <a:xfrm rot="2751051">
            <a:off x="7602528" y="4710807"/>
            <a:ext cx="1314450" cy="118872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6282" name="Picture 26" descr="http://www.copays.org/sites/copays.org/files/jeromes_0.jpg"/>
          <p:cNvPicPr>
            <a:picLocks noChangeAspect="1" noChangeArrowheads="1"/>
          </p:cNvPicPr>
          <p:nvPr/>
        </p:nvPicPr>
        <p:blipFill>
          <a:blip r:embed="rId6" cstate="screen"/>
          <a:srcRect/>
          <a:stretch>
            <a:fillRect/>
          </a:stretch>
        </p:blipFill>
        <p:spPr bwMode="auto">
          <a:xfrm>
            <a:off x="6096000" y="3200400"/>
            <a:ext cx="2172832" cy="10972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339" name="Rectangle 3"/>
          <p:cNvSpPr>
            <a:spLocks noGrp="1" noChangeArrowheads="1"/>
          </p:cNvSpPr>
          <p:nvPr>
            <p:ph type="body" sz="quarter" idx="16"/>
          </p:nvPr>
        </p:nvSpPr>
        <p:spPr>
          <a:xfrm>
            <a:off x="0" y="762000"/>
            <a:ext cx="5410200" cy="3505200"/>
          </a:xfrm>
        </p:spPr>
        <p:txBody>
          <a:bodyPr rtlCol="0">
            <a:noAutofit/>
          </a:bodyPr>
          <a:lstStyle/>
          <a:p>
            <a:pPr fontAlgn="auto">
              <a:lnSpc>
                <a:spcPct val="120000"/>
              </a:lnSpc>
              <a:spcAft>
                <a:spcPts val="0"/>
              </a:spcAft>
              <a:buClr>
                <a:srgbClr val="0070C0"/>
              </a:buClr>
              <a:buFont typeface="Wingdings" pitchFamily="2" charset="2"/>
              <a:buChar char="§"/>
              <a:defRPr/>
            </a:pPr>
            <a:endParaRPr lang="en-US" dirty="0" smtClean="0">
              <a:latin typeface="Arial" pitchFamily="34" charset="0"/>
              <a:cs typeface="Arial" pitchFamily="34" charset="0"/>
            </a:endParaRPr>
          </a:p>
          <a:p>
            <a:pPr eaLnBrk="1" fontAlgn="auto" hangingPunct="1">
              <a:lnSpc>
                <a:spcPct val="120000"/>
              </a:lnSpc>
              <a:spcAft>
                <a:spcPts val="0"/>
              </a:spcAft>
              <a:buFont typeface="Arial" charset="0"/>
              <a:buChar char="•"/>
              <a:defRPr/>
            </a:pPr>
            <a:endParaRPr lang="en-US" dirty="0" smtClean="0">
              <a:latin typeface="Arial" pitchFamily="34" charset="0"/>
              <a:cs typeface="Arial" pitchFamily="34" charset="0"/>
            </a:endParaRPr>
          </a:p>
        </p:txBody>
      </p:sp>
      <p:sp>
        <p:nvSpPr>
          <p:cNvPr id="18" name="Text Placeholder 17"/>
          <p:cNvSpPr>
            <a:spLocks noGrp="1"/>
          </p:cNvSpPr>
          <p:nvPr>
            <p:ph type="body" sz="quarter" idx="28"/>
          </p:nvPr>
        </p:nvSpPr>
        <p:spPr>
          <a:xfrm>
            <a:off x="0" y="304800"/>
            <a:ext cx="5076825" cy="381000"/>
          </a:xfrm>
        </p:spPr>
        <p:txBody>
          <a:bodyPr/>
          <a:lstStyle/>
          <a:p>
            <a:pPr algn="ctr">
              <a:defRPr/>
            </a:pPr>
            <a:r>
              <a:rPr lang="en-US" sz="2800" dirty="0" smtClean="0">
                <a:solidFill>
                  <a:schemeClr val="tx1">
                    <a:lumMod val="75000"/>
                    <a:lumOff val="25000"/>
                  </a:schemeClr>
                </a:solidFill>
              </a:rPr>
              <a:t>Disease Funds</a:t>
            </a:r>
            <a:endParaRPr lang="en-US" sz="2800" dirty="0">
              <a:solidFill>
                <a:schemeClr val="tx1">
                  <a:lumMod val="75000"/>
                  <a:lumOff val="25000"/>
                </a:schemeClr>
              </a:solidFill>
            </a:endParaRPr>
          </a:p>
        </p:txBody>
      </p:sp>
      <p:pic>
        <p:nvPicPr>
          <p:cNvPr id="96266" name="Picture 10" descr="http://www.copays.org/sites/all/themes/copays/images/patients/patientquotes/quote3.png"/>
          <p:cNvPicPr>
            <a:picLocks noChangeAspect="1" noChangeArrowheads="1"/>
          </p:cNvPicPr>
          <p:nvPr/>
        </p:nvPicPr>
        <p:blipFill>
          <a:blip r:embed="rId7" cstate="screen"/>
          <a:srcRect/>
          <a:stretch>
            <a:fillRect/>
          </a:stretch>
        </p:blipFill>
        <p:spPr bwMode="auto">
          <a:xfrm>
            <a:off x="6629400" y="2133600"/>
            <a:ext cx="952500" cy="9525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6270" name="Picture 14" descr="http://www.copays.org/sites/all/themes/copays/images/patients/patientquotes/melendrez-gabriel.jpg"/>
          <p:cNvPicPr>
            <a:picLocks noChangeAspect="1" noChangeArrowheads="1"/>
          </p:cNvPicPr>
          <p:nvPr/>
        </p:nvPicPr>
        <p:blipFill>
          <a:blip r:embed="rId8" cstate="screen"/>
          <a:srcRect/>
          <a:stretch>
            <a:fillRect/>
          </a:stretch>
        </p:blipFill>
        <p:spPr bwMode="auto">
          <a:xfrm rot="543276">
            <a:off x="7924800" y="3733800"/>
            <a:ext cx="952500" cy="9334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6274" name="Picture 18" descr="http://www.copays.org/sites/all/themes/copays/images/slides/slide_patients.jpg"/>
          <p:cNvPicPr>
            <a:picLocks noChangeAspect="1" noChangeArrowheads="1"/>
          </p:cNvPicPr>
          <p:nvPr/>
        </p:nvPicPr>
        <p:blipFill>
          <a:blip r:embed="rId9" cstate="screen"/>
          <a:srcRect/>
          <a:stretch>
            <a:fillRect/>
          </a:stretch>
        </p:blipFill>
        <p:spPr bwMode="auto">
          <a:xfrm rot="1766921">
            <a:off x="7518686" y="2455356"/>
            <a:ext cx="1219200" cy="838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6276" name="Picture 20" descr="http://www.copays.org/sites/all/themes/copays/images/slides/slide_patients.jpg"/>
          <p:cNvPicPr>
            <a:picLocks noChangeAspect="1" noChangeArrowheads="1"/>
          </p:cNvPicPr>
          <p:nvPr/>
        </p:nvPicPr>
        <p:blipFill>
          <a:blip r:embed="rId10" cstate="screen"/>
          <a:srcRect/>
          <a:stretch>
            <a:fillRect/>
          </a:stretch>
        </p:blipFill>
        <p:spPr bwMode="auto">
          <a:xfrm rot="20829016">
            <a:off x="5497567" y="2477849"/>
            <a:ext cx="1143000" cy="914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6280" name="Picture 24" descr="http://www.copays.org/sites/copays.org/files/maryd.jpg"/>
          <p:cNvPicPr>
            <a:picLocks noChangeAspect="1" noChangeArrowheads="1"/>
          </p:cNvPicPr>
          <p:nvPr/>
        </p:nvPicPr>
        <p:blipFill>
          <a:blip r:embed="rId11" cstate="screen"/>
          <a:srcRect/>
          <a:stretch>
            <a:fillRect/>
          </a:stretch>
        </p:blipFill>
        <p:spPr bwMode="auto">
          <a:xfrm rot="21249678">
            <a:off x="6019800" y="685800"/>
            <a:ext cx="1867710" cy="1371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6272" name="Picture 16" descr="http://www.copays.org/sites/all/themes/copays/images/slides/slide_patients.jpg"/>
          <p:cNvPicPr>
            <a:picLocks noChangeAspect="1" noChangeArrowheads="1"/>
          </p:cNvPicPr>
          <p:nvPr/>
        </p:nvPicPr>
        <p:blipFill>
          <a:blip r:embed="rId12" cstate="screen"/>
          <a:srcRect/>
          <a:stretch>
            <a:fillRect/>
          </a:stretch>
        </p:blipFill>
        <p:spPr bwMode="auto">
          <a:xfrm rot="1101638">
            <a:off x="7580583" y="1464147"/>
            <a:ext cx="1219200" cy="914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6260" name="Picture 4" descr="http://www.copays.org/sites/all/themes/copays/images/patients/patientquotes/valenzuela-lillie.jpg"/>
          <p:cNvPicPr>
            <a:picLocks noChangeAspect="1" noChangeArrowheads="1"/>
          </p:cNvPicPr>
          <p:nvPr/>
        </p:nvPicPr>
        <p:blipFill>
          <a:blip r:embed="rId13" cstate="screen"/>
          <a:srcRect/>
          <a:stretch>
            <a:fillRect/>
          </a:stretch>
        </p:blipFill>
        <p:spPr bwMode="auto">
          <a:xfrm>
            <a:off x="5638800" y="1447800"/>
            <a:ext cx="952500" cy="10477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6286" name="Picture 30" descr="http://www.copays.org/sites/copays.org/files/laurab.jpg"/>
          <p:cNvPicPr>
            <a:picLocks noChangeAspect="1" noChangeArrowheads="1"/>
          </p:cNvPicPr>
          <p:nvPr/>
        </p:nvPicPr>
        <p:blipFill>
          <a:blip r:embed="rId14" cstate="screen"/>
          <a:srcRect/>
          <a:stretch>
            <a:fillRect/>
          </a:stretch>
        </p:blipFill>
        <p:spPr bwMode="auto">
          <a:xfrm rot="1443134">
            <a:off x="5736446" y="4453156"/>
            <a:ext cx="1146268" cy="10972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6278" name="Picture 22" descr="http://www.copays.org/sites/all/themes/copays/images/slides/slide_patients.jpg"/>
          <p:cNvPicPr>
            <a:picLocks noChangeAspect="1" noChangeArrowheads="1"/>
          </p:cNvPicPr>
          <p:nvPr/>
        </p:nvPicPr>
        <p:blipFill>
          <a:blip r:embed="rId15" cstate="screen"/>
          <a:srcRect/>
          <a:stretch>
            <a:fillRect/>
          </a:stretch>
        </p:blipFill>
        <p:spPr bwMode="auto">
          <a:xfrm>
            <a:off x="6705600" y="4267200"/>
            <a:ext cx="1143000" cy="990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Rectangle 1"/>
          <p:cNvSpPr/>
          <p:nvPr/>
        </p:nvSpPr>
        <p:spPr>
          <a:xfrm>
            <a:off x="171855" y="719635"/>
            <a:ext cx="4857345" cy="4647426"/>
          </a:xfrm>
          <a:prstGeom prst="rect">
            <a:avLst/>
          </a:prstGeom>
        </p:spPr>
        <p:txBody>
          <a:bodyPr wrap="square">
            <a:spAutoFit/>
          </a:bodyPr>
          <a:lstStyle/>
          <a:p>
            <a:pPr marL="285750" indent="-285750">
              <a:buFont typeface="Arial" pitchFamily="34" charset="0"/>
              <a:buChar char="•"/>
            </a:pPr>
            <a:r>
              <a:rPr lang="en-US" sz="1400" b="1" dirty="0" smtClean="0">
                <a:solidFill>
                  <a:srgbClr val="000000"/>
                </a:solidFill>
                <a:cs typeface="Arial" pitchFamily="34" charset="0"/>
              </a:rPr>
              <a:t>Bladder Cancer (open)*</a:t>
            </a:r>
          </a:p>
          <a:p>
            <a:pPr marL="285750" indent="-285750">
              <a:buFont typeface="Arial" pitchFamily="34" charset="0"/>
              <a:buChar char="•"/>
            </a:pPr>
            <a:r>
              <a:rPr lang="en-US" sz="1400" b="1" dirty="0" smtClean="0">
                <a:solidFill>
                  <a:srgbClr val="000000"/>
                </a:solidFill>
                <a:cs typeface="Arial" pitchFamily="34" charset="0"/>
              </a:rPr>
              <a:t>Breast Cancer (open)*</a:t>
            </a:r>
            <a:endParaRPr lang="en-US" sz="1400" b="1" dirty="0">
              <a:solidFill>
                <a:srgbClr val="000000"/>
              </a:solidFill>
              <a:cs typeface="Arial" pitchFamily="34" charset="0"/>
            </a:endParaRPr>
          </a:p>
          <a:p>
            <a:pPr marL="285750" indent="-285750">
              <a:buFont typeface="Arial" pitchFamily="34" charset="0"/>
              <a:buChar char="•"/>
            </a:pPr>
            <a:r>
              <a:rPr lang="en-US" sz="1400" b="1" dirty="0" smtClean="0">
                <a:solidFill>
                  <a:srgbClr val="000000"/>
                </a:solidFill>
                <a:cs typeface="Arial" pitchFamily="34" charset="0"/>
              </a:rPr>
              <a:t>Cervical Cancer (open)*</a:t>
            </a:r>
            <a:endParaRPr lang="en-US" sz="1400" b="1" dirty="0">
              <a:solidFill>
                <a:srgbClr val="000000"/>
              </a:solidFill>
              <a:cs typeface="Arial" pitchFamily="34" charset="0"/>
            </a:endParaRPr>
          </a:p>
          <a:p>
            <a:pPr marL="285750" indent="-285750">
              <a:buFont typeface="Arial" pitchFamily="34" charset="0"/>
              <a:buChar char="•"/>
            </a:pPr>
            <a:r>
              <a:rPr lang="en-US" sz="1400" dirty="0" smtClean="0">
                <a:solidFill>
                  <a:srgbClr val="000000"/>
                </a:solidFill>
                <a:cs typeface="Arial" pitchFamily="34" charset="0"/>
              </a:rPr>
              <a:t>Chronic </a:t>
            </a:r>
            <a:r>
              <a:rPr lang="en-US" sz="1400" dirty="0">
                <a:solidFill>
                  <a:srgbClr val="000000"/>
                </a:solidFill>
                <a:cs typeface="Arial" pitchFamily="34" charset="0"/>
              </a:rPr>
              <a:t>Pain</a:t>
            </a:r>
          </a:p>
          <a:p>
            <a:pPr marL="285750" indent="-285750">
              <a:buFont typeface="Arial" pitchFamily="34" charset="0"/>
              <a:buChar char="•"/>
            </a:pPr>
            <a:r>
              <a:rPr lang="en-US" sz="1400" b="1" dirty="0" smtClean="0">
                <a:solidFill>
                  <a:srgbClr val="000000"/>
                </a:solidFill>
                <a:cs typeface="Arial" pitchFamily="34" charset="0"/>
              </a:rPr>
              <a:t>Electrolyte Imbalance (open)*</a:t>
            </a:r>
            <a:endParaRPr lang="en-US" sz="1400" b="1" dirty="0">
              <a:solidFill>
                <a:srgbClr val="000000"/>
              </a:solidFill>
              <a:cs typeface="Arial" pitchFamily="34" charset="0"/>
            </a:endParaRPr>
          </a:p>
          <a:p>
            <a:pPr marL="285750" indent="-285750">
              <a:buFont typeface="Arial" pitchFamily="34" charset="0"/>
              <a:buChar char="•"/>
            </a:pPr>
            <a:r>
              <a:rPr lang="en-US" sz="1400" b="1" dirty="0" smtClean="0">
                <a:solidFill>
                  <a:srgbClr val="000000"/>
                </a:solidFill>
                <a:cs typeface="Arial" pitchFamily="34" charset="0"/>
              </a:rPr>
              <a:t>Hepatitis B (open)*</a:t>
            </a:r>
            <a:endParaRPr lang="en-US" sz="1400" b="1" dirty="0">
              <a:solidFill>
                <a:srgbClr val="000000"/>
              </a:solidFill>
              <a:cs typeface="Arial" pitchFamily="34" charset="0"/>
            </a:endParaRPr>
          </a:p>
          <a:p>
            <a:pPr marL="285750" indent="-285750">
              <a:buFont typeface="Arial" pitchFamily="34" charset="0"/>
              <a:buChar char="•"/>
            </a:pPr>
            <a:r>
              <a:rPr lang="en-US" sz="1400" b="1" dirty="0" smtClean="0">
                <a:solidFill>
                  <a:srgbClr val="000000"/>
                </a:solidFill>
                <a:cs typeface="Arial" pitchFamily="34" charset="0"/>
              </a:rPr>
              <a:t>Hepatitis C (open)*</a:t>
            </a:r>
            <a:endParaRPr lang="en-US" sz="1400" b="1" dirty="0">
              <a:solidFill>
                <a:srgbClr val="000000"/>
              </a:solidFill>
              <a:cs typeface="Arial" pitchFamily="34" charset="0"/>
            </a:endParaRPr>
          </a:p>
          <a:p>
            <a:pPr marL="285750" indent="-285750">
              <a:buFont typeface="Arial" pitchFamily="34" charset="0"/>
              <a:buChar char="•"/>
            </a:pPr>
            <a:r>
              <a:rPr lang="en-US" sz="1400" b="1" dirty="0" smtClean="0">
                <a:solidFill>
                  <a:srgbClr val="000000"/>
                </a:solidFill>
                <a:cs typeface="Arial" pitchFamily="34" charset="0"/>
              </a:rPr>
              <a:t>HIV</a:t>
            </a:r>
            <a:r>
              <a:rPr lang="en-US" sz="1400" b="1" dirty="0">
                <a:solidFill>
                  <a:srgbClr val="000000"/>
                </a:solidFill>
                <a:cs typeface="Arial" pitchFamily="34" charset="0"/>
              </a:rPr>
              <a:t>, AIDS and </a:t>
            </a:r>
            <a:r>
              <a:rPr lang="en-US" sz="1400" b="1" dirty="0" smtClean="0">
                <a:solidFill>
                  <a:srgbClr val="000000"/>
                </a:solidFill>
                <a:cs typeface="Arial" pitchFamily="34" charset="0"/>
              </a:rPr>
              <a:t>Prevention (open)*</a:t>
            </a:r>
            <a:endParaRPr lang="en-US" sz="1400" b="1" dirty="0">
              <a:solidFill>
                <a:srgbClr val="000000"/>
              </a:solidFill>
              <a:cs typeface="Arial" pitchFamily="34" charset="0"/>
            </a:endParaRPr>
          </a:p>
          <a:p>
            <a:pPr marL="285750" indent="-285750">
              <a:buFont typeface="Arial" pitchFamily="34" charset="0"/>
              <a:buChar char="•"/>
            </a:pPr>
            <a:r>
              <a:rPr lang="en-US" sz="1400" b="1" dirty="0" smtClean="0">
                <a:solidFill>
                  <a:srgbClr val="000000"/>
                </a:solidFill>
                <a:cs typeface="Arial" pitchFamily="34" charset="0"/>
              </a:rPr>
              <a:t>Inherited </a:t>
            </a:r>
            <a:r>
              <a:rPr lang="en-US" sz="1400" b="1" dirty="0">
                <a:solidFill>
                  <a:srgbClr val="000000"/>
                </a:solidFill>
                <a:cs typeface="Arial" pitchFamily="34" charset="0"/>
              </a:rPr>
              <a:t>or Acquired </a:t>
            </a:r>
            <a:r>
              <a:rPr lang="en-US" sz="1400" b="1" dirty="0" smtClean="0">
                <a:solidFill>
                  <a:srgbClr val="000000"/>
                </a:solidFill>
                <a:cs typeface="Arial" pitchFamily="34" charset="0"/>
              </a:rPr>
              <a:t>Lipodystrophy (open)*</a:t>
            </a:r>
            <a:endParaRPr lang="en-US" sz="1400" b="1" dirty="0">
              <a:solidFill>
                <a:srgbClr val="000000"/>
              </a:solidFill>
              <a:cs typeface="Arial" pitchFamily="34" charset="0"/>
            </a:endParaRPr>
          </a:p>
          <a:p>
            <a:pPr marL="285750" indent="-285750">
              <a:buFont typeface="Arial" pitchFamily="34" charset="0"/>
              <a:buChar char="•"/>
            </a:pPr>
            <a:r>
              <a:rPr lang="en-US" sz="1400" dirty="0" smtClean="0">
                <a:solidFill>
                  <a:srgbClr val="000000"/>
                </a:solidFill>
                <a:cs typeface="Arial" pitchFamily="34" charset="0"/>
              </a:rPr>
              <a:t>Metastatic Breast Cancer</a:t>
            </a:r>
          </a:p>
          <a:p>
            <a:pPr marL="285750" indent="-285750">
              <a:buFont typeface="Arial" pitchFamily="34" charset="0"/>
              <a:buChar char="•"/>
            </a:pPr>
            <a:r>
              <a:rPr lang="en-US" sz="1400" dirty="0" smtClean="0">
                <a:solidFill>
                  <a:srgbClr val="000000"/>
                </a:solidFill>
                <a:cs typeface="Arial" pitchFamily="34" charset="0"/>
              </a:rPr>
              <a:t>Metastatic </a:t>
            </a:r>
            <a:r>
              <a:rPr lang="en-US" sz="1400" dirty="0">
                <a:solidFill>
                  <a:srgbClr val="000000"/>
                </a:solidFill>
                <a:cs typeface="Arial" pitchFamily="34" charset="0"/>
              </a:rPr>
              <a:t>Colorectal Cancer</a:t>
            </a:r>
          </a:p>
          <a:p>
            <a:pPr marL="285750" indent="-285750">
              <a:buFont typeface="Arial" pitchFamily="34" charset="0"/>
              <a:buChar char="•"/>
            </a:pPr>
            <a:r>
              <a:rPr lang="en-US" sz="1400" b="1" dirty="0" smtClean="0">
                <a:solidFill>
                  <a:srgbClr val="000000"/>
                </a:solidFill>
                <a:cs typeface="Arial" pitchFamily="34" charset="0"/>
              </a:rPr>
              <a:t>Metastatic </a:t>
            </a:r>
            <a:r>
              <a:rPr lang="en-US" sz="1400" b="1" dirty="0">
                <a:solidFill>
                  <a:srgbClr val="000000"/>
                </a:solidFill>
                <a:cs typeface="Arial" pitchFamily="34" charset="0"/>
              </a:rPr>
              <a:t>Gastric </a:t>
            </a:r>
            <a:r>
              <a:rPr lang="en-US" sz="1400" b="1" dirty="0" smtClean="0">
                <a:solidFill>
                  <a:srgbClr val="000000"/>
                </a:solidFill>
                <a:cs typeface="Arial" pitchFamily="34" charset="0"/>
              </a:rPr>
              <a:t>Cancer (open)*</a:t>
            </a:r>
            <a:endParaRPr lang="en-US" sz="1400" b="1" dirty="0">
              <a:solidFill>
                <a:srgbClr val="000000"/>
              </a:solidFill>
              <a:cs typeface="Arial" pitchFamily="34" charset="0"/>
            </a:endParaRPr>
          </a:p>
          <a:p>
            <a:pPr marL="285750" indent="-285750">
              <a:buFont typeface="Arial" pitchFamily="34" charset="0"/>
              <a:buChar char="•"/>
            </a:pPr>
            <a:r>
              <a:rPr lang="en-US" sz="1400" dirty="0" smtClean="0">
                <a:solidFill>
                  <a:srgbClr val="000000"/>
                </a:solidFill>
                <a:cs typeface="Arial" pitchFamily="34" charset="0"/>
              </a:rPr>
              <a:t>Metastatic </a:t>
            </a:r>
            <a:r>
              <a:rPr lang="en-US" sz="1400" dirty="0">
                <a:solidFill>
                  <a:srgbClr val="000000"/>
                </a:solidFill>
                <a:cs typeface="Arial" pitchFamily="34" charset="0"/>
              </a:rPr>
              <a:t>Prostate Cancer</a:t>
            </a:r>
          </a:p>
          <a:p>
            <a:pPr marL="285750" indent="-285750">
              <a:buFont typeface="Arial" pitchFamily="34" charset="0"/>
              <a:buChar char="•"/>
            </a:pPr>
            <a:r>
              <a:rPr lang="en-US" sz="1400" b="1" dirty="0" smtClean="0">
                <a:solidFill>
                  <a:srgbClr val="000000"/>
                </a:solidFill>
                <a:cs typeface="Arial" pitchFamily="34" charset="0"/>
              </a:rPr>
              <a:t>Multiple Myeloma (open)*</a:t>
            </a:r>
            <a:endParaRPr lang="en-US" sz="1400" b="1" dirty="0">
              <a:solidFill>
                <a:srgbClr val="000000"/>
              </a:solidFill>
              <a:cs typeface="Arial" pitchFamily="34" charset="0"/>
            </a:endParaRPr>
          </a:p>
          <a:p>
            <a:pPr marL="285750" indent="-285750">
              <a:buFont typeface="Arial" pitchFamily="34" charset="0"/>
              <a:buChar char="•"/>
            </a:pPr>
            <a:r>
              <a:rPr lang="en-US" sz="1400" b="1" dirty="0" smtClean="0">
                <a:solidFill>
                  <a:srgbClr val="000000"/>
                </a:solidFill>
                <a:cs typeface="Arial" pitchFamily="34" charset="0"/>
              </a:rPr>
              <a:t>Myelodysplastic Syndrome (open)*</a:t>
            </a:r>
            <a:endParaRPr lang="en-US" sz="1400" b="1" dirty="0">
              <a:solidFill>
                <a:srgbClr val="000000"/>
              </a:solidFill>
              <a:cs typeface="Arial" pitchFamily="34" charset="0"/>
            </a:endParaRPr>
          </a:p>
          <a:p>
            <a:pPr marL="285750" indent="-285750">
              <a:buFont typeface="Arial" pitchFamily="34" charset="0"/>
              <a:buChar char="•"/>
            </a:pPr>
            <a:r>
              <a:rPr lang="en-US" sz="1400" dirty="0" smtClean="0">
                <a:solidFill>
                  <a:srgbClr val="000000"/>
                </a:solidFill>
                <a:cs typeface="Arial" pitchFamily="34" charset="0"/>
              </a:rPr>
              <a:t>Non-Small </a:t>
            </a:r>
            <a:r>
              <a:rPr lang="en-US" sz="1400" dirty="0">
                <a:solidFill>
                  <a:srgbClr val="000000"/>
                </a:solidFill>
                <a:cs typeface="Arial" pitchFamily="34" charset="0"/>
              </a:rPr>
              <a:t>Cell Lung Cancers</a:t>
            </a:r>
          </a:p>
          <a:p>
            <a:pPr marL="285750" indent="-285750">
              <a:buFont typeface="Arial" pitchFamily="34" charset="0"/>
              <a:buChar char="•"/>
            </a:pPr>
            <a:r>
              <a:rPr lang="en-US" sz="1400" dirty="0" smtClean="0">
                <a:solidFill>
                  <a:srgbClr val="000000"/>
                </a:solidFill>
                <a:cs typeface="Arial" pitchFamily="34" charset="0"/>
              </a:rPr>
              <a:t>Osteoporosis</a:t>
            </a:r>
            <a:endParaRPr lang="en-US" sz="1400" dirty="0">
              <a:solidFill>
                <a:srgbClr val="000000"/>
              </a:solidFill>
              <a:cs typeface="Arial" pitchFamily="34" charset="0"/>
            </a:endParaRPr>
          </a:p>
          <a:p>
            <a:pPr marL="285750" indent="-285750">
              <a:buFont typeface="Arial" pitchFamily="34" charset="0"/>
              <a:buChar char="•"/>
            </a:pPr>
            <a:r>
              <a:rPr lang="en-US" sz="1400" dirty="0" smtClean="0">
                <a:solidFill>
                  <a:srgbClr val="000000"/>
                </a:solidFill>
                <a:cs typeface="Arial" pitchFamily="34" charset="0"/>
              </a:rPr>
              <a:t>Ovarian Cancer </a:t>
            </a:r>
          </a:p>
          <a:p>
            <a:pPr marL="285750" indent="-285750">
              <a:buFont typeface="Arial" pitchFamily="34" charset="0"/>
              <a:buChar char="•"/>
            </a:pPr>
            <a:r>
              <a:rPr lang="en-US" sz="1400" dirty="0" smtClean="0">
                <a:solidFill>
                  <a:srgbClr val="000000"/>
                </a:solidFill>
                <a:cs typeface="Arial" pitchFamily="34" charset="0"/>
              </a:rPr>
              <a:t>Periodic Paralysis</a:t>
            </a:r>
            <a:endParaRPr lang="en-US" sz="1400" dirty="0">
              <a:solidFill>
                <a:srgbClr val="000000"/>
              </a:solidFill>
              <a:cs typeface="Arial" pitchFamily="34" charset="0"/>
            </a:endParaRPr>
          </a:p>
          <a:p>
            <a:pPr marL="285750" indent="-285750">
              <a:buFont typeface="Arial" pitchFamily="34" charset="0"/>
              <a:buChar char="•"/>
            </a:pPr>
            <a:r>
              <a:rPr lang="en-US" sz="1400" dirty="0" smtClean="0">
                <a:solidFill>
                  <a:srgbClr val="000000"/>
                </a:solidFill>
                <a:cs typeface="Arial" pitchFamily="34" charset="0"/>
              </a:rPr>
              <a:t>Renal </a:t>
            </a:r>
            <a:r>
              <a:rPr lang="en-US" sz="1400" dirty="0">
                <a:solidFill>
                  <a:srgbClr val="000000"/>
                </a:solidFill>
                <a:cs typeface="Arial" pitchFamily="34" charset="0"/>
              </a:rPr>
              <a:t>Cell </a:t>
            </a:r>
            <a:r>
              <a:rPr lang="en-US" sz="1400" dirty="0" smtClean="0">
                <a:solidFill>
                  <a:srgbClr val="000000"/>
                </a:solidFill>
                <a:cs typeface="Arial" pitchFamily="34" charset="0"/>
              </a:rPr>
              <a:t>Carcinoma</a:t>
            </a:r>
          </a:p>
          <a:p>
            <a:r>
              <a:rPr lang="en-US" sz="1600" dirty="0" smtClean="0">
                <a:solidFill>
                  <a:srgbClr val="000000"/>
                </a:solidFill>
                <a:cs typeface="Arial" pitchFamily="34" charset="0"/>
              </a:rPr>
              <a:t>*</a:t>
            </a:r>
            <a:r>
              <a:rPr lang="en-US" sz="800" dirty="0" smtClean="0">
                <a:solidFill>
                  <a:srgbClr val="000000"/>
                </a:solidFill>
                <a:cs typeface="Arial" pitchFamily="34" charset="0"/>
              </a:rPr>
              <a:t>as of date of presentation, please view website for changes</a:t>
            </a:r>
            <a:endParaRPr lang="en-US" sz="800" dirty="0">
              <a:solidFill>
                <a:srgbClr val="000000"/>
              </a:solidFill>
              <a:cs typeface="Arial" pitchFamily="34" charset="0"/>
            </a:endParaRPr>
          </a:p>
        </p:txBody>
      </p:sp>
      <p:pic>
        <p:nvPicPr>
          <p:cNvPr id="3074"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30204" y="5590488"/>
            <a:ext cx="5881036" cy="291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5363" name="Rectangle 3"/>
          <p:cNvSpPr>
            <a:spLocks noGrp="1" noChangeArrowheads="1"/>
          </p:cNvSpPr>
          <p:nvPr>
            <p:ph idx="1"/>
          </p:nvPr>
        </p:nvSpPr>
        <p:spPr>
          <a:xfrm>
            <a:off x="1828800" y="1295400"/>
            <a:ext cx="6248400" cy="4906963"/>
          </a:xfrm>
        </p:spPr>
        <p:txBody>
          <a:bodyPr rtlCol="0">
            <a:normAutofit fontScale="25000" lnSpcReduction="20000"/>
          </a:bodyPr>
          <a:lstStyle/>
          <a:p>
            <a:pPr marL="609600" indent="-609600" fontAlgn="auto">
              <a:spcAft>
                <a:spcPts val="0"/>
              </a:spcAft>
              <a:buFont typeface="Arial" charset="0"/>
              <a:buNone/>
              <a:defRPr/>
            </a:pPr>
            <a:r>
              <a:rPr lang="en-US" sz="11200" dirty="0" smtClean="0">
                <a:latin typeface="Calibri" pitchFamily="34" charset="0"/>
                <a:cs typeface="Arial" charset="0"/>
              </a:rPr>
              <a:t>Four (4) Program Entry Points</a:t>
            </a:r>
          </a:p>
          <a:p>
            <a:pPr marL="609600" indent="-609600" fontAlgn="auto">
              <a:spcAft>
                <a:spcPts val="0"/>
              </a:spcAft>
              <a:buFont typeface="Arial" pitchFamily="34" charset="0"/>
              <a:buNone/>
              <a:defRPr/>
            </a:pPr>
            <a:endParaRPr lang="en-US" sz="7200" dirty="0" smtClean="0">
              <a:latin typeface="Calibri" pitchFamily="34" charset="0"/>
              <a:cs typeface="Arial" charset="0"/>
            </a:endParaRPr>
          </a:p>
          <a:p>
            <a:pPr marL="609600" indent="-609600" fontAlgn="auto">
              <a:spcAft>
                <a:spcPts val="0"/>
              </a:spcAft>
              <a:buClr>
                <a:srgbClr val="0070C0"/>
              </a:buClr>
              <a:buFont typeface="Wingdings" pitchFamily="2" charset="2"/>
              <a:buChar char="§"/>
              <a:defRPr/>
            </a:pPr>
            <a:r>
              <a:rPr lang="en-US" sz="11200" dirty="0" smtClean="0">
                <a:latin typeface="Calibri" pitchFamily="34" charset="0"/>
                <a:cs typeface="Arial" charset="0"/>
              </a:rPr>
              <a:t>Toll Free by phone</a:t>
            </a:r>
          </a:p>
          <a:p>
            <a:pPr marL="1009650" lvl="1" indent="-609600" fontAlgn="auto">
              <a:spcAft>
                <a:spcPts val="0"/>
              </a:spcAft>
              <a:buClr>
                <a:srgbClr val="0070C0"/>
              </a:buClr>
              <a:buFont typeface="Arial" pitchFamily="34" charset="0"/>
              <a:buChar char="•"/>
              <a:defRPr/>
            </a:pPr>
            <a:r>
              <a:rPr lang="en-US" sz="11200" b="1" dirty="0" smtClean="0">
                <a:latin typeface="Calibri" pitchFamily="34" charset="0"/>
              </a:rPr>
              <a:t>866-512-3861</a:t>
            </a:r>
          </a:p>
          <a:p>
            <a:pPr marL="1009650" lvl="1" indent="-609600" fontAlgn="auto">
              <a:spcAft>
                <a:spcPts val="0"/>
              </a:spcAft>
              <a:buClr>
                <a:srgbClr val="0070C0"/>
              </a:buClr>
              <a:buFont typeface="Arial" pitchFamily="34" charset="0"/>
              <a:buChar char="•"/>
              <a:defRPr/>
            </a:pPr>
            <a:r>
              <a:rPr lang="en-US" sz="11200" b="1" dirty="0" smtClean="0">
                <a:latin typeface="Calibri" pitchFamily="34" charset="0"/>
              </a:rPr>
              <a:t>8:30 am-5:00 pm EST</a:t>
            </a:r>
          </a:p>
          <a:p>
            <a:pPr marL="1009650" lvl="1" indent="-609600" fontAlgn="auto">
              <a:spcAft>
                <a:spcPts val="0"/>
              </a:spcAft>
              <a:buClr>
                <a:srgbClr val="0070C0"/>
              </a:buClr>
              <a:buFontTx/>
              <a:buNone/>
              <a:defRPr/>
            </a:pPr>
            <a:endParaRPr lang="en-US" sz="11200" b="1" dirty="0" smtClean="0">
              <a:latin typeface="Calibri" pitchFamily="34" charset="0"/>
            </a:endParaRPr>
          </a:p>
          <a:p>
            <a:pPr marL="609600" indent="-609600" fontAlgn="auto">
              <a:spcAft>
                <a:spcPts val="0"/>
              </a:spcAft>
              <a:buClr>
                <a:srgbClr val="0070C0"/>
              </a:buClr>
              <a:buFont typeface="Wingdings" pitchFamily="2" charset="2"/>
              <a:buChar char="§"/>
              <a:defRPr/>
            </a:pPr>
            <a:r>
              <a:rPr lang="en-US" sz="11200" dirty="0" smtClean="0">
                <a:latin typeface="Calibri" pitchFamily="34" charset="0"/>
                <a:cs typeface="Arial" charset="0"/>
              </a:rPr>
              <a:t>Patient Online Portal</a:t>
            </a:r>
          </a:p>
          <a:p>
            <a:pPr marL="609600" indent="-609600" fontAlgn="auto">
              <a:spcAft>
                <a:spcPts val="0"/>
              </a:spcAft>
              <a:buClr>
                <a:srgbClr val="0070C0"/>
              </a:buClr>
              <a:buFont typeface="Wingdings" pitchFamily="2" charset="2"/>
              <a:buChar char="§"/>
              <a:defRPr/>
            </a:pPr>
            <a:r>
              <a:rPr lang="en-US" sz="11200" dirty="0" smtClean="0">
                <a:latin typeface="Calibri" pitchFamily="34" charset="0"/>
                <a:cs typeface="Arial" charset="0"/>
              </a:rPr>
              <a:t>Provider Online Portal </a:t>
            </a:r>
            <a:endParaRPr lang="en-US" sz="11200" b="1" dirty="0" smtClean="0">
              <a:solidFill>
                <a:srgbClr val="00B050"/>
              </a:solidFill>
              <a:latin typeface="Calibri" pitchFamily="34" charset="0"/>
            </a:endParaRPr>
          </a:p>
          <a:p>
            <a:pPr marL="609600" indent="-609600" fontAlgn="auto">
              <a:spcAft>
                <a:spcPts val="0"/>
              </a:spcAft>
              <a:buClr>
                <a:srgbClr val="0070C0"/>
              </a:buClr>
              <a:buFont typeface="Wingdings" pitchFamily="2" charset="2"/>
              <a:buChar char="§"/>
              <a:defRPr/>
            </a:pPr>
            <a:r>
              <a:rPr lang="en-US" sz="11200" dirty="0" smtClean="0">
                <a:latin typeface="Calibri" pitchFamily="34" charset="0"/>
              </a:rPr>
              <a:t>Pharmacy Online Portal</a:t>
            </a:r>
            <a:endParaRPr lang="en-US" sz="11200" dirty="0" smtClean="0">
              <a:latin typeface="Calibri" pitchFamily="34" charset="0"/>
              <a:cs typeface="Arial" charset="0"/>
            </a:endParaRPr>
          </a:p>
          <a:p>
            <a:pPr marL="1009650" lvl="1" indent="-609600" fontAlgn="auto">
              <a:spcAft>
                <a:spcPts val="0"/>
              </a:spcAft>
              <a:buClr>
                <a:srgbClr val="0070C0"/>
              </a:buClr>
              <a:buFont typeface="Arial" pitchFamily="34" charset="0"/>
              <a:buChar char="•"/>
              <a:defRPr/>
            </a:pPr>
            <a:r>
              <a:rPr lang="en-US" sz="11200" b="1" dirty="0" smtClean="0">
                <a:latin typeface="Calibri" pitchFamily="34" charset="0"/>
                <a:hlinkClick r:id="rId4"/>
              </a:rPr>
              <a:t>http://www.copays.org</a:t>
            </a:r>
            <a:r>
              <a:rPr lang="en-US" sz="11200" b="1" dirty="0" smtClean="0">
                <a:latin typeface="Calibri" pitchFamily="34" charset="0"/>
              </a:rPr>
              <a:t> </a:t>
            </a:r>
          </a:p>
          <a:p>
            <a:pPr marL="1009650" lvl="1" indent="-609600" fontAlgn="auto">
              <a:spcAft>
                <a:spcPts val="0"/>
              </a:spcAft>
              <a:buClr>
                <a:srgbClr val="0070C0"/>
              </a:buClr>
              <a:buFont typeface="Arial" pitchFamily="34" charset="0"/>
              <a:buChar char="•"/>
              <a:defRPr/>
            </a:pPr>
            <a:r>
              <a:rPr lang="en-US" sz="11200" b="1" dirty="0" smtClean="0">
                <a:latin typeface="Calibri" pitchFamily="34" charset="0"/>
                <a:cs typeface="Arial" charset="0"/>
              </a:rPr>
              <a:t>24 hours a day, 7 days a week</a:t>
            </a:r>
          </a:p>
          <a:p>
            <a:pPr marL="609600" indent="-609600" fontAlgn="auto">
              <a:spcAft>
                <a:spcPts val="0"/>
              </a:spcAft>
              <a:buClr>
                <a:srgbClr val="0070C0"/>
              </a:buClr>
              <a:buFont typeface="Wingdings" pitchFamily="2" charset="2"/>
              <a:buChar char="§"/>
              <a:defRPr/>
            </a:pPr>
            <a:endParaRPr lang="en-US" sz="12000" dirty="0" smtClean="0">
              <a:latin typeface="Calibri" pitchFamily="34" charset="0"/>
            </a:endParaRPr>
          </a:p>
          <a:p>
            <a:pPr marL="609600" indent="-609600" fontAlgn="auto">
              <a:spcAft>
                <a:spcPts val="0"/>
              </a:spcAft>
              <a:buClr>
                <a:srgbClr val="92D050"/>
              </a:buClr>
              <a:buFont typeface="Arial" pitchFamily="34" charset="0"/>
              <a:buNone/>
              <a:defRPr/>
            </a:pPr>
            <a:r>
              <a:rPr lang="en-US" sz="12800" dirty="0" smtClean="0">
                <a:latin typeface="Calibri" pitchFamily="34" charset="0"/>
              </a:rPr>
              <a:t>	</a:t>
            </a:r>
            <a:endParaRPr lang="en-US" sz="11200" b="1" dirty="0" smtClean="0">
              <a:solidFill>
                <a:srgbClr val="0000FF"/>
              </a:solidFill>
              <a:latin typeface="Calibri" pitchFamily="34" charset="0"/>
            </a:endParaRPr>
          </a:p>
          <a:p>
            <a:pPr marL="609600" indent="-609600" fontAlgn="auto">
              <a:spcAft>
                <a:spcPts val="0"/>
              </a:spcAft>
              <a:buClr>
                <a:srgbClr val="92D050"/>
              </a:buClr>
              <a:buFont typeface="Arial" pitchFamily="34" charset="0"/>
              <a:buNone/>
              <a:defRPr/>
            </a:pPr>
            <a:endParaRPr lang="en-US" sz="12800" dirty="0" smtClean="0"/>
          </a:p>
          <a:p>
            <a:pPr marL="609600" indent="-609600" fontAlgn="auto">
              <a:spcAft>
                <a:spcPts val="0"/>
              </a:spcAft>
              <a:buClr>
                <a:srgbClr val="92D050"/>
              </a:buClr>
              <a:buFont typeface="Arial" pitchFamily="34" charset="0"/>
              <a:buNone/>
              <a:defRPr/>
            </a:pPr>
            <a:endParaRPr lang="en-US" sz="8900" b="1" dirty="0" smtClean="0">
              <a:solidFill>
                <a:srgbClr val="00B050"/>
              </a:solidFill>
            </a:endParaRPr>
          </a:p>
          <a:p>
            <a:pPr marL="609600" indent="-609600" eaLnBrk="1" fontAlgn="auto" hangingPunct="1">
              <a:spcAft>
                <a:spcPts val="0"/>
              </a:spcAft>
              <a:buClr>
                <a:srgbClr val="92D050"/>
              </a:buClr>
              <a:buFont typeface="Arial" charset="0"/>
              <a:buNone/>
              <a:defRPr/>
            </a:pPr>
            <a:endParaRPr lang="en-US" sz="3600" dirty="0" smtClean="0">
              <a:cs typeface="Arial" charset="0"/>
            </a:endParaRPr>
          </a:p>
          <a:p>
            <a:pPr marL="609600" indent="-609600" eaLnBrk="1" fontAlgn="auto" hangingPunct="1">
              <a:spcAft>
                <a:spcPts val="0"/>
              </a:spcAft>
              <a:buClr>
                <a:srgbClr val="92D050"/>
              </a:buClr>
              <a:buFont typeface="Arial" charset="0"/>
              <a:buNone/>
              <a:defRPr/>
            </a:pPr>
            <a:endParaRPr lang="en-US" sz="3600" dirty="0" smtClean="0">
              <a:cs typeface="Arial" charset="0"/>
            </a:endParaRPr>
          </a:p>
          <a:p>
            <a:pPr marL="609600" indent="-609600" eaLnBrk="1" fontAlgn="auto" hangingPunct="1">
              <a:spcAft>
                <a:spcPts val="0"/>
              </a:spcAft>
              <a:buFontTx/>
              <a:buNone/>
              <a:defRPr/>
            </a:pPr>
            <a:r>
              <a:rPr lang="en-US" sz="4800" dirty="0" smtClean="0"/>
              <a:t>  </a:t>
            </a:r>
          </a:p>
        </p:txBody>
      </p:sp>
      <p:sp>
        <p:nvSpPr>
          <p:cNvPr id="5" name="Slide Number Placeholder 4"/>
          <p:cNvSpPr>
            <a:spLocks noGrp="1"/>
          </p:cNvSpPr>
          <p:nvPr>
            <p:ph type="sldNum" sz="quarter" idx="10"/>
          </p:nvPr>
        </p:nvSpPr>
        <p:spPr/>
        <p:txBody>
          <a:bodyPr/>
          <a:lstStyle/>
          <a:p>
            <a:pPr>
              <a:defRPr/>
            </a:pPr>
            <a:fld id="{A878990C-48A4-455E-8590-54CAB9858438}" type="slidenum">
              <a:rPr lang="en-US" smtClean="0"/>
              <a:pPr>
                <a:defRPr/>
              </a:pPr>
              <a:t>18</a:t>
            </a:fld>
            <a:endParaRPr lang="en-US" dirty="0"/>
          </a:p>
        </p:txBody>
      </p:sp>
      <p:sp>
        <p:nvSpPr>
          <p:cNvPr id="25605" name="TextBox 5"/>
          <p:cNvSpPr txBox="1">
            <a:spLocks noChangeArrowheads="1"/>
          </p:cNvSpPr>
          <p:nvPr/>
        </p:nvSpPr>
        <p:spPr bwMode="auto">
          <a:xfrm>
            <a:off x="2057400" y="304800"/>
            <a:ext cx="6858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r" eaLnBrk="1" hangingPunct="1"/>
            <a:r>
              <a:rPr lang="en-US" sz="2800" dirty="0">
                <a:solidFill>
                  <a:schemeClr val="bg1"/>
                </a:solidFill>
                <a:latin typeface="Calibri" pitchFamily="34" charset="0"/>
                <a:ea typeface="Calibri" pitchFamily="34" charset="0"/>
                <a:cs typeface="Calibri" pitchFamily="34" charset="0"/>
              </a:rPr>
              <a:t>How to Access CPR</a:t>
            </a:r>
          </a:p>
        </p:txBody>
      </p:sp>
    </p:spTree>
    <p:extLst>
      <p:ext uri="{BB962C8B-B14F-4D97-AF65-F5344CB8AC3E}">
        <p14:creationId xmlns:p14="http://schemas.microsoft.com/office/powerpoint/2010/main" val="181509275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S:\PROJECTS\Patient Action Council (PAC)\2013 Deliverable- Social &amp; Mobile\Mobile Apps\2014AppScreenshots\phonedisplayInsure_2014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549400"/>
            <a:ext cx="1644650" cy="287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400" y="2600325"/>
            <a:ext cx="11842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6200" y="889000"/>
            <a:ext cx="1447800" cy="12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1" name="Picture 11" descr="S:\PROJECTS\Patient Action Council (PAC)\2013 Deliverable- Social &amp; Mobile\Mobile Apps\2014AppScreenshots\phonedisplayInsur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70150" y="1524000"/>
            <a:ext cx="1644650" cy="287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3" name="Picture 13" descr="S:\PROJECTS\Patient Action Council (PAC)\2013 Deliverable- Social &amp; Mobile\Mobile Apps\2013 Mobile Screenshots\phonedisplay_app1.t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 y="1549400"/>
            <a:ext cx="1647825"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4" name="Picture 14" descr="S:\PROJECTS\Patient Action Council (PAC)\2013 Deliverable- Social &amp; Mobile\Mobile Apps\SnapshotAppIcon.t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400" y="4459288"/>
            <a:ext cx="114300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15" descr="S:\PROJECTS\Patient Action Council (PAC)\2013 Deliverable- Social &amp; Mobile\Mobile Apps\app-store.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59200" y="5289550"/>
            <a:ext cx="12700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5" name="Picture 16" descr="S:\PROJECTS\Patient Action Council (PAC)\2013 Deliverable- Social &amp; Mobile\Mobile Apps\Google-Play-Store.png"/>
          <p:cNvPicPr>
            <a:picLocks noChangeAspect="1" noChangeArrowheads="1"/>
          </p:cNvPicPr>
          <p:nvPr/>
        </p:nvPicPr>
        <p:blipFill>
          <a:blip r:embed="rId10">
            <a:extLst>
              <a:ext uri="{28A0092B-C50C-407E-A947-70E740481C1C}">
                <a14:useLocalDpi xmlns:a14="http://schemas.microsoft.com/office/drawing/2010/main" val="0"/>
              </a:ext>
            </a:extLst>
          </a:blip>
          <a:srcRect r="-2666"/>
          <a:stretch>
            <a:fillRect/>
          </a:stretch>
        </p:blipFill>
        <p:spPr bwMode="auto">
          <a:xfrm>
            <a:off x="5511800" y="5283200"/>
            <a:ext cx="12700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6" name="Picture 22" descr="android.jp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970713" y="5257800"/>
            <a:ext cx="1563687"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4" descr="S:\PROJECTS\Patient Action Council (PAC)\2013 Deliverable- Social &amp; Mobile\Mobile Apps\2014AppScreenshots\phonedisplay_allLayers.tif"/>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98600" y="698500"/>
            <a:ext cx="1625600"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descr="phoneScreenShots.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429000" y="601663"/>
            <a:ext cx="1843088"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2" name="Picture 12" descr="S:\PROJECTS\Patient Action Council (PAC)\2013 Deliverable- Social &amp; Mobile\Mobile Apps\2014AppScreenshots\phonedispla_app7.tif"/>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715000" y="711200"/>
            <a:ext cx="1644650" cy="287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24"/>
          <p:cNvSpPr txBox="1"/>
          <p:nvPr/>
        </p:nvSpPr>
        <p:spPr>
          <a:xfrm>
            <a:off x="3429000" y="4419600"/>
            <a:ext cx="5410200" cy="815975"/>
          </a:xfrm>
          <a:prstGeom prst="rect">
            <a:avLst/>
          </a:prstGeom>
          <a:noFill/>
        </p:spPr>
        <p:txBody>
          <a:bodyPr>
            <a:spAutoFit/>
          </a:bodyPr>
          <a:lstStyle/>
          <a:p>
            <a:pPr algn="ctr">
              <a:defRPr/>
            </a:pPr>
            <a:r>
              <a:rPr lang="en-US" b="1" u="sng" dirty="0">
                <a:solidFill>
                  <a:srgbClr val="3FAEDE">
                    <a:lumMod val="75000"/>
                  </a:srgbClr>
                </a:solidFill>
                <a:ea typeface="ＭＳ Ｐゴシック" pitchFamily="34" charset="-128"/>
              </a:rPr>
              <a:t>www.patientadvocate.org/myresources</a:t>
            </a:r>
            <a:r>
              <a:rPr lang="en-US" dirty="0">
                <a:solidFill>
                  <a:srgbClr val="000000"/>
                </a:solidFill>
                <a:ea typeface="ＭＳ Ｐゴシック" pitchFamily="34" charset="-128"/>
              </a:rPr>
              <a:t/>
            </a:r>
            <a:br>
              <a:rPr lang="en-US" dirty="0">
                <a:solidFill>
                  <a:srgbClr val="000000"/>
                </a:solidFill>
                <a:ea typeface="ＭＳ Ｐゴシック" pitchFamily="34" charset="-128"/>
              </a:rPr>
            </a:br>
            <a:r>
              <a:rPr lang="en-US" sz="1000" dirty="0">
                <a:solidFill>
                  <a:srgbClr val="000000"/>
                </a:solidFill>
                <a:ea typeface="ＭＳ Ｐゴシック" pitchFamily="34" charset="-128"/>
              </a:rPr>
              <a:t/>
            </a:r>
            <a:br>
              <a:rPr lang="en-US" sz="1000" dirty="0">
                <a:solidFill>
                  <a:srgbClr val="000000"/>
                </a:solidFill>
                <a:ea typeface="ＭＳ Ｐゴシック" pitchFamily="34" charset="-128"/>
              </a:rPr>
            </a:br>
            <a:r>
              <a:rPr lang="en-US" dirty="0">
                <a:solidFill>
                  <a:srgbClr val="000000"/>
                </a:solidFill>
                <a:ea typeface="ＭＳ Ｐゴシック" pitchFamily="34" charset="-128"/>
              </a:rPr>
              <a:t>Or from APP STORE directly from your phone</a:t>
            </a:r>
          </a:p>
        </p:txBody>
      </p:sp>
      <p:sp>
        <p:nvSpPr>
          <p:cNvPr id="26" name="TextBox 25"/>
          <p:cNvSpPr txBox="1"/>
          <p:nvPr/>
        </p:nvSpPr>
        <p:spPr>
          <a:xfrm>
            <a:off x="533400" y="5453063"/>
            <a:ext cx="1600200" cy="307975"/>
          </a:xfrm>
          <a:prstGeom prst="rect">
            <a:avLst/>
          </a:prstGeom>
          <a:noFill/>
        </p:spPr>
        <p:txBody>
          <a:bodyPr>
            <a:spAutoFit/>
          </a:bodyPr>
          <a:lstStyle/>
          <a:p>
            <a:pPr>
              <a:defRPr/>
            </a:pPr>
            <a:r>
              <a:rPr lang="en-US" sz="1400" b="1" dirty="0">
                <a:solidFill>
                  <a:srgbClr val="FFFFFF">
                    <a:lumMod val="50000"/>
                  </a:srgbClr>
                </a:solidFill>
                <a:ea typeface="ＭＳ Ｐゴシック" pitchFamily="34" charset="-128"/>
              </a:rPr>
              <a:t>My Resources</a:t>
            </a:r>
          </a:p>
        </p:txBody>
      </p:sp>
      <p:sp>
        <p:nvSpPr>
          <p:cNvPr id="27" name="Text Placeholder 44"/>
          <p:cNvSpPr txBox="1">
            <a:spLocks/>
          </p:cNvSpPr>
          <p:nvPr/>
        </p:nvSpPr>
        <p:spPr bwMode="auto">
          <a:xfrm>
            <a:off x="228600" y="228600"/>
            <a:ext cx="8458200" cy="990600"/>
          </a:xfrm>
          <a:prstGeom prst="rect">
            <a:avLst/>
          </a:prstGeom>
          <a:noFill/>
          <a:ln>
            <a:miter lim="800000"/>
            <a:headEnd/>
            <a:tailEnd/>
          </a:ln>
        </p:spPr>
        <p:txBody>
          <a:bodyPr/>
          <a:lstStyle/>
          <a:p>
            <a:pPr marL="342900" indent="-342900" algn="r">
              <a:spcBef>
                <a:spcPct val="20000"/>
              </a:spcBef>
              <a:defRPr/>
            </a:pPr>
            <a:r>
              <a:rPr lang="en-US" sz="2400" b="1" i="1" dirty="0">
                <a:solidFill>
                  <a:schemeClr val="bg1"/>
                </a:solidFill>
                <a:ea typeface="ＭＳ Ｐゴシック" pitchFamily="34" charset="-128"/>
                <a:cs typeface="Arial" pitchFamily="34" charset="0"/>
              </a:rPr>
              <a:t>My Resource Search </a:t>
            </a:r>
            <a:r>
              <a:rPr lang="en-US" sz="2400" b="1" dirty="0">
                <a:solidFill>
                  <a:schemeClr val="bg1"/>
                </a:solidFill>
                <a:ea typeface="ＭＳ Ｐゴシック" pitchFamily="34" charset="-128"/>
                <a:cs typeface="Arial" pitchFamily="34" charset="0"/>
              </a:rPr>
              <a:t>Mobile Phone App</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5374"/>
                                        </p:tgtEl>
                                        <p:attrNameLst>
                                          <p:attrName>style.visibility</p:attrName>
                                        </p:attrNameLst>
                                      </p:cBhvr>
                                      <p:to>
                                        <p:strVal val="visible"/>
                                      </p:to>
                                    </p:set>
                                    <p:anim calcmode="lin" valueType="num">
                                      <p:cBhvr additive="base">
                                        <p:cTn id="7" dur="500" fill="hold"/>
                                        <p:tgtEl>
                                          <p:spTgt spid="15374"/>
                                        </p:tgtEl>
                                        <p:attrNameLst>
                                          <p:attrName>ppt_x</p:attrName>
                                        </p:attrNameLst>
                                      </p:cBhvr>
                                      <p:tavLst>
                                        <p:tav tm="0">
                                          <p:val>
                                            <p:strVal val="#ppt_x"/>
                                          </p:val>
                                        </p:tav>
                                        <p:tav tm="100000">
                                          <p:val>
                                            <p:strVal val="#ppt_x"/>
                                          </p:val>
                                        </p:tav>
                                      </p:tavLst>
                                    </p:anim>
                                    <p:anim calcmode="lin" valueType="num">
                                      <p:cBhvr additive="base">
                                        <p:cTn id="8" dur="500" fill="hold"/>
                                        <p:tgtEl>
                                          <p:spTgt spid="1537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373"/>
                                        </p:tgtEl>
                                        <p:attrNameLst>
                                          <p:attrName>style.visibility</p:attrName>
                                        </p:attrNameLst>
                                      </p:cBhvr>
                                      <p:to>
                                        <p:strVal val="visible"/>
                                      </p:to>
                                    </p:set>
                                    <p:anim calcmode="lin" valueType="num">
                                      <p:cBhvr additive="base">
                                        <p:cTn id="11" dur="500" fill="hold"/>
                                        <p:tgtEl>
                                          <p:spTgt spid="15373"/>
                                        </p:tgtEl>
                                        <p:attrNameLst>
                                          <p:attrName>ppt_x</p:attrName>
                                        </p:attrNameLst>
                                      </p:cBhvr>
                                      <p:tavLst>
                                        <p:tav tm="0">
                                          <p:val>
                                            <p:strVal val="#ppt_x"/>
                                          </p:val>
                                        </p:tav>
                                        <p:tav tm="100000">
                                          <p:val>
                                            <p:strVal val="#ppt_x"/>
                                          </p:val>
                                        </p:tav>
                                      </p:tavLst>
                                    </p:anim>
                                    <p:anim calcmode="lin" valueType="num">
                                      <p:cBhvr additive="base">
                                        <p:cTn id="12" dur="500" fill="hold"/>
                                        <p:tgtEl>
                                          <p:spTgt spid="15373"/>
                                        </p:tgtEl>
                                        <p:attrNameLst>
                                          <p:attrName>ppt_y</p:attrName>
                                        </p:attrNameLst>
                                      </p:cBhvr>
                                      <p:tavLst>
                                        <p:tav tm="0">
                                          <p:val>
                                            <p:strVal val="1+#ppt_h/2"/>
                                          </p:val>
                                        </p:tav>
                                        <p:tav tm="100000">
                                          <p:val>
                                            <p:strVal val="#ppt_y"/>
                                          </p:val>
                                        </p:tav>
                                      </p:tavLst>
                                    </p:anim>
                                  </p:childTnLst>
                                </p:cTn>
                              </p:par>
                              <p:par>
                                <p:cTn id="13" presetID="22" presetClass="entr" presetSubtype="4" fill="hold" grpId="0" nodeType="withEffect">
                                  <p:stCondLst>
                                    <p:cond delay="0"/>
                                  </p:stCondLst>
                                  <p:childTnLst>
                                    <p:set>
                                      <p:cBhvr>
                                        <p:cTn id="14" dur="1" fill="hold">
                                          <p:stCondLst>
                                            <p:cond delay="0"/>
                                          </p:stCondLst>
                                        </p:cTn>
                                        <p:tgtEl>
                                          <p:spTgt spid="26">
                                            <p:txEl>
                                              <p:pRg st="0" end="0"/>
                                            </p:txEl>
                                          </p:spTgt>
                                        </p:tgtEl>
                                        <p:attrNameLst>
                                          <p:attrName>style.visibility</p:attrName>
                                        </p:attrNameLst>
                                      </p:cBhvr>
                                      <p:to>
                                        <p:strVal val="visible"/>
                                      </p:to>
                                    </p:set>
                                    <p:animEffect transition="in" filter="wipe(down)">
                                      <p:cBhvr>
                                        <p:cTn id="15" dur="500"/>
                                        <p:tgtEl>
                                          <p:spTgt spid="26">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15364"/>
                                        </p:tgtEl>
                                        <p:attrNameLst>
                                          <p:attrName>style.visibility</p:attrName>
                                        </p:attrNameLst>
                                      </p:cBhvr>
                                      <p:to>
                                        <p:strVal val="visible"/>
                                      </p:to>
                                    </p:set>
                                    <p:anim calcmode="lin" valueType="num">
                                      <p:cBhvr additive="base">
                                        <p:cTn id="20" dur="500" fill="hold"/>
                                        <p:tgtEl>
                                          <p:spTgt spid="15364"/>
                                        </p:tgtEl>
                                        <p:attrNameLst>
                                          <p:attrName>ppt_x</p:attrName>
                                        </p:attrNameLst>
                                      </p:cBhvr>
                                      <p:tavLst>
                                        <p:tav tm="0">
                                          <p:val>
                                            <p:strVal val="#ppt_x"/>
                                          </p:val>
                                        </p:tav>
                                        <p:tav tm="100000">
                                          <p:val>
                                            <p:strVal val="#ppt_x"/>
                                          </p:val>
                                        </p:tav>
                                      </p:tavLst>
                                    </p:anim>
                                    <p:anim calcmode="lin" valueType="num">
                                      <p:cBhvr additive="base">
                                        <p:cTn id="21" dur="500" fill="hold"/>
                                        <p:tgtEl>
                                          <p:spTgt spid="15364"/>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p:stCondLst>
                                    <p:cond delay="0"/>
                                  </p:stCondLst>
                                  <p:childTnLst>
                                    <p:set>
                                      <p:cBhvr>
                                        <p:cTn id="25" dur="1" fill="hold">
                                          <p:stCondLst>
                                            <p:cond delay="0"/>
                                          </p:stCondLst>
                                        </p:cTn>
                                        <p:tgtEl>
                                          <p:spTgt spid="15371"/>
                                        </p:tgtEl>
                                        <p:attrNameLst>
                                          <p:attrName>style.visibility</p:attrName>
                                        </p:attrNameLst>
                                      </p:cBhvr>
                                      <p:to>
                                        <p:strVal val="visible"/>
                                      </p:to>
                                    </p:set>
                                    <p:anim calcmode="lin" valueType="num">
                                      <p:cBhvr additive="base">
                                        <p:cTn id="26" dur="500" fill="hold"/>
                                        <p:tgtEl>
                                          <p:spTgt spid="15371"/>
                                        </p:tgtEl>
                                        <p:attrNameLst>
                                          <p:attrName>ppt_x</p:attrName>
                                        </p:attrNameLst>
                                      </p:cBhvr>
                                      <p:tavLst>
                                        <p:tav tm="0">
                                          <p:val>
                                            <p:strVal val="#ppt_x"/>
                                          </p:val>
                                        </p:tav>
                                        <p:tav tm="100000">
                                          <p:val>
                                            <p:strVal val="#ppt_x"/>
                                          </p:val>
                                        </p:tav>
                                      </p:tavLst>
                                    </p:anim>
                                    <p:anim calcmode="lin" valueType="num">
                                      <p:cBhvr additive="base">
                                        <p:cTn id="27" dur="500" fill="hold"/>
                                        <p:tgtEl>
                                          <p:spTgt spid="15371"/>
                                        </p:tgtEl>
                                        <p:attrNameLst>
                                          <p:attrName>ppt_y</p:attrName>
                                        </p:attrNameLst>
                                      </p:cBhvr>
                                      <p:tavLst>
                                        <p:tav tm="0">
                                          <p:val>
                                            <p:strVal val="1+#ppt_h/2"/>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additive="base">
                                        <p:cTn id="32" dur="500" fill="hold"/>
                                        <p:tgtEl>
                                          <p:spTgt spid="24"/>
                                        </p:tgtEl>
                                        <p:attrNameLst>
                                          <p:attrName>ppt_x</p:attrName>
                                        </p:attrNameLst>
                                      </p:cBhvr>
                                      <p:tavLst>
                                        <p:tav tm="0">
                                          <p:val>
                                            <p:strVal val="#ppt_x"/>
                                          </p:val>
                                        </p:tav>
                                        <p:tav tm="100000">
                                          <p:val>
                                            <p:strVal val="#ppt_x"/>
                                          </p:val>
                                        </p:tav>
                                      </p:tavLst>
                                    </p:anim>
                                    <p:anim calcmode="lin" valueType="num">
                                      <p:cBhvr additive="base">
                                        <p:cTn id="33"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nodeType="clickEffect">
                                  <p:stCondLst>
                                    <p:cond delay="0"/>
                                  </p:stCondLst>
                                  <p:childTnLst>
                                    <p:set>
                                      <p:cBhvr>
                                        <p:cTn id="37" dur="1" fill="hold">
                                          <p:stCondLst>
                                            <p:cond delay="0"/>
                                          </p:stCondLst>
                                        </p:cTn>
                                        <p:tgtEl>
                                          <p:spTgt spid="15362"/>
                                        </p:tgtEl>
                                        <p:attrNameLst>
                                          <p:attrName>style.visibility</p:attrName>
                                        </p:attrNameLst>
                                      </p:cBhvr>
                                      <p:to>
                                        <p:strVal val="visible"/>
                                      </p:to>
                                    </p:set>
                                    <p:anim calcmode="lin" valueType="num">
                                      <p:cBhvr additive="base">
                                        <p:cTn id="38" dur="500" fill="hold"/>
                                        <p:tgtEl>
                                          <p:spTgt spid="15362"/>
                                        </p:tgtEl>
                                        <p:attrNameLst>
                                          <p:attrName>ppt_x</p:attrName>
                                        </p:attrNameLst>
                                      </p:cBhvr>
                                      <p:tavLst>
                                        <p:tav tm="0">
                                          <p:val>
                                            <p:strVal val="#ppt_x"/>
                                          </p:val>
                                        </p:tav>
                                        <p:tav tm="100000">
                                          <p:val>
                                            <p:strVal val="#ppt_x"/>
                                          </p:val>
                                        </p:tav>
                                      </p:tavLst>
                                    </p:anim>
                                    <p:anim calcmode="lin" valueType="num">
                                      <p:cBhvr additive="base">
                                        <p:cTn id="39" dur="500" fill="hold"/>
                                        <p:tgtEl>
                                          <p:spTgt spid="15362"/>
                                        </p:tgtEl>
                                        <p:attrNameLst>
                                          <p:attrName>ppt_y</p:attrName>
                                        </p:attrNameLst>
                                      </p:cBhvr>
                                      <p:tavLst>
                                        <p:tav tm="0">
                                          <p:val>
                                            <p:strVal val="1+#ppt_h/2"/>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nodeType="clickEffect">
                                  <p:stCondLst>
                                    <p:cond delay="0"/>
                                  </p:stCondLst>
                                  <p:childTnLst>
                                    <p:set>
                                      <p:cBhvr>
                                        <p:cTn id="43" dur="1" fill="hold">
                                          <p:stCondLst>
                                            <p:cond delay="0"/>
                                          </p:stCondLst>
                                        </p:cTn>
                                        <p:tgtEl>
                                          <p:spTgt spid="15372"/>
                                        </p:tgtEl>
                                        <p:attrNameLst>
                                          <p:attrName>style.visibility</p:attrName>
                                        </p:attrNameLst>
                                      </p:cBhvr>
                                      <p:to>
                                        <p:strVal val="visible"/>
                                      </p:to>
                                    </p:set>
                                    <p:anim calcmode="lin" valueType="num">
                                      <p:cBhvr additive="base">
                                        <p:cTn id="44" dur="500" fill="hold"/>
                                        <p:tgtEl>
                                          <p:spTgt spid="15372"/>
                                        </p:tgtEl>
                                        <p:attrNameLst>
                                          <p:attrName>ppt_x</p:attrName>
                                        </p:attrNameLst>
                                      </p:cBhvr>
                                      <p:tavLst>
                                        <p:tav tm="0">
                                          <p:val>
                                            <p:strVal val="#ppt_x"/>
                                          </p:val>
                                        </p:tav>
                                        <p:tav tm="100000">
                                          <p:val>
                                            <p:strVal val="#ppt_x"/>
                                          </p:val>
                                        </p:tav>
                                      </p:tavLst>
                                    </p:anim>
                                    <p:anim calcmode="lin" valueType="num">
                                      <p:cBhvr additive="base">
                                        <p:cTn id="45" dur="500" fill="hold"/>
                                        <p:tgtEl>
                                          <p:spTgt spid="15372"/>
                                        </p:tgtEl>
                                        <p:attrNameLst>
                                          <p:attrName>ppt_y</p:attrName>
                                        </p:attrNameLst>
                                      </p:cBhvr>
                                      <p:tavLst>
                                        <p:tav tm="0">
                                          <p:val>
                                            <p:strVal val="1+#ppt_h/2"/>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4" fill="hold" nodeType="click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wipe(down)">
                                      <p:cBhvr>
                                        <p:cTn id="50" dur="500"/>
                                        <p:tgtEl>
                                          <p:spTgt spid="4"/>
                                        </p:tgtEl>
                                      </p:cBhvr>
                                    </p:animEffect>
                                  </p:childTnLst>
                                </p:cTn>
                              </p:par>
                              <p:par>
                                <p:cTn id="51" presetID="22" presetClass="entr" presetSubtype="4"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wipe(down)">
                                      <p:cBhvr>
                                        <p:cTn id="5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Provide an overview of Patient Advocate Foundation Services and Resources</a:t>
            </a:r>
          </a:p>
          <a:p>
            <a:r>
              <a:rPr lang="en-US" dirty="0" smtClean="0"/>
              <a:t>Educate attendees on how to access PAF services, tools and resources</a:t>
            </a:r>
          </a:p>
          <a:p>
            <a:r>
              <a:rPr lang="en-US" dirty="0" smtClean="0"/>
              <a:t>Describe the connection between PAF and </a:t>
            </a:r>
            <a:r>
              <a:rPr lang="en-US" dirty="0" err="1" smtClean="0"/>
              <a:t>SelfMade</a:t>
            </a:r>
            <a:r>
              <a:rPr lang="en-US" dirty="0" smtClean="0"/>
              <a:t> Health Network </a:t>
            </a:r>
          </a:p>
          <a:p>
            <a:endParaRPr lang="en-US" dirty="0"/>
          </a:p>
        </p:txBody>
      </p:sp>
      <p:sp>
        <p:nvSpPr>
          <p:cNvPr id="3" name="Slide Number Placeholder 2"/>
          <p:cNvSpPr>
            <a:spLocks noGrp="1"/>
          </p:cNvSpPr>
          <p:nvPr>
            <p:ph type="sldNum" sz="quarter" idx="10"/>
          </p:nvPr>
        </p:nvSpPr>
        <p:spPr/>
        <p:txBody>
          <a:bodyPr/>
          <a:lstStyle/>
          <a:p>
            <a:pPr>
              <a:defRPr/>
            </a:pPr>
            <a:fld id="{5850DBBF-5EFA-4BC8-B8D1-C950D339F199}" type="slidenum">
              <a:rPr lang="en-US" smtClean="0">
                <a:solidFill>
                  <a:prstClr val="black"/>
                </a:solidFill>
              </a:rPr>
              <a:pPr>
                <a:defRPr/>
              </a:pPr>
              <a:t>2</a:t>
            </a:fld>
            <a:endParaRPr lang="en-US" dirty="0">
              <a:solidFill>
                <a:prstClr val="black"/>
              </a:solidFill>
            </a:endParaRPr>
          </a:p>
        </p:txBody>
      </p:sp>
      <p:sp>
        <p:nvSpPr>
          <p:cNvPr id="5" name="TextBox 4"/>
          <p:cNvSpPr txBox="1"/>
          <p:nvPr/>
        </p:nvSpPr>
        <p:spPr>
          <a:xfrm>
            <a:off x="4953000" y="304800"/>
            <a:ext cx="3505200" cy="523220"/>
          </a:xfrm>
          <a:prstGeom prst="rect">
            <a:avLst/>
          </a:prstGeom>
          <a:noFill/>
        </p:spPr>
        <p:txBody>
          <a:bodyPr wrap="square" rtlCol="0">
            <a:spAutoFit/>
          </a:bodyPr>
          <a:lstStyle/>
          <a:p>
            <a:pPr algn="r"/>
            <a:r>
              <a:rPr lang="en-US" sz="2800" dirty="0" smtClean="0">
                <a:solidFill>
                  <a:schemeClr val="bg1"/>
                </a:solidFill>
                <a:effectLst>
                  <a:outerShdw blurRad="38100" dist="38100" dir="2700000" algn="tl">
                    <a:srgbClr val="000000">
                      <a:alpha val="43137"/>
                    </a:srgbClr>
                  </a:outerShdw>
                </a:effectLst>
              </a:rPr>
              <a:t>Objectives</a:t>
            </a:r>
            <a:endParaRPr lang="en-US" sz="28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4737165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71600"/>
            <a:ext cx="4953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371600"/>
            <a:ext cx="2236788" cy="194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0" y="2667000"/>
            <a:ext cx="2025650" cy="179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5"/>
          <p:cNvGrpSpPr>
            <a:grpSpLocks/>
          </p:cNvGrpSpPr>
          <p:nvPr/>
        </p:nvGrpSpPr>
        <p:grpSpPr bwMode="auto">
          <a:xfrm>
            <a:off x="5181600" y="2590800"/>
            <a:ext cx="1254125" cy="2066925"/>
            <a:chOff x="228600" y="2057400"/>
            <a:chExt cx="2264434" cy="3733800"/>
          </a:xfrm>
        </p:grpSpPr>
        <p:pic>
          <p:nvPicPr>
            <p:cNvPr id="33800" name="Picture 5"/>
            <p:cNvPicPr>
              <a:picLocks noChangeAspect="1" noChangeArrowheads="1"/>
            </p:cNvPicPr>
            <p:nvPr/>
          </p:nvPicPr>
          <p:blipFill>
            <a:blip r:embed="rId6">
              <a:extLst>
                <a:ext uri="{28A0092B-C50C-407E-A947-70E740481C1C}">
                  <a14:useLocalDpi xmlns:a14="http://schemas.microsoft.com/office/drawing/2010/main" val="0"/>
                </a:ext>
              </a:extLst>
            </a:blip>
            <a:srcRect l="6226" t="5275" r="3502" b="1538"/>
            <a:stretch>
              <a:fillRect/>
            </a:stretch>
          </p:blipFill>
          <p:spPr bwMode="auto">
            <a:xfrm>
              <a:off x="533400" y="2209800"/>
              <a:ext cx="1959634"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3801" name="Straight Arrow Connector 7"/>
            <p:cNvCxnSpPr>
              <a:cxnSpLocks noChangeShapeType="1"/>
            </p:cNvCxnSpPr>
            <p:nvPr/>
          </p:nvCxnSpPr>
          <p:spPr bwMode="auto">
            <a:xfrm>
              <a:off x="228600" y="2057400"/>
              <a:ext cx="685800" cy="1447800"/>
            </a:xfrm>
            <a:prstGeom prst="straightConnector1">
              <a:avLst/>
            </a:prstGeom>
            <a:noFill/>
            <a:ln w="9525">
              <a:solidFill>
                <a:srgbClr val="FF0000"/>
              </a:solidFill>
              <a:round/>
              <a:headEnd/>
              <a:tailEnd type="arrow" w="med" len="med"/>
            </a:ln>
            <a:extLst>
              <a:ext uri="{909E8E84-426E-40dd-AFC4-6F175D3DCCD1}">
                <a14:hiddenFill xmlns:a14="http://schemas.microsoft.com/office/drawing/2010/main">
                  <a:noFill/>
                </a14:hiddenFill>
              </a:ext>
            </a:extLst>
          </p:spPr>
        </p:cxnSp>
      </p:grpSp>
      <p:sp>
        <p:nvSpPr>
          <p:cNvPr id="9" name="Rectangle 8"/>
          <p:cNvSpPr>
            <a:spLocks noChangeArrowheads="1"/>
          </p:cNvSpPr>
          <p:nvPr/>
        </p:nvSpPr>
        <p:spPr bwMode="auto">
          <a:xfrm>
            <a:off x="4953000" y="5207000"/>
            <a:ext cx="5181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b="1" i="1" u="sng" dirty="0" smtClean="0">
                <a:solidFill>
                  <a:srgbClr val="0454AC"/>
                </a:solidFill>
                <a:ea typeface="ＭＳ Ｐゴシック" pitchFamily="34" charset="-128"/>
              </a:rPr>
              <a:t>www.patientadvocate.org/uninsured</a:t>
            </a:r>
          </a:p>
          <a:p>
            <a:r>
              <a:rPr lang="en-US" sz="1600" b="1" i="1" u="sng" dirty="0" smtClean="0">
                <a:solidFill>
                  <a:srgbClr val="0454AC"/>
                </a:solidFill>
                <a:ea typeface="ＭＳ Ｐゴシック" pitchFamily="34" charset="-128"/>
              </a:rPr>
              <a:t>www.patientadvocate.org/underinsured</a:t>
            </a:r>
          </a:p>
        </p:txBody>
      </p:sp>
      <p:sp>
        <p:nvSpPr>
          <p:cNvPr id="10" name="Rectangle 9"/>
          <p:cNvSpPr>
            <a:spLocks noChangeArrowheads="1"/>
          </p:cNvSpPr>
          <p:nvPr/>
        </p:nvSpPr>
        <p:spPr bwMode="auto">
          <a:xfrm>
            <a:off x="457200" y="5453063"/>
            <a:ext cx="51816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b="1" i="1" u="sng" dirty="0" smtClean="0">
                <a:solidFill>
                  <a:srgbClr val="0454AC"/>
                </a:solidFill>
                <a:ea typeface="ＭＳ Ｐゴシック" pitchFamily="34" charset="-128"/>
              </a:rPr>
              <a:t>www.patientadvocate.org/facebook</a:t>
            </a:r>
          </a:p>
        </p:txBody>
      </p:sp>
      <p:sp>
        <p:nvSpPr>
          <p:cNvPr id="11" name="Text Placeholder 44"/>
          <p:cNvSpPr txBox="1">
            <a:spLocks/>
          </p:cNvSpPr>
          <p:nvPr/>
        </p:nvSpPr>
        <p:spPr bwMode="auto">
          <a:xfrm>
            <a:off x="228600" y="228600"/>
            <a:ext cx="8458200" cy="990600"/>
          </a:xfrm>
          <a:prstGeom prst="rect">
            <a:avLst/>
          </a:prstGeom>
          <a:noFill/>
          <a:ln>
            <a:miter lim="800000"/>
            <a:headEnd/>
            <a:tailEnd/>
          </a:ln>
        </p:spPr>
        <p:txBody>
          <a:bodyPr/>
          <a:lstStyle/>
          <a:p>
            <a:pPr marL="342900" indent="-342900" algn="r">
              <a:spcBef>
                <a:spcPct val="20000"/>
              </a:spcBef>
              <a:defRPr/>
            </a:pPr>
            <a:r>
              <a:rPr lang="en-US" sz="2400" b="1" dirty="0">
                <a:solidFill>
                  <a:schemeClr val="bg1"/>
                </a:solidFill>
                <a:ea typeface="ＭＳ Ｐゴシック" pitchFamily="34" charset="-128"/>
                <a:cs typeface="Arial" pitchFamily="34" charset="0"/>
              </a:rPr>
              <a:t>National Uninsured and Underinsured</a:t>
            </a:r>
          </a:p>
          <a:p>
            <a:pPr marL="342900" indent="-342900" algn="r">
              <a:spcBef>
                <a:spcPct val="20000"/>
              </a:spcBef>
              <a:defRPr/>
            </a:pPr>
            <a:r>
              <a:rPr lang="en-US" sz="2400" b="1" dirty="0">
                <a:solidFill>
                  <a:schemeClr val="bg1"/>
                </a:solidFill>
                <a:ea typeface="ＭＳ Ｐゴシック" pitchFamily="34" charset="-128"/>
                <a:cs typeface="Arial" pitchFamily="34" charset="0"/>
              </a:rPr>
              <a:t>Resource Directory Tools</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989" y="1250554"/>
            <a:ext cx="3983411" cy="4718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03" name="TextBox 5"/>
          <p:cNvSpPr txBox="1">
            <a:spLocks noChangeArrowheads="1"/>
          </p:cNvSpPr>
          <p:nvPr/>
        </p:nvSpPr>
        <p:spPr bwMode="auto">
          <a:xfrm>
            <a:off x="5675313" y="1447800"/>
            <a:ext cx="2971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dirty="0" smtClean="0">
                <a:solidFill>
                  <a:srgbClr val="000000"/>
                </a:solidFill>
              </a:rPr>
              <a:t>27 – 45 Age Range</a:t>
            </a:r>
          </a:p>
          <a:p>
            <a:pPr eaLnBrk="1" hangingPunct="1"/>
            <a:r>
              <a:rPr lang="en-US" dirty="0" smtClean="0">
                <a:solidFill>
                  <a:srgbClr val="000000"/>
                </a:solidFill>
              </a:rPr>
              <a:t>Breast Cancer</a:t>
            </a:r>
          </a:p>
          <a:p>
            <a:pPr eaLnBrk="1" hangingPunct="1"/>
            <a:r>
              <a:rPr lang="en-US" dirty="0" smtClean="0">
                <a:solidFill>
                  <a:srgbClr val="000000"/>
                </a:solidFill>
              </a:rPr>
              <a:t>North Dakota</a:t>
            </a:r>
          </a:p>
          <a:p>
            <a:pPr eaLnBrk="1" hangingPunct="1"/>
            <a:r>
              <a:rPr lang="en-US" dirty="0" smtClean="0">
                <a:solidFill>
                  <a:srgbClr val="000000"/>
                </a:solidFill>
              </a:rPr>
              <a:t>Needs Housing &amp; Lodging</a:t>
            </a:r>
          </a:p>
        </p:txBody>
      </p:sp>
      <p:sp>
        <p:nvSpPr>
          <p:cNvPr id="25604" name="TextBox 13"/>
          <p:cNvSpPr txBox="1">
            <a:spLocks noChangeArrowheads="1"/>
          </p:cNvSpPr>
          <p:nvPr/>
        </p:nvSpPr>
        <p:spPr bwMode="auto">
          <a:xfrm>
            <a:off x="5487988" y="2971800"/>
            <a:ext cx="3346450" cy="30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b="1" dirty="0" smtClean="0">
                <a:solidFill>
                  <a:srgbClr val="000000"/>
                </a:solidFill>
              </a:rPr>
              <a:t>Pink Fund 877-234-7465</a:t>
            </a:r>
          </a:p>
          <a:p>
            <a:pPr eaLnBrk="1" hangingPunct="1"/>
            <a:r>
              <a:rPr lang="en-US" dirty="0" smtClean="0">
                <a:solidFill>
                  <a:srgbClr val="000000"/>
                </a:solidFill>
                <a:hlinkClick r:id="rId4"/>
              </a:rPr>
              <a:t>http://www.thepinkfund.org</a:t>
            </a:r>
            <a:endParaRPr lang="en-US" dirty="0" smtClean="0">
              <a:solidFill>
                <a:srgbClr val="000000"/>
              </a:solidFill>
            </a:endParaRPr>
          </a:p>
          <a:p>
            <a:pPr eaLnBrk="1" hangingPunct="1"/>
            <a:r>
              <a:rPr lang="en-US" sz="1400" dirty="0" smtClean="0">
                <a:solidFill>
                  <a:srgbClr val="000000"/>
                </a:solidFill>
              </a:rPr>
              <a:t>Distributes short-term financial aid in the form of direct bill payment of expenses for breast cancer patients (male and female) during active treatment or recovery for breast cancer. This support can come in many forms: a car payment, house or rent payment, payments for medical or car insurance and utility payments are the most common.</a:t>
            </a:r>
          </a:p>
          <a:p>
            <a:pPr eaLnBrk="1" hangingPunct="1"/>
            <a:endParaRPr lang="en-US" dirty="0" smtClean="0">
              <a:solidFill>
                <a:srgbClr val="000000"/>
              </a:solidFill>
            </a:endParaRPr>
          </a:p>
        </p:txBody>
      </p:sp>
      <p:sp>
        <p:nvSpPr>
          <p:cNvPr id="25605" name="TextBox 6"/>
          <p:cNvSpPr txBox="1">
            <a:spLocks noChangeArrowheads="1"/>
          </p:cNvSpPr>
          <p:nvPr/>
        </p:nvSpPr>
        <p:spPr bwMode="auto">
          <a:xfrm rot="-1260401">
            <a:off x="53118" y="930615"/>
            <a:ext cx="22844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b="1" dirty="0" smtClean="0">
                <a:solidFill>
                  <a:srgbClr val="C00000"/>
                </a:solidFill>
              </a:rPr>
              <a:t>Example Search</a:t>
            </a:r>
          </a:p>
        </p:txBody>
      </p:sp>
      <p:sp>
        <p:nvSpPr>
          <p:cNvPr id="3" name="TextBox 2"/>
          <p:cNvSpPr txBox="1"/>
          <p:nvPr/>
        </p:nvSpPr>
        <p:spPr>
          <a:xfrm>
            <a:off x="4953000" y="533399"/>
            <a:ext cx="3881438" cy="461665"/>
          </a:xfrm>
          <a:prstGeom prst="rect">
            <a:avLst/>
          </a:prstGeom>
          <a:noFill/>
        </p:spPr>
        <p:txBody>
          <a:bodyPr wrap="square" rtlCol="0">
            <a:spAutoFit/>
          </a:bodyPr>
          <a:lstStyle/>
          <a:p>
            <a:pPr algn="r"/>
            <a:r>
              <a:rPr lang="en-US" sz="2400" dirty="0" smtClean="0">
                <a:solidFill>
                  <a:schemeClr val="bg1"/>
                </a:solidFill>
                <a:effectLst>
                  <a:outerShdw blurRad="38100" dist="38100" dir="2700000" algn="tl">
                    <a:srgbClr val="000000">
                      <a:alpha val="43137"/>
                    </a:srgbClr>
                  </a:outerShdw>
                </a:effectLst>
              </a:rPr>
              <a:t>The NURD in ACTION </a:t>
            </a:r>
            <a:endParaRPr lang="en-US" sz="2400" dirty="0">
              <a:solidFill>
                <a:schemeClr val="bg1"/>
              </a:solidFill>
              <a:effectLst>
                <a:outerShdw blurRad="38100" dist="38100" dir="2700000" algn="tl">
                  <a:srgbClr val="000000">
                    <a:alpha val="43137"/>
                  </a:srgbClr>
                </a:outerShdw>
              </a:effectLst>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39979" y="1668379"/>
            <a:ext cx="6324600" cy="4801314"/>
          </a:xfrm>
          <a:prstGeom prst="rect">
            <a:avLst/>
          </a:prstGeom>
          <a:noFill/>
        </p:spPr>
        <p:txBody>
          <a:bodyPr wrap="square" rtlCol="0">
            <a:spAutoFit/>
          </a:bodyPr>
          <a:lstStyle/>
          <a:p>
            <a:r>
              <a:rPr lang="en-US" dirty="0" smtClean="0"/>
              <a:t>Metastatic Breast Cancer  Insert</a:t>
            </a:r>
          </a:p>
          <a:p>
            <a:r>
              <a:rPr lang="en-US" sz="1200" i="1" dirty="0" smtClean="0"/>
              <a:t>Paired alongside our Managed Care Guide</a:t>
            </a:r>
          </a:p>
          <a:p>
            <a:endParaRPr lang="en-US" dirty="0"/>
          </a:p>
          <a:p>
            <a:pPr marL="285750" indent="-285750">
              <a:buFont typeface="Arial" pitchFamily="34" charset="0"/>
              <a:buChar char="•"/>
            </a:pPr>
            <a:r>
              <a:rPr lang="en-US" sz="1600" dirty="0" smtClean="0"/>
              <a:t>Disability eligibility &amp; Compassionate Allowance</a:t>
            </a:r>
          </a:p>
          <a:p>
            <a:pPr marL="285750" indent="-285750">
              <a:buFont typeface="Arial" pitchFamily="34" charset="0"/>
              <a:buChar char="•"/>
            </a:pPr>
            <a:r>
              <a:rPr lang="en-US" sz="1600" dirty="0" smtClean="0"/>
              <a:t>Medication tiers and drug reimbursement within plan language</a:t>
            </a:r>
          </a:p>
          <a:p>
            <a:pPr marL="285750" indent="-285750">
              <a:buFont typeface="Arial" pitchFamily="34" charset="0"/>
              <a:buChar char="•"/>
            </a:pPr>
            <a:r>
              <a:rPr lang="en-US" sz="1600" dirty="0" smtClean="0"/>
              <a:t>Clinical Trial options</a:t>
            </a:r>
          </a:p>
          <a:p>
            <a:pPr marL="285750" indent="-285750">
              <a:buFont typeface="Arial" pitchFamily="34" charset="0"/>
              <a:buChar char="•"/>
            </a:pPr>
            <a:r>
              <a:rPr lang="en-US" sz="1600" dirty="0" smtClean="0"/>
              <a:t>Importance of Prior Authorization in costs and access</a:t>
            </a:r>
          </a:p>
          <a:p>
            <a:pPr marL="285750" indent="-285750">
              <a:buFont typeface="Arial" pitchFamily="34" charset="0"/>
              <a:buChar char="•"/>
            </a:pPr>
            <a:r>
              <a:rPr lang="en-US" sz="1600" dirty="0" smtClean="0"/>
              <a:t>Understanding vocabulary in MBC treatment</a:t>
            </a:r>
          </a:p>
          <a:p>
            <a:pPr marL="285750" indent="-285750">
              <a:buFont typeface="Arial" pitchFamily="34" charset="0"/>
              <a:buChar char="•"/>
            </a:pPr>
            <a:r>
              <a:rPr lang="en-US" sz="1600" dirty="0" smtClean="0"/>
              <a:t>Options for palliative and hospice care</a:t>
            </a:r>
          </a:p>
          <a:p>
            <a:pPr marL="285750" indent="-285750">
              <a:buFont typeface="Arial" pitchFamily="34" charset="0"/>
              <a:buChar char="•"/>
            </a:pPr>
            <a:r>
              <a:rPr lang="en-US" sz="1600" dirty="0" smtClean="0"/>
              <a:t>Personalized treatment </a:t>
            </a:r>
          </a:p>
          <a:p>
            <a:pPr marL="285750" indent="-285750">
              <a:buFont typeface="Arial" pitchFamily="34" charset="0"/>
              <a:buChar char="•"/>
            </a:pPr>
            <a:r>
              <a:rPr lang="en-US" sz="1600" dirty="0" smtClean="0"/>
              <a:t>Genetic screening and biomarker testing</a:t>
            </a:r>
          </a:p>
          <a:p>
            <a:pPr marL="285750" indent="-285750">
              <a:buFont typeface="Arial" pitchFamily="34" charset="0"/>
              <a:buChar char="•"/>
            </a:pPr>
            <a:r>
              <a:rPr lang="en-US" sz="1600" dirty="0" smtClean="0"/>
              <a:t>Re-entering the workforce</a:t>
            </a:r>
          </a:p>
          <a:p>
            <a:pPr marL="285750" indent="-285750">
              <a:buFont typeface="Arial" pitchFamily="34" charset="0"/>
              <a:buChar char="•"/>
            </a:pPr>
            <a:r>
              <a:rPr lang="en-US" sz="1600" dirty="0" smtClean="0"/>
              <a:t>Negotiating medical bills and seeking alternate funding</a:t>
            </a:r>
          </a:p>
          <a:p>
            <a:pPr marL="285750" indent="-285750">
              <a:buFont typeface="Arial" pitchFamily="34" charset="0"/>
              <a:buChar char="•"/>
            </a:pPr>
            <a:r>
              <a:rPr lang="en-US" sz="1600" dirty="0" smtClean="0"/>
              <a:t>Resources specific to mBC patients</a:t>
            </a:r>
          </a:p>
          <a:p>
            <a:pPr marL="285750" indent="-285750">
              <a:buFont typeface="Arial" pitchFamily="34" charset="0"/>
              <a:buChar char="•"/>
            </a:pPr>
            <a:r>
              <a:rPr lang="en-US" sz="1600" dirty="0" smtClean="0"/>
              <a:t>And more!</a:t>
            </a:r>
          </a:p>
          <a:p>
            <a:pPr marL="285750" indent="-285750">
              <a:buFont typeface="Arial" pitchFamily="34" charset="0"/>
              <a:buChar char="•"/>
            </a:pPr>
            <a:endParaRPr lang="en-US" sz="1600" dirty="0"/>
          </a:p>
          <a:p>
            <a:pPr marL="285750" indent="-285750">
              <a:buFont typeface="Arial" pitchFamily="34" charset="0"/>
              <a:buChar char="•"/>
            </a:pPr>
            <a:r>
              <a:rPr lang="en-US" sz="1600" dirty="0" smtClean="0"/>
              <a:t>English &amp; Spanish</a:t>
            </a:r>
          </a:p>
          <a:p>
            <a:pPr marL="285750" indent="-285750">
              <a:buFont typeface="Arial" pitchFamily="34" charset="0"/>
              <a:buChar char="•"/>
            </a:pPr>
            <a:r>
              <a:rPr lang="en-US" sz="1600" dirty="0" smtClean="0"/>
              <a:t>Available in Print format &amp; Electronic delivery</a:t>
            </a:r>
            <a:endParaRPr lang="en-US" dirty="0"/>
          </a:p>
          <a:p>
            <a:endParaRPr lang="en-US" dirty="0"/>
          </a:p>
        </p:txBody>
      </p:sp>
      <p:sp>
        <p:nvSpPr>
          <p:cNvPr id="3" name="TextBox 2"/>
          <p:cNvSpPr txBox="1"/>
          <p:nvPr/>
        </p:nvSpPr>
        <p:spPr>
          <a:xfrm>
            <a:off x="364958" y="264694"/>
            <a:ext cx="8534400" cy="523220"/>
          </a:xfrm>
          <a:prstGeom prst="rect">
            <a:avLst/>
          </a:prstGeom>
          <a:noFill/>
        </p:spPr>
        <p:txBody>
          <a:bodyPr wrap="square" rtlCol="0">
            <a:spAutoFit/>
          </a:bodyPr>
          <a:lstStyle/>
          <a:p>
            <a:pPr algn="r"/>
            <a:r>
              <a:rPr lang="en-US" sz="2800" i="1" dirty="0" smtClean="0">
                <a:solidFill>
                  <a:schemeClr val="bg1"/>
                </a:solidFill>
                <a:effectLst>
                  <a:outerShdw blurRad="38100" dist="38100" dir="2700000" algn="tl">
                    <a:srgbClr val="000000">
                      <a:alpha val="43137"/>
                    </a:srgbClr>
                  </a:outerShdw>
                </a:effectLst>
                <a:cs typeface="Arial" pitchFamily="34" charset="0"/>
              </a:rPr>
              <a:t>Educate</a:t>
            </a:r>
            <a:r>
              <a:rPr lang="en-US" sz="2800" dirty="0" smtClean="0">
                <a:solidFill>
                  <a:schemeClr val="bg1"/>
                </a:solidFill>
                <a:effectLst>
                  <a:outerShdw blurRad="38100" dist="38100" dir="2700000" algn="tl">
                    <a:srgbClr val="000000">
                      <a:alpha val="43137"/>
                    </a:srgbClr>
                  </a:outerShdw>
                </a:effectLst>
                <a:cs typeface="Arial" pitchFamily="34" charset="0"/>
              </a:rPr>
              <a:t> and </a:t>
            </a:r>
            <a:r>
              <a:rPr lang="en-US" sz="2800" i="1" dirty="0" smtClean="0">
                <a:solidFill>
                  <a:schemeClr val="bg1"/>
                </a:solidFill>
                <a:effectLst>
                  <a:outerShdw blurRad="38100" dist="38100" dir="2700000" algn="tl">
                    <a:srgbClr val="000000">
                      <a:alpha val="43137"/>
                    </a:srgbClr>
                  </a:outerShdw>
                </a:effectLst>
                <a:cs typeface="Arial" pitchFamily="34" charset="0"/>
              </a:rPr>
              <a:t>Empower</a:t>
            </a:r>
            <a:endParaRPr lang="en-US" sz="2800" i="1" dirty="0">
              <a:solidFill>
                <a:schemeClr val="bg1"/>
              </a:solidFill>
              <a:effectLst>
                <a:outerShdw blurRad="38100" dist="38100" dir="2700000" algn="tl">
                  <a:srgbClr val="000000">
                    <a:alpha val="43137"/>
                  </a:srgbClr>
                </a:outerShdw>
              </a:effectLst>
              <a:cs typeface="Arial"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1447800"/>
            <a:ext cx="2944091" cy="3810000"/>
          </a:xfrm>
          <a:prstGeom prst="rect">
            <a:avLst/>
          </a:prstGeom>
        </p:spPr>
      </p:pic>
    </p:spTree>
    <p:extLst>
      <p:ext uri="{BB962C8B-B14F-4D97-AF65-F5344CB8AC3E}">
        <p14:creationId xmlns:p14="http://schemas.microsoft.com/office/powerpoint/2010/main" val="174508366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idx="4294967295"/>
          </p:nvPr>
        </p:nvSpPr>
        <p:spPr>
          <a:xfrm>
            <a:off x="0" y="260350"/>
            <a:ext cx="8520113" cy="647700"/>
          </a:xfrm>
          <a:prstGeom prst="rect">
            <a:avLst/>
          </a:prstGeom>
        </p:spPr>
        <p:txBody>
          <a:bodyPr/>
          <a:lstStyle/>
          <a:p>
            <a:r>
              <a:rPr lang="en-US" dirty="0" smtClean="0"/>
              <a:t>  </a:t>
            </a:r>
            <a:endParaRPr lang="en-US" dirty="0"/>
          </a:p>
        </p:txBody>
      </p:sp>
      <p:sp>
        <p:nvSpPr>
          <p:cNvPr id="9" name="Rectangle 8"/>
          <p:cNvSpPr/>
          <p:nvPr/>
        </p:nvSpPr>
        <p:spPr>
          <a:xfrm>
            <a:off x="0" y="1143000"/>
            <a:ext cx="9144000" cy="4648200"/>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extBox 11"/>
          <p:cNvSpPr txBox="1"/>
          <p:nvPr/>
        </p:nvSpPr>
        <p:spPr>
          <a:xfrm>
            <a:off x="1838935" y="357391"/>
            <a:ext cx="7239000" cy="523220"/>
          </a:xfrm>
          <a:prstGeom prst="rect">
            <a:avLst/>
          </a:prstGeom>
          <a:noFill/>
        </p:spPr>
        <p:txBody>
          <a:bodyPr wrap="square" rtlCol="0">
            <a:spAutoFit/>
          </a:bodyPr>
          <a:lstStyle/>
          <a:p>
            <a:pPr algn="r"/>
            <a:r>
              <a:rPr lang="en-US" sz="2800" i="1" dirty="0" smtClean="0">
                <a:solidFill>
                  <a:schemeClr val="bg1"/>
                </a:solidFill>
                <a:effectLst>
                  <a:outerShdw blurRad="38100" dist="38100" dir="2700000" algn="tl">
                    <a:srgbClr val="000000">
                      <a:alpha val="43137"/>
                    </a:srgbClr>
                  </a:outerShdw>
                </a:effectLst>
                <a:cs typeface="Arial" pitchFamily="34" charset="0"/>
              </a:rPr>
              <a:t>Educate</a:t>
            </a:r>
            <a:r>
              <a:rPr lang="en-US" sz="2800" dirty="0" smtClean="0">
                <a:solidFill>
                  <a:schemeClr val="bg1"/>
                </a:solidFill>
                <a:effectLst>
                  <a:outerShdw blurRad="38100" dist="38100" dir="2700000" algn="tl">
                    <a:srgbClr val="000000">
                      <a:alpha val="43137"/>
                    </a:srgbClr>
                  </a:outerShdw>
                </a:effectLst>
                <a:cs typeface="Arial" pitchFamily="34" charset="0"/>
              </a:rPr>
              <a:t> and </a:t>
            </a:r>
            <a:r>
              <a:rPr lang="en-US" sz="2800" i="1" dirty="0" smtClean="0">
                <a:solidFill>
                  <a:schemeClr val="bg1"/>
                </a:solidFill>
                <a:effectLst>
                  <a:outerShdw blurRad="38100" dist="38100" dir="2700000" algn="tl">
                    <a:srgbClr val="000000">
                      <a:alpha val="43137"/>
                    </a:srgbClr>
                  </a:outerShdw>
                </a:effectLst>
                <a:cs typeface="Arial" pitchFamily="34" charset="0"/>
              </a:rPr>
              <a:t>Empower</a:t>
            </a:r>
            <a:endParaRPr lang="en-US" sz="2800" i="1" dirty="0">
              <a:solidFill>
                <a:schemeClr val="bg1"/>
              </a:solidFill>
              <a:effectLst>
                <a:outerShdw blurRad="38100" dist="38100" dir="2700000" algn="tl">
                  <a:srgbClr val="000000">
                    <a:alpha val="43137"/>
                  </a:srgbClr>
                </a:outerShdw>
              </a:effectLst>
              <a:cs typeface="Arial" pitchFamily="34" charset="0"/>
            </a:endParaRPr>
          </a:p>
        </p:txBody>
      </p:sp>
      <p:sp>
        <p:nvSpPr>
          <p:cNvPr id="2" name="TextBox 1"/>
          <p:cNvSpPr txBox="1"/>
          <p:nvPr/>
        </p:nvSpPr>
        <p:spPr>
          <a:xfrm>
            <a:off x="3188368" y="1631736"/>
            <a:ext cx="5715000" cy="4508927"/>
          </a:xfrm>
          <a:prstGeom prst="rect">
            <a:avLst/>
          </a:prstGeom>
          <a:noFill/>
        </p:spPr>
        <p:txBody>
          <a:bodyPr wrap="square" rtlCol="0">
            <a:spAutoFit/>
          </a:bodyPr>
          <a:lstStyle/>
          <a:p>
            <a:r>
              <a:rPr lang="en-US" dirty="0" smtClean="0">
                <a:solidFill>
                  <a:srgbClr val="000000"/>
                </a:solidFill>
              </a:rPr>
              <a:t>Managed Care Answer Guide  </a:t>
            </a:r>
            <a:r>
              <a:rPr lang="en-US" sz="1100" dirty="0" smtClean="0">
                <a:solidFill>
                  <a:srgbClr val="000000"/>
                </a:solidFill>
              </a:rPr>
              <a:t>(refreshed &amp; updated Spring 2015)</a:t>
            </a:r>
          </a:p>
          <a:p>
            <a:endParaRPr lang="en-US" dirty="0">
              <a:solidFill>
                <a:srgbClr val="000000"/>
              </a:solidFill>
            </a:endParaRPr>
          </a:p>
          <a:p>
            <a:pPr marL="742950" lvl="1" indent="-285750">
              <a:buFont typeface="Arial" pitchFamily="34" charset="0"/>
              <a:buChar char="•"/>
            </a:pPr>
            <a:r>
              <a:rPr lang="en-US" sz="1600" dirty="0" smtClean="0">
                <a:solidFill>
                  <a:srgbClr val="000000"/>
                </a:solidFill>
              </a:rPr>
              <a:t>Health insurance eligibility</a:t>
            </a:r>
          </a:p>
          <a:p>
            <a:pPr marL="742950" lvl="1" indent="-285750">
              <a:buFont typeface="Arial" pitchFamily="34" charset="0"/>
              <a:buChar char="•"/>
            </a:pPr>
            <a:r>
              <a:rPr lang="en-US" sz="1600" dirty="0" smtClean="0">
                <a:solidFill>
                  <a:srgbClr val="000000"/>
                </a:solidFill>
              </a:rPr>
              <a:t>Enrollment process, timelines and materials</a:t>
            </a:r>
          </a:p>
          <a:p>
            <a:pPr marL="742950" lvl="1" indent="-285750">
              <a:buFont typeface="Arial" pitchFamily="34" charset="0"/>
              <a:buChar char="•"/>
            </a:pPr>
            <a:r>
              <a:rPr lang="en-US" sz="1600" dirty="0" smtClean="0">
                <a:solidFill>
                  <a:srgbClr val="000000"/>
                </a:solidFill>
              </a:rPr>
              <a:t>Choosing the right plan for your medical needs </a:t>
            </a:r>
          </a:p>
          <a:p>
            <a:pPr marL="742950" lvl="1" indent="-285750">
              <a:buFont typeface="Arial" pitchFamily="34" charset="0"/>
              <a:buChar char="•"/>
            </a:pPr>
            <a:r>
              <a:rPr lang="en-US" sz="1600" dirty="0" smtClean="0">
                <a:solidFill>
                  <a:srgbClr val="000000"/>
                </a:solidFill>
              </a:rPr>
              <a:t>Essential Health Benefits</a:t>
            </a:r>
          </a:p>
          <a:p>
            <a:pPr marL="742950" lvl="1" indent="-285750">
              <a:buFont typeface="Arial" pitchFamily="34" charset="0"/>
              <a:buChar char="•"/>
            </a:pPr>
            <a:r>
              <a:rPr lang="en-US" sz="1600" dirty="0" smtClean="0">
                <a:solidFill>
                  <a:srgbClr val="000000"/>
                </a:solidFill>
              </a:rPr>
              <a:t>Understanding and navigating you plan structure</a:t>
            </a:r>
          </a:p>
          <a:p>
            <a:pPr marL="742950" lvl="1" indent="-285750">
              <a:buFont typeface="Arial" pitchFamily="34" charset="0"/>
              <a:buChar char="•"/>
            </a:pPr>
            <a:r>
              <a:rPr lang="en-US" sz="1600" dirty="0" smtClean="0">
                <a:solidFill>
                  <a:srgbClr val="000000"/>
                </a:solidFill>
              </a:rPr>
              <a:t>Vocabulary and terminology</a:t>
            </a:r>
          </a:p>
          <a:p>
            <a:pPr marL="742950" lvl="1" indent="-285750">
              <a:buFont typeface="Arial" pitchFamily="34" charset="0"/>
              <a:buChar char="•"/>
            </a:pPr>
            <a:r>
              <a:rPr lang="en-US" sz="1600" dirty="0" smtClean="0">
                <a:solidFill>
                  <a:srgbClr val="000000"/>
                </a:solidFill>
              </a:rPr>
              <a:t>Understanding your out-of-pocket costs, </a:t>
            </a:r>
            <a:br>
              <a:rPr lang="en-US" sz="1600" dirty="0" smtClean="0">
                <a:solidFill>
                  <a:srgbClr val="000000"/>
                </a:solidFill>
              </a:rPr>
            </a:br>
            <a:r>
              <a:rPr lang="en-US" sz="1600" dirty="0" smtClean="0">
                <a:solidFill>
                  <a:srgbClr val="000000"/>
                </a:solidFill>
              </a:rPr>
              <a:t>co-payments, drug tiers and more</a:t>
            </a:r>
          </a:p>
          <a:p>
            <a:pPr marL="742950" lvl="1" indent="-285750">
              <a:buFont typeface="Arial" pitchFamily="34" charset="0"/>
              <a:buChar char="•"/>
            </a:pPr>
            <a:r>
              <a:rPr lang="en-US" sz="1600" dirty="0" smtClean="0">
                <a:solidFill>
                  <a:srgbClr val="000000"/>
                </a:solidFill>
              </a:rPr>
              <a:t>Insurance Denials and Appeals</a:t>
            </a:r>
          </a:p>
          <a:p>
            <a:pPr marL="742950" lvl="1" indent="-285750">
              <a:buFont typeface="Arial" pitchFamily="34" charset="0"/>
              <a:buChar char="•"/>
            </a:pPr>
            <a:r>
              <a:rPr lang="en-US" sz="1600" dirty="0" smtClean="0">
                <a:solidFill>
                  <a:srgbClr val="000000"/>
                </a:solidFill>
              </a:rPr>
              <a:t>Protections under Affordable Care Act</a:t>
            </a:r>
          </a:p>
          <a:p>
            <a:pPr marL="742950" lvl="1" indent="-285750">
              <a:buFont typeface="Arial" pitchFamily="34" charset="0"/>
              <a:buChar char="•"/>
            </a:pPr>
            <a:r>
              <a:rPr lang="en-US" sz="1600" dirty="0" smtClean="0">
                <a:solidFill>
                  <a:srgbClr val="000000"/>
                </a:solidFill>
              </a:rPr>
              <a:t>And more!</a:t>
            </a:r>
          </a:p>
          <a:p>
            <a:pPr marL="742950" lvl="1" indent="-285750">
              <a:buFont typeface="Arial" pitchFamily="34" charset="0"/>
              <a:buChar char="•"/>
            </a:pPr>
            <a:endParaRPr lang="en-US" sz="1600" dirty="0">
              <a:solidFill>
                <a:srgbClr val="000000"/>
              </a:solidFill>
            </a:endParaRPr>
          </a:p>
          <a:p>
            <a:pPr marL="742950" lvl="1" indent="-285750">
              <a:buFont typeface="Arial" pitchFamily="34" charset="0"/>
              <a:buChar char="•"/>
            </a:pPr>
            <a:endParaRPr lang="en-US" sz="1600" dirty="0" smtClean="0">
              <a:solidFill>
                <a:srgbClr val="000000"/>
              </a:solidFill>
            </a:endParaRPr>
          </a:p>
          <a:p>
            <a:pPr marL="742950" lvl="1" indent="-285750">
              <a:buFont typeface="Arial" pitchFamily="34" charset="0"/>
              <a:buChar char="•"/>
            </a:pPr>
            <a:endParaRPr lang="en-US" sz="1600" dirty="0">
              <a:solidFill>
                <a:srgbClr val="000000"/>
              </a:solidFill>
            </a:endParaRPr>
          </a:p>
          <a:p>
            <a:pPr marL="742950" lvl="1" indent="-285750">
              <a:buFont typeface="Arial" pitchFamily="34" charset="0"/>
              <a:buChar char="•"/>
            </a:pPr>
            <a:endParaRPr lang="en-US" sz="1600" dirty="0">
              <a:solidFill>
                <a:srgbClr val="00000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506" y="1143000"/>
            <a:ext cx="3568390" cy="24384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6827" y="3886200"/>
            <a:ext cx="1984111" cy="1488083"/>
          </a:xfrm>
          <a:prstGeom prst="rect">
            <a:avLst/>
          </a:prstGeom>
        </p:spPr>
      </p:pic>
    </p:spTree>
    <p:extLst>
      <p:ext uri="{BB962C8B-B14F-4D97-AF65-F5344CB8AC3E}">
        <p14:creationId xmlns:p14="http://schemas.microsoft.com/office/powerpoint/2010/main" val="8407019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371600"/>
            <a:ext cx="9144000" cy="4419600"/>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45975" t="19182" r="-1119" b="28258"/>
          <a:stretch/>
        </p:blipFill>
        <p:spPr>
          <a:xfrm>
            <a:off x="-152400" y="1546622"/>
            <a:ext cx="3733800" cy="3558778"/>
          </a:xfrm>
          <a:prstGeom prst="rect">
            <a:avLst/>
          </a:prstGeom>
        </p:spPr>
      </p:pic>
      <p:sp>
        <p:nvSpPr>
          <p:cNvPr id="12" name="TextBox 11"/>
          <p:cNvSpPr txBox="1"/>
          <p:nvPr/>
        </p:nvSpPr>
        <p:spPr>
          <a:xfrm>
            <a:off x="956797" y="302567"/>
            <a:ext cx="7924800" cy="523220"/>
          </a:xfrm>
          <a:prstGeom prst="rect">
            <a:avLst/>
          </a:prstGeom>
          <a:noFill/>
        </p:spPr>
        <p:txBody>
          <a:bodyPr wrap="square" rtlCol="0">
            <a:spAutoFit/>
          </a:bodyPr>
          <a:lstStyle/>
          <a:p>
            <a:pPr algn="r"/>
            <a:r>
              <a:rPr lang="en-US" sz="2800" i="1" dirty="0" smtClean="0">
                <a:solidFill>
                  <a:schemeClr val="bg1"/>
                </a:solidFill>
                <a:effectLst>
                  <a:outerShdw blurRad="38100" dist="38100" dir="2700000" algn="tl">
                    <a:srgbClr val="000000">
                      <a:alpha val="43137"/>
                    </a:srgbClr>
                  </a:outerShdw>
                </a:effectLst>
                <a:cs typeface="Arial" pitchFamily="34" charset="0"/>
              </a:rPr>
              <a:t>Educate</a:t>
            </a:r>
            <a:r>
              <a:rPr lang="en-US" sz="2800" dirty="0" smtClean="0">
                <a:solidFill>
                  <a:schemeClr val="bg1"/>
                </a:solidFill>
                <a:effectLst>
                  <a:outerShdw blurRad="38100" dist="38100" dir="2700000" algn="tl">
                    <a:srgbClr val="000000">
                      <a:alpha val="43137"/>
                    </a:srgbClr>
                  </a:outerShdw>
                </a:effectLst>
                <a:cs typeface="Arial" pitchFamily="34" charset="0"/>
              </a:rPr>
              <a:t> and </a:t>
            </a:r>
            <a:r>
              <a:rPr lang="en-US" sz="2800" i="1" dirty="0" smtClean="0">
                <a:solidFill>
                  <a:schemeClr val="bg1"/>
                </a:solidFill>
                <a:effectLst>
                  <a:outerShdw blurRad="38100" dist="38100" dir="2700000" algn="tl">
                    <a:srgbClr val="000000">
                      <a:alpha val="43137"/>
                    </a:srgbClr>
                  </a:outerShdw>
                </a:effectLst>
                <a:cs typeface="Arial" pitchFamily="34" charset="0"/>
              </a:rPr>
              <a:t>Empower</a:t>
            </a:r>
            <a:endParaRPr lang="en-US" sz="2800" i="1" dirty="0">
              <a:solidFill>
                <a:schemeClr val="bg1"/>
              </a:solidFill>
              <a:effectLst>
                <a:outerShdw blurRad="38100" dist="38100" dir="2700000" algn="tl">
                  <a:srgbClr val="000000">
                    <a:alpha val="43137"/>
                  </a:srgbClr>
                </a:outerShdw>
              </a:effectLst>
              <a:cs typeface="Arial" pitchFamily="34" charset="0"/>
            </a:endParaRPr>
          </a:p>
        </p:txBody>
      </p:sp>
      <p:sp>
        <p:nvSpPr>
          <p:cNvPr id="2" name="TextBox 1"/>
          <p:cNvSpPr txBox="1"/>
          <p:nvPr/>
        </p:nvSpPr>
        <p:spPr>
          <a:xfrm>
            <a:off x="3378868" y="1670917"/>
            <a:ext cx="5486400" cy="4278094"/>
          </a:xfrm>
          <a:prstGeom prst="rect">
            <a:avLst/>
          </a:prstGeom>
          <a:noFill/>
        </p:spPr>
        <p:txBody>
          <a:bodyPr wrap="square" rtlCol="0">
            <a:spAutoFit/>
          </a:bodyPr>
          <a:lstStyle/>
          <a:p>
            <a:r>
              <a:rPr lang="en-US" dirty="0" smtClean="0"/>
              <a:t>Personalized for Metastatic Breast Cancer Patients</a:t>
            </a:r>
          </a:p>
          <a:p>
            <a:endParaRPr lang="en-US" sz="1400" i="1" dirty="0"/>
          </a:p>
          <a:p>
            <a:pPr marL="742950" lvl="1" indent="-285750">
              <a:buFont typeface="Arial" pitchFamily="34" charset="0"/>
              <a:buChar char="•"/>
            </a:pPr>
            <a:r>
              <a:rPr lang="en-US" sz="1600" dirty="0" smtClean="0"/>
              <a:t>Insert distributed along side the Managed Care Guide to patients and caregivers dealing with Metastatic Breast Cancer</a:t>
            </a:r>
          </a:p>
          <a:p>
            <a:pPr marL="742950" lvl="1" indent="-285750">
              <a:buFont typeface="Arial" pitchFamily="34" charset="0"/>
              <a:buChar char="•"/>
            </a:pPr>
            <a:endParaRPr lang="en-US" sz="1600" dirty="0"/>
          </a:p>
          <a:p>
            <a:pPr marL="742950" lvl="1" indent="-285750">
              <a:buFont typeface="Arial" pitchFamily="34" charset="0"/>
              <a:buChar char="•"/>
            </a:pPr>
            <a:r>
              <a:rPr lang="en-US" sz="1600" dirty="0" smtClean="0"/>
              <a:t>“Wrap” joins two publications and ensures delivery as a single comprehensive unit</a:t>
            </a:r>
          </a:p>
          <a:p>
            <a:pPr marL="742950" lvl="1" indent="-285750">
              <a:buFont typeface="Arial" pitchFamily="34" charset="0"/>
              <a:buChar char="•"/>
            </a:pPr>
            <a:endParaRPr lang="en-US" sz="1600" dirty="0"/>
          </a:p>
          <a:p>
            <a:pPr marL="742950" lvl="1" indent="-285750">
              <a:buFont typeface="Arial" pitchFamily="34" charset="0"/>
              <a:buChar char="•"/>
            </a:pPr>
            <a:r>
              <a:rPr lang="en-US" sz="1600" dirty="0" smtClean="0"/>
              <a:t>Granting organization acknowledged prominently on wrap</a:t>
            </a:r>
          </a:p>
          <a:p>
            <a:pPr marL="742950" lvl="1" indent="-285750">
              <a:buFont typeface="Arial" pitchFamily="34" charset="0"/>
              <a:buChar char="•"/>
            </a:pPr>
            <a:endParaRPr lang="en-US" sz="1600" dirty="0"/>
          </a:p>
          <a:p>
            <a:pPr marL="742950" lvl="1" indent="-285750">
              <a:buFont typeface="Arial" pitchFamily="34" charset="0"/>
              <a:buChar char="•"/>
            </a:pPr>
            <a:r>
              <a:rPr lang="en-US" sz="1600" dirty="0" smtClean="0"/>
              <a:t>Available in Spanish and English</a:t>
            </a:r>
            <a:br>
              <a:rPr lang="en-US" sz="1600" dirty="0" smtClean="0"/>
            </a:br>
            <a:endParaRPr lang="en-US" sz="1600" dirty="0" smtClean="0"/>
          </a:p>
          <a:p>
            <a:pPr marL="742950" lvl="1" indent="-285750">
              <a:buFont typeface="Arial" pitchFamily="34" charset="0"/>
              <a:buChar char="•"/>
            </a:pPr>
            <a:r>
              <a:rPr lang="en-US" sz="1600" dirty="0">
                <a:cs typeface="Arial" pitchFamily="34" charset="0"/>
                <a:hlinkClick r:id="rId4"/>
              </a:rPr>
              <a:t>www.patientadvocate.org/metastaticbreastguide</a:t>
            </a:r>
            <a:endParaRPr lang="en-US" sz="1600" dirty="0">
              <a:cs typeface="Arial" pitchFamily="34" charset="0"/>
            </a:endParaRPr>
          </a:p>
          <a:p>
            <a:pPr marL="742950" lvl="1" indent="-285750">
              <a:buFont typeface="Arial" pitchFamily="34" charset="0"/>
              <a:buChar char="•"/>
            </a:pPr>
            <a:endParaRPr lang="en-US" sz="1600" b="1" i="1" dirty="0">
              <a:solidFill>
                <a:schemeClr val="accent2">
                  <a:lumMod val="75000"/>
                </a:schemeClr>
              </a:solidFill>
            </a:endParaRPr>
          </a:p>
          <a:p>
            <a:pPr lvl="1"/>
            <a:endParaRPr lang="en-US" sz="1600" dirty="0"/>
          </a:p>
        </p:txBody>
      </p:sp>
      <p:sp>
        <p:nvSpPr>
          <p:cNvPr id="10" name="Curved Left Arrow 9"/>
          <p:cNvSpPr/>
          <p:nvPr/>
        </p:nvSpPr>
        <p:spPr>
          <a:xfrm rot="2692540">
            <a:off x="2280684" y="3503238"/>
            <a:ext cx="308379" cy="760261"/>
          </a:xfrm>
          <a:prstGeom prst="curvedLeftArrow">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l="-502" r="56616"/>
          <a:stretch/>
        </p:blipFill>
        <p:spPr>
          <a:xfrm>
            <a:off x="1066800" y="5105400"/>
            <a:ext cx="3047596" cy="838200"/>
          </a:xfrm>
          <a:prstGeom prst="rect">
            <a:avLst/>
          </a:prstGeom>
        </p:spPr>
      </p:pic>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l="42999" r="13834"/>
          <a:stretch/>
        </p:blipFill>
        <p:spPr>
          <a:xfrm>
            <a:off x="199094" y="3654116"/>
            <a:ext cx="1515406" cy="554304"/>
          </a:xfrm>
          <a:prstGeom prst="rect">
            <a:avLst/>
          </a:prstGeom>
        </p:spPr>
      </p:pic>
      <p:sp>
        <p:nvSpPr>
          <p:cNvPr id="4" name="TextBox 3"/>
          <p:cNvSpPr txBox="1"/>
          <p:nvPr/>
        </p:nvSpPr>
        <p:spPr>
          <a:xfrm>
            <a:off x="4191000" y="5597412"/>
            <a:ext cx="990600" cy="253916"/>
          </a:xfrm>
          <a:prstGeom prst="rect">
            <a:avLst/>
          </a:prstGeom>
          <a:noFill/>
        </p:spPr>
        <p:txBody>
          <a:bodyPr wrap="square" rtlCol="0">
            <a:spAutoFit/>
          </a:bodyPr>
          <a:lstStyle/>
          <a:p>
            <a:r>
              <a:rPr lang="en-US" sz="1050" dirty="0" smtClean="0"/>
              <a:t>Back of Wrap</a:t>
            </a:r>
            <a:endParaRPr lang="en-US" dirty="0"/>
          </a:p>
        </p:txBody>
      </p:sp>
    </p:spTree>
    <p:extLst>
      <p:ext uri="{BB962C8B-B14F-4D97-AF65-F5344CB8AC3E}">
        <p14:creationId xmlns:p14="http://schemas.microsoft.com/office/powerpoint/2010/main" val="159695262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2" name="Slide Number Placeholder 4"/>
          <p:cNvSpPr>
            <a:spLocks noGrp="1"/>
          </p:cNvSpPr>
          <p:nvPr>
            <p:ph type="sldNum" sz="quarter" idx="10"/>
          </p:nvPr>
        </p:nvSpPr>
        <p:spPr/>
        <p:txBody>
          <a:bodyPr/>
          <a:lstStyle/>
          <a:p>
            <a:pPr algn="r">
              <a:defRPr/>
            </a:pPr>
            <a:fld id="{2CAB981B-60AD-41A8-8DB9-23D557890970}" type="slidenum">
              <a:rPr lang="en-US" sz="900"/>
              <a:pPr algn="r">
                <a:defRPr/>
              </a:pPr>
              <a:t>25</a:t>
            </a:fld>
            <a:endParaRPr lang="en-US" sz="900" dirty="0"/>
          </a:p>
        </p:txBody>
      </p:sp>
      <p:sp>
        <p:nvSpPr>
          <p:cNvPr id="111618" name="Rectangle 2"/>
          <p:cNvSpPr>
            <a:spLocks noGrp="1" noChangeArrowheads="1"/>
          </p:cNvSpPr>
          <p:nvPr>
            <p:ph type="title" idx="4294967295"/>
          </p:nvPr>
        </p:nvSpPr>
        <p:spPr>
          <a:xfrm>
            <a:off x="457200" y="152400"/>
            <a:ext cx="8229600" cy="609600"/>
          </a:xfrm>
          <a:prstGeom prst="rect">
            <a:avLst/>
          </a:prstGeom>
        </p:spPr>
        <p:txBody>
          <a:bodyPr/>
          <a:lstStyle/>
          <a:p>
            <a:pPr marL="39688" eaLnBrk="1" hangingPunct="1">
              <a:defRPr/>
            </a:pPr>
            <a:r>
              <a:rPr lang="en-US" sz="3600" dirty="0" smtClean="0"/>
              <a:t> </a:t>
            </a:r>
            <a:endParaRPr lang="en-US" sz="3600" dirty="0"/>
          </a:p>
        </p:txBody>
      </p:sp>
      <p:sp>
        <p:nvSpPr>
          <p:cNvPr id="29701" name="Text Box 4"/>
          <p:cNvSpPr txBox="1">
            <a:spLocks noChangeArrowheads="1"/>
          </p:cNvSpPr>
          <p:nvPr/>
        </p:nvSpPr>
        <p:spPr bwMode="auto">
          <a:xfrm>
            <a:off x="381000" y="2743200"/>
            <a:ext cx="3810000"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dirty="0">
                <a:solidFill>
                  <a:srgbClr val="000066"/>
                </a:solidFill>
                <a:latin typeface="Calibri" pitchFamily="34" charset="0"/>
                <a:ea typeface="Calibri" pitchFamily="34" charset="0"/>
                <a:cs typeface="Calibri" pitchFamily="34" charset="0"/>
              </a:rPr>
              <a:t>421 Butler Farm Road </a:t>
            </a:r>
          </a:p>
          <a:p>
            <a:r>
              <a:rPr lang="en-US" dirty="0">
                <a:solidFill>
                  <a:srgbClr val="000066"/>
                </a:solidFill>
                <a:latin typeface="Calibri" pitchFamily="34" charset="0"/>
                <a:ea typeface="Calibri" pitchFamily="34" charset="0"/>
                <a:cs typeface="Calibri" pitchFamily="34" charset="0"/>
              </a:rPr>
              <a:t>Hampton, VA 23666</a:t>
            </a:r>
            <a:br>
              <a:rPr lang="en-US" dirty="0">
                <a:solidFill>
                  <a:srgbClr val="000066"/>
                </a:solidFill>
                <a:latin typeface="Calibri" pitchFamily="34" charset="0"/>
                <a:ea typeface="Calibri" pitchFamily="34" charset="0"/>
                <a:cs typeface="Calibri" pitchFamily="34" charset="0"/>
              </a:rPr>
            </a:br>
            <a:endParaRPr lang="en-US" dirty="0">
              <a:solidFill>
                <a:srgbClr val="000066"/>
              </a:solidFill>
              <a:latin typeface="Calibri" pitchFamily="34" charset="0"/>
              <a:ea typeface="Calibri" pitchFamily="34" charset="0"/>
              <a:cs typeface="Calibri" pitchFamily="34" charset="0"/>
            </a:endParaRPr>
          </a:p>
          <a:p>
            <a:pPr>
              <a:spcBef>
                <a:spcPct val="50000"/>
              </a:spcBef>
            </a:pPr>
            <a:r>
              <a:rPr lang="en-US" dirty="0">
                <a:solidFill>
                  <a:srgbClr val="000066"/>
                </a:solidFill>
                <a:latin typeface="Calibri" pitchFamily="34" charset="0"/>
                <a:ea typeface="Calibri" pitchFamily="34" charset="0"/>
                <a:cs typeface="Calibri" pitchFamily="34" charset="0"/>
              </a:rPr>
              <a:t>Phone:	(800) 532-5274</a:t>
            </a:r>
          </a:p>
          <a:p>
            <a:pPr>
              <a:spcBef>
                <a:spcPct val="50000"/>
              </a:spcBef>
            </a:pPr>
            <a:r>
              <a:rPr lang="en-US" dirty="0">
                <a:solidFill>
                  <a:srgbClr val="000066"/>
                </a:solidFill>
                <a:latin typeface="Calibri" pitchFamily="34" charset="0"/>
                <a:ea typeface="Calibri" pitchFamily="34" charset="0"/>
                <a:cs typeface="Calibri" pitchFamily="34" charset="0"/>
              </a:rPr>
              <a:t>Fax:	(757) 873-8999</a:t>
            </a:r>
          </a:p>
          <a:p>
            <a:pPr>
              <a:spcBef>
                <a:spcPct val="50000"/>
              </a:spcBef>
            </a:pPr>
            <a:r>
              <a:rPr lang="en-US" dirty="0">
                <a:solidFill>
                  <a:srgbClr val="000066"/>
                </a:solidFill>
                <a:latin typeface="Calibri" pitchFamily="34" charset="0"/>
                <a:ea typeface="Calibri" pitchFamily="34" charset="0"/>
                <a:cs typeface="Calibri" pitchFamily="34" charset="0"/>
              </a:rPr>
              <a:t>Internet:	www.patientadvocate.org</a:t>
            </a:r>
          </a:p>
          <a:p>
            <a:pPr>
              <a:spcBef>
                <a:spcPct val="50000"/>
              </a:spcBef>
            </a:pPr>
            <a:r>
              <a:rPr lang="en-US" dirty="0">
                <a:solidFill>
                  <a:srgbClr val="000066"/>
                </a:solidFill>
                <a:latin typeface="Calibri" pitchFamily="34" charset="0"/>
                <a:ea typeface="Calibri" pitchFamily="34" charset="0"/>
                <a:cs typeface="Calibri" pitchFamily="34" charset="0"/>
              </a:rPr>
              <a:t>E-Mail:	info@patientadvocate.org</a:t>
            </a:r>
          </a:p>
        </p:txBody>
      </p:sp>
      <p:sp>
        <p:nvSpPr>
          <p:cNvPr id="111624" name="Text Box 8"/>
          <p:cNvSpPr txBox="1">
            <a:spLocks noChangeArrowheads="1"/>
          </p:cNvSpPr>
          <p:nvPr/>
        </p:nvSpPr>
        <p:spPr bwMode="auto">
          <a:xfrm>
            <a:off x="5029200" y="2667000"/>
            <a:ext cx="3887788" cy="2770188"/>
          </a:xfrm>
          <a:prstGeom prst="rect">
            <a:avLst/>
          </a:prstGeom>
          <a:noFill/>
          <a:ln w="9525">
            <a:noFill/>
            <a:miter lim="800000"/>
            <a:headEnd/>
            <a:tailEnd/>
          </a:ln>
          <a:effectLst/>
        </p:spPr>
        <p:txBody>
          <a:bodyPr>
            <a:spAutoFit/>
          </a:bodyPr>
          <a:lstStyle/>
          <a:p>
            <a:pPr eaLnBrk="0" hangingPunct="0">
              <a:spcBef>
                <a:spcPts val="0"/>
              </a:spcBef>
              <a:defRPr/>
            </a:pPr>
            <a:r>
              <a:rPr lang="en-US" dirty="0">
                <a:solidFill>
                  <a:srgbClr val="000066"/>
                </a:solidFill>
                <a:latin typeface="Calibri" pitchFamily="34" charset="0"/>
                <a:cs typeface="Calibri" pitchFamily="34" charset="0"/>
              </a:rPr>
              <a:t>421 Butler Farm Road </a:t>
            </a:r>
          </a:p>
          <a:p>
            <a:pPr eaLnBrk="0" hangingPunct="0">
              <a:spcBef>
                <a:spcPts val="0"/>
              </a:spcBef>
              <a:defRPr/>
            </a:pPr>
            <a:r>
              <a:rPr lang="en-US" dirty="0">
                <a:solidFill>
                  <a:srgbClr val="000066"/>
                </a:solidFill>
                <a:latin typeface="Calibri" pitchFamily="34" charset="0"/>
                <a:cs typeface="Calibri" pitchFamily="34" charset="0"/>
              </a:rPr>
              <a:t>Hampton, VA 23666</a:t>
            </a:r>
          </a:p>
          <a:p>
            <a:pPr marL="914400" indent="-914400" eaLnBrk="0" hangingPunct="0">
              <a:spcBef>
                <a:spcPct val="50000"/>
              </a:spcBef>
              <a:defRPr/>
            </a:pPr>
            <a:endParaRPr lang="en-US" sz="1400" dirty="0">
              <a:solidFill>
                <a:srgbClr val="000066"/>
              </a:solidFill>
              <a:latin typeface="Calibri" pitchFamily="34" charset="0"/>
              <a:cs typeface="Calibri" pitchFamily="34" charset="0"/>
            </a:endParaRPr>
          </a:p>
          <a:p>
            <a:pPr marL="914400" indent="-914400" eaLnBrk="0" hangingPunct="0">
              <a:spcBef>
                <a:spcPct val="50000"/>
              </a:spcBef>
              <a:defRPr/>
            </a:pPr>
            <a:r>
              <a:rPr lang="en-US" dirty="0">
                <a:solidFill>
                  <a:srgbClr val="000066"/>
                </a:solidFill>
                <a:latin typeface="Calibri" pitchFamily="34" charset="0"/>
                <a:cs typeface="Calibri" pitchFamily="34" charset="0"/>
              </a:rPr>
              <a:t>Phone:  	(866) 512-3861 </a:t>
            </a:r>
          </a:p>
          <a:p>
            <a:pPr marL="914400" indent="-914400" eaLnBrk="0" hangingPunct="0">
              <a:spcBef>
                <a:spcPct val="50000"/>
              </a:spcBef>
              <a:defRPr/>
            </a:pPr>
            <a:r>
              <a:rPr lang="en-US" dirty="0">
                <a:solidFill>
                  <a:srgbClr val="000066"/>
                </a:solidFill>
                <a:latin typeface="Calibri" pitchFamily="34" charset="0"/>
                <a:cs typeface="Calibri" pitchFamily="34" charset="0"/>
              </a:rPr>
              <a:t>Fax:	(757) 952-0118</a:t>
            </a:r>
            <a:r>
              <a:rPr lang="en-US" sz="2000" b="1" dirty="0">
                <a:solidFill>
                  <a:srgbClr val="4885CB"/>
                </a:solidFill>
                <a:latin typeface="Calibri" pitchFamily="34" charset="0"/>
                <a:cs typeface="Calibri" pitchFamily="34" charset="0"/>
              </a:rPr>
              <a:t> </a:t>
            </a:r>
          </a:p>
          <a:p>
            <a:pPr marL="914400" indent="-914400" eaLnBrk="0" hangingPunct="0">
              <a:spcBef>
                <a:spcPct val="50000"/>
              </a:spcBef>
              <a:defRPr/>
            </a:pPr>
            <a:r>
              <a:rPr lang="en-US" dirty="0">
                <a:solidFill>
                  <a:srgbClr val="000066"/>
                </a:solidFill>
                <a:latin typeface="Calibri" pitchFamily="34" charset="0"/>
                <a:cs typeface="Calibri" pitchFamily="34" charset="0"/>
              </a:rPr>
              <a:t>Internet:	www.copays.org</a:t>
            </a:r>
          </a:p>
          <a:p>
            <a:pPr marL="914400" indent="-914400" eaLnBrk="0" hangingPunct="0">
              <a:spcBef>
                <a:spcPct val="50000"/>
              </a:spcBef>
              <a:defRPr/>
            </a:pPr>
            <a:r>
              <a:rPr lang="en-US" dirty="0">
                <a:solidFill>
                  <a:srgbClr val="000066"/>
                </a:solidFill>
                <a:latin typeface="Calibri" pitchFamily="34" charset="0"/>
                <a:cs typeface="Calibri" pitchFamily="34" charset="0"/>
              </a:rPr>
              <a:t>E-Mail:  	cpr@patientadvocate.org</a:t>
            </a:r>
          </a:p>
        </p:txBody>
      </p:sp>
      <p:sp>
        <p:nvSpPr>
          <p:cNvPr id="29703" name="Line 9"/>
          <p:cNvSpPr>
            <a:spLocks noChangeShapeType="1"/>
          </p:cNvSpPr>
          <p:nvPr/>
        </p:nvSpPr>
        <p:spPr bwMode="auto">
          <a:xfrm>
            <a:off x="4343400" y="2895600"/>
            <a:ext cx="0" cy="2133600"/>
          </a:xfrm>
          <a:prstGeom prst="line">
            <a:avLst/>
          </a:prstGeom>
          <a:noFill/>
          <a:ln w="9525">
            <a:solidFill>
              <a:srgbClr val="000066"/>
            </a:solidFill>
            <a:round/>
            <a:headEnd/>
            <a:tailEnd/>
          </a:ln>
          <a:extLst>
            <a:ext uri="{909E8E84-426E-40dd-AFC4-6F175D3DCCD1}">
              <a14:hiddenFill xmlns:a14="http://schemas.microsoft.com/office/drawing/2010/main">
                <a:noFill/>
              </a14:hiddenFill>
            </a:ext>
          </a:extLst>
        </p:spPr>
        <p:txBody>
          <a:bodyPr/>
          <a:lstStyle/>
          <a:p>
            <a:endParaRPr lang="en-US" dirty="0"/>
          </a:p>
        </p:txBody>
      </p:sp>
      <p:pic>
        <p:nvPicPr>
          <p:cNvPr id="29704" name="Picture 10" descr="PAFlogo_web"/>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381000" y="1524000"/>
            <a:ext cx="3505200" cy="931863"/>
          </a:xfrm>
        </p:spPr>
      </p:pic>
      <p:sp>
        <p:nvSpPr>
          <p:cNvPr id="29705" name="TextBox 12"/>
          <p:cNvSpPr txBox="1">
            <a:spLocks noChangeArrowheads="1"/>
          </p:cNvSpPr>
          <p:nvPr/>
        </p:nvSpPr>
        <p:spPr bwMode="auto">
          <a:xfrm>
            <a:off x="2057400" y="304800"/>
            <a:ext cx="6858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r" eaLnBrk="1" hangingPunct="1"/>
            <a:r>
              <a:rPr lang="en-US" sz="2800" dirty="0">
                <a:solidFill>
                  <a:schemeClr val="bg1"/>
                </a:solidFill>
                <a:effectLst>
                  <a:outerShdw blurRad="38100" dist="38100" dir="2700000" algn="tl">
                    <a:srgbClr val="000000">
                      <a:alpha val="43137"/>
                    </a:srgbClr>
                  </a:outerShdw>
                </a:effectLst>
                <a:latin typeface="Arial" pitchFamily="34" charset="0"/>
                <a:ea typeface="Calibri" pitchFamily="34" charset="0"/>
                <a:cs typeface="Arial" pitchFamily="34" charset="0"/>
              </a:rPr>
              <a:t>Contact Us</a:t>
            </a:r>
          </a:p>
        </p:txBody>
      </p:sp>
      <p:pic>
        <p:nvPicPr>
          <p:cNvPr id="29706"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1447800"/>
            <a:ext cx="3205163"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664898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PAF’s Focus on Health Equity</a:t>
            </a:r>
            <a:endParaRPr lang="en-US" sz="3200" dirty="0"/>
          </a:p>
        </p:txBody>
      </p:sp>
      <p:sp>
        <p:nvSpPr>
          <p:cNvPr id="3" name="Slide Number Placeholder 2"/>
          <p:cNvSpPr>
            <a:spLocks noGrp="1"/>
          </p:cNvSpPr>
          <p:nvPr>
            <p:ph type="sldNum" sz="quarter" idx="10"/>
          </p:nvPr>
        </p:nvSpPr>
        <p:spPr/>
        <p:txBody>
          <a:bodyPr/>
          <a:lstStyle/>
          <a:p>
            <a:pPr>
              <a:defRPr/>
            </a:pPr>
            <a:fld id="{346732D3-1CFC-4A3F-A3CC-A44F7B4A8564}" type="slidenum">
              <a:rPr lang="en-US" smtClean="0">
                <a:solidFill>
                  <a:prstClr val="black"/>
                </a:solidFill>
              </a:rPr>
              <a:pPr>
                <a:defRPr/>
              </a:pPr>
              <a:t>26</a:t>
            </a:fld>
            <a:endParaRPr lang="en-US" dirty="0">
              <a:solidFill>
                <a:prstClr val="black"/>
              </a:solidFill>
            </a:endParaRPr>
          </a:p>
        </p:txBody>
      </p:sp>
      <p:sp>
        <p:nvSpPr>
          <p:cNvPr id="4" name="TextBox 3"/>
          <p:cNvSpPr txBox="1"/>
          <p:nvPr/>
        </p:nvSpPr>
        <p:spPr>
          <a:xfrm>
            <a:off x="1413933" y="2362200"/>
            <a:ext cx="6477000" cy="2585323"/>
          </a:xfrm>
          <a:prstGeom prst="rect">
            <a:avLst/>
          </a:prstGeom>
          <a:noFill/>
        </p:spPr>
        <p:txBody>
          <a:bodyPr wrap="square" rtlCol="0">
            <a:spAutoFit/>
          </a:bodyPr>
          <a:lstStyle/>
          <a:p>
            <a:pPr algn="ctr"/>
            <a:r>
              <a:rPr lang="en-US" sz="5400" i="1" dirty="0" smtClean="0">
                <a:solidFill>
                  <a:prstClr val="black"/>
                </a:solidFill>
                <a:latin typeface="Arial"/>
                <a:ea typeface="+mn-ea"/>
              </a:rPr>
              <a:t>The Intentional Shift: A Focus on Health Equity </a:t>
            </a:r>
            <a:endParaRPr lang="en-US" sz="5400" i="1" dirty="0">
              <a:solidFill>
                <a:prstClr val="black"/>
              </a:solidFill>
              <a:latin typeface="Arial"/>
              <a:ea typeface="+mn-ea"/>
            </a:endParaRPr>
          </a:p>
        </p:txBody>
      </p:sp>
    </p:spTree>
    <p:extLst>
      <p:ext uri="{BB962C8B-B14F-4D97-AF65-F5344CB8AC3E}">
        <p14:creationId xmlns:p14="http://schemas.microsoft.com/office/powerpoint/2010/main" val="308610747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idx="4294967295"/>
          </p:nvPr>
        </p:nvSpPr>
        <p:spPr>
          <a:xfrm>
            <a:off x="457200" y="152400"/>
            <a:ext cx="8229600" cy="609600"/>
          </a:xfrm>
          <a:prstGeom prst="rect">
            <a:avLst/>
          </a:prstGeom>
        </p:spPr>
        <p:txBody>
          <a:bodyPr/>
          <a:lstStyle/>
          <a:p>
            <a:pPr eaLnBrk="1" hangingPunct="1">
              <a:defRPr/>
            </a:pPr>
            <a:endParaRPr lang="en-US" dirty="0" smtClean="0"/>
          </a:p>
        </p:txBody>
      </p:sp>
      <p:graphicFrame>
        <p:nvGraphicFramePr>
          <p:cNvPr id="8" name="Content Placeholder 7"/>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292" name="Picture 2"/>
          <p:cNvPicPr>
            <a:picLocks noChangeAspect="1" noChangeArrowheads="1"/>
          </p:cNvPicPr>
          <p:nvPr/>
        </p:nvPicPr>
        <p:blipFill>
          <a:blip r:embed="rId8" cstate="email"/>
          <a:srcRect/>
          <a:stretch>
            <a:fillRect/>
          </a:stretch>
        </p:blipFill>
        <p:spPr bwMode="auto">
          <a:xfrm>
            <a:off x="0" y="0"/>
            <a:ext cx="9144000" cy="6858000"/>
          </a:xfrm>
          <a:prstGeom prst="rect">
            <a:avLst/>
          </a:prstGeom>
          <a:noFill/>
          <a:ln w="12700">
            <a:noFill/>
            <a:miter lim="800000"/>
            <a:headEnd/>
            <a:tailEnd/>
          </a:ln>
        </p:spPr>
      </p:pic>
      <p:sp>
        <p:nvSpPr>
          <p:cNvPr id="12293" name="Rectangle 5"/>
          <p:cNvSpPr>
            <a:spLocks noChangeArrowheads="1"/>
          </p:cNvSpPr>
          <p:nvPr/>
        </p:nvSpPr>
        <p:spPr bwMode="auto">
          <a:xfrm>
            <a:off x="0" y="1295400"/>
            <a:ext cx="9144000" cy="1708150"/>
          </a:xfrm>
          <a:prstGeom prst="rect">
            <a:avLst/>
          </a:prstGeom>
          <a:noFill/>
          <a:ln w="9525">
            <a:noFill/>
            <a:miter lim="800000"/>
            <a:headEnd/>
            <a:tailEnd/>
          </a:ln>
        </p:spPr>
        <p:txBody>
          <a:bodyPr>
            <a:spAutoFit/>
          </a:bodyPr>
          <a:lstStyle/>
          <a:p>
            <a:pPr marL="228600" indent="-228600" algn="ctr">
              <a:spcBef>
                <a:spcPct val="50000"/>
              </a:spcBef>
            </a:pPr>
            <a:r>
              <a:rPr lang="en-US" sz="2400" dirty="0">
                <a:solidFill>
                  <a:prstClr val="black"/>
                </a:solidFill>
                <a:latin typeface="Calibri" pitchFamily="34" charset="0"/>
                <a:ea typeface="+mn-ea"/>
                <a:sym typeface="Arial" pitchFamily="34" charset="0"/>
              </a:rPr>
              <a:t>	</a:t>
            </a:r>
            <a:endParaRPr lang="en-US" sz="2600" dirty="0">
              <a:solidFill>
                <a:prstClr val="black"/>
              </a:solidFill>
              <a:latin typeface="Calibri" pitchFamily="34" charset="0"/>
              <a:ea typeface="+mn-ea"/>
            </a:endParaRPr>
          </a:p>
          <a:p>
            <a:pPr marL="228600" indent="-228600" algn="ctr">
              <a:spcBef>
                <a:spcPct val="50000"/>
              </a:spcBef>
            </a:pPr>
            <a:endParaRPr lang="en-US" dirty="0">
              <a:solidFill>
                <a:prstClr val="black"/>
              </a:solidFill>
              <a:latin typeface="Calibri" pitchFamily="34" charset="0"/>
              <a:ea typeface="+mn-ea"/>
            </a:endParaRPr>
          </a:p>
          <a:p>
            <a:pPr marL="228600" indent="-228600" algn="ctr">
              <a:spcBef>
                <a:spcPct val="50000"/>
              </a:spcBef>
              <a:buFontTx/>
              <a:buChar char="•"/>
            </a:pPr>
            <a:endParaRPr lang="en-US" dirty="0">
              <a:solidFill>
                <a:prstClr val="black"/>
              </a:solidFill>
              <a:latin typeface="Calibri" pitchFamily="34" charset="0"/>
              <a:ea typeface="+mn-ea"/>
            </a:endParaRPr>
          </a:p>
          <a:p>
            <a:pPr marL="685800" lvl="1" indent="-228600" algn="ctr">
              <a:spcBef>
                <a:spcPct val="50000"/>
              </a:spcBef>
              <a:buFontTx/>
              <a:buChar char="•"/>
            </a:pPr>
            <a:endParaRPr lang="en-US" dirty="0">
              <a:solidFill>
                <a:prstClr val="black"/>
              </a:solidFill>
              <a:latin typeface="Calibri" pitchFamily="34" charset="0"/>
              <a:ea typeface="+mn-ea"/>
            </a:endParaRPr>
          </a:p>
        </p:txBody>
      </p:sp>
      <p:sp>
        <p:nvSpPr>
          <p:cNvPr id="12296" name="TextBox 9"/>
          <p:cNvSpPr txBox="1">
            <a:spLocks noChangeArrowheads="1"/>
          </p:cNvSpPr>
          <p:nvPr/>
        </p:nvSpPr>
        <p:spPr bwMode="auto">
          <a:xfrm>
            <a:off x="4038600" y="228600"/>
            <a:ext cx="4648200" cy="523875"/>
          </a:xfrm>
          <a:prstGeom prst="rect">
            <a:avLst/>
          </a:prstGeom>
          <a:noFill/>
          <a:ln w="9525">
            <a:noFill/>
            <a:miter lim="800000"/>
            <a:headEnd/>
            <a:tailEnd/>
          </a:ln>
        </p:spPr>
        <p:txBody>
          <a:bodyPr>
            <a:spAutoFit/>
          </a:bodyPr>
          <a:lstStyle/>
          <a:p>
            <a:pPr algn="r"/>
            <a:r>
              <a:rPr lang="en-US" sz="2800" dirty="0" smtClean="0">
                <a:solidFill>
                  <a:prstClr val="white"/>
                </a:solidFill>
                <a:latin typeface="Calibri" pitchFamily="34" charset="0"/>
                <a:ea typeface="Calibri" pitchFamily="34" charset="0"/>
                <a:cs typeface="Calibri" pitchFamily="34" charset="0"/>
              </a:rPr>
              <a:t>What does it mean </a:t>
            </a:r>
            <a:r>
              <a:rPr lang="en-US" sz="2800" smtClean="0">
                <a:solidFill>
                  <a:prstClr val="white"/>
                </a:solidFill>
                <a:latin typeface="Calibri" pitchFamily="34" charset="0"/>
                <a:ea typeface="Calibri" pitchFamily="34" charset="0"/>
                <a:cs typeface="Calibri" pitchFamily="34" charset="0"/>
              </a:rPr>
              <a:t>for PAF?</a:t>
            </a:r>
            <a:endParaRPr lang="en-US" sz="2800" dirty="0">
              <a:solidFill>
                <a:prstClr val="white"/>
              </a:solidFill>
              <a:latin typeface="Calibri" pitchFamily="34" charset="0"/>
              <a:ea typeface="Calibri" pitchFamily="34" charset="0"/>
              <a:cs typeface="Calibri" pitchFamily="34" charset="0"/>
            </a:endParaRPr>
          </a:p>
        </p:txBody>
      </p:sp>
      <p:pic>
        <p:nvPicPr>
          <p:cNvPr id="2" name="Pictur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17600" y="1691760"/>
            <a:ext cx="6226175" cy="3902321"/>
          </a:xfrm>
          <a:prstGeom prst="rect">
            <a:avLst/>
          </a:prstGeom>
        </p:spPr>
      </p:pic>
      <p:sp>
        <p:nvSpPr>
          <p:cNvPr id="3" name="Rectangle 2"/>
          <p:cNvSpPr/>
          <p:nvPr/>
        </p:nvSpPr>
        <p:spPr>
          <a:xfrm>
            <a:off x="304800" y="5745033"/>
            <a:ext cx="8229600" cy="461665"/>
          </a:xfrm>
          <a:prstGeom prst="rect">
            <a:avLst/>
          </a:prstGeom>
        </p:spPr>
        <p:txBody>
          <a:bodyPr wrap="square">
            <a:spAutoFit/>
          </a:bodyPr>
          <a:lstStyle/>
          <a:p>
            <a:r>
              <a:rPr lang="en-US" sz="1200" dirty="0" smtClean="0">
                <a:solidFill>
                  <a:prstClr val="black"/>
                </a:solidFill>
                <a:ea typeface="+mn-ea"/>
                <a:cs typeface="Arial" panose="020B0604020202020204" pitchFamily="34" charset="0"/>
              </a:rPr>
              <a:t>Mark Abraham on Twitter.  </a:t>
            </a:r>
            <a:r>
              <a:rPr lang="en-US" sz="1200" i="1" dirty="0" smtClean="0">
                <a:solidFill>
                  <a:prstClr val="black"/>
                </a:solidFill>
                <a:ea typeface="+mn-ea"/>
                <a:cs typeface="Arial" panose="020B0604020202020204" pitchFamily="34" charset="0"/>
              </a:rPr>
              <a:t>Equality </a:t>
            </a:r>
            <a:r>
              <a:rPr lang="en-US" sz="1200" i="1" dirty="0" err="1" smtClean="0">
                <a:solidFill>
                  <a:prstClr val="black"/>
                </a:solidFill>
                <a:ea typeface="+mn-ea"/>
                <a:cs typeface="Arial" panose="020B0604020202020204" pitchFamily="34" charset="0"/>
              </a:rPr>
              <a:t>vs</a:t>
            </a:r>
            <a:r>
              <a:rPr lang="en-US" sz="1200" i="1" dirty="0" smtClean="0">
                <a:solidFill>
                  <a:prstClr val="black"/>
                </a:solidFill>
                <a:ea typeface="+mn-ea"/>
                <a:cs typeface="Arial" panose="020B0604020202020204" pitchFamily="34" charset="0"/>
              </a:rPr>
              <a:t> Equity </a:t>
            </a:r>
            <a:r>
              <a:rPr lang="en-US" sz="1200" i="1" dirty="0" err="1" smtClean="0">
                <a:solidFill>
                  <a:prstClr val="black"/>
                </a:solidFill>
                <a:ea typeface="+mn-ea"/>
                <a:cs typeface="Arial" panose="020B0604020202020204" pitchFamily="34" charset="0"/>
              </a:rPr>
              <a:t>vs</a:t>
            </a:r>
            <a:r>
              <a:rPr lang="en-US" sz="1200" i="1" dirty="0" smtClean="0">
                <a:solidFill>
                  <a:prstClr val="black"/>
                </a:solidFill>
                <a:ea typeface="+mn-ea"/>
                <a:cs typeface="Arial" panose="020B0604020202020204" pitchFamily="34" charset="0"/>
              </a:rPr>
              <a:t> USA Reality</a:t>
            </a:r>
            <a:r>
              <a:rPr lang="en-US" sz="1200" dirty="0" smtClean="0">
                <a:solidFill>
                  <a:prstClr val="black"/>
                </a:solidFill>
                <a:ea typeface="+mn-ea"/>
                <a:cs typeface="Arial" panose="020B0604020202020204" pitchFamily="34" charset="0"/>
              </a:rPr>
              <a:t>.  February 2016. </a:t>
            </a:r>
          </a:p>
          <a:p>
            <a:r>
              <a:rPr lang="en-US" sz="1200" dirty="0" smtClean="0">
                <a:solidFill>
                  <a:prstClr val="black"/>
                </a:solidFill>
                <a:ea typeface="+mn-ea"/>
                <a:cs typeface="Arial" panose="020B0604020202020204" pitchFamily="34" charset="0"/>
              </a:rPr>
              <a:t>Retrieved May 5, 2017-https</a:t>
            </a:r>
            <a:r>
              <a:rPr lang="en-US" sz="1200" dirty="0">
                <a:solidFill>
                  <a:prstClr val="black"/>
                </a:solidFill>
                <a:ea typeface="+mn-ea"/>
                <a:cs typeface="Arial" panose="020B0604020202020204" pitchFamily="34" charset="0"/>
              </a:rPr>
              <a:t>://twitter.com/urbandata/status/695261718344290304</a:t>
            </a:r>
          </a:p>
        </p:txBody>
      </p:sp>
      <p:sp>
        <p:nvSpPr>
          <p:cNvPr id="4" name="Slide Number Placeholder 3"/>
          <p:cNvSpPr>
            <a:spLocks noGrp="1"/>
          </p:cNvSpPr>
          <p:nvPr>
            <p:ph type="sldNum" sz="quarter" idx="10"/>
          </p:nvPr>
        </p:nvSpPr>
        <p:spPr/>
        <p:txBody>
          <a:bodyPr/>
          <a:lstStyle/>
          <a:p>
            <a:pPr>
              <a:defRPr/>
            </a:pPr>
            <a:fld id="{5850DBBF-5EFA-4BC8-B8D1-C950D339F199}" type="slidenum">
              <a:rPr lang="en-US" smtClean="0">
                <a:solidFill>
                  <a:prstClr val="black"/>
                </a:solidFill>
              </a:rPr>
              <a:pPr>
                <a:defRPr/>
              </a:pPr>
              <a:t>27</a:t>
            </a:fld>
            <a:endParaRPr lang="en-US" dirty="0">
              <a:solidFill>
                <a:prstClr val="black"/>
              </a:solidFill>
            </a:endParaRPr>
          </a:p>
        </p:txBody>
      </p:sp>
    </p:spTree>
    <p:extLst>
      <p:ext uri="{BB962C8B-B14F-4D97-AF65-F5344CB8AC3E}">
        <p14:creationId xmlns:p14="http://schemas.microsoft.com/office/powerpoint/2010/main" val="36135563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a:t>
            </a:r>
            <a:endParaRPr lang="en-US" dirty="0"/>
          </a:p>
        </p:txBody>
      </p:sp>
      <p:sp>
        <p:nvSpPr>
          <p:cNvPr id="3" name="Content Placeholder 2"/>
          <p:cNvSpPr>
            <a:spLocks noGrp="1"/>
          </p:cNvSpPr>
          <p:nvPr>
            <p:ph sz="half" idx="1"/>
          </p:nvPr>
        </p:nvSpPr>
        <p:spPr>
          <a:xfrm>
            <a:off x="457200" y="1981200"/>
            <a:ext cx="7848600" cy="4678362"/>
          </a:xfrm>
        </p:spPr>
        <p:txBody>
          <a:bodyPr/>
          <a:lstStyle/>
          <a:p>
            <a:pPr marL="0" indent="0" algn="ctr">
              <a:buNone/>
            </a:pPr>
            <a:r>
              <a:rPr lang="en-US" dirty="0"/>
              <a:t>Expand the level at which current and existing PAF programs effectively reach and serve patients facing inequities in the health care system in a way that produces data and patient stories that empowers advocacy and policy activities in this area.</a:t>
            </a:r>
          </a:p>
          <a:p>
            <a:endParaRPr lang="en-US" dirty="0"/>
          </a:p>
          <a:p>
            <a:endParaRPr lang="en-US" dirty="0"/>
          </a:p>
        </p:txBody>
      </p:sp>
      <p:sp>
        <p:nvSpPr>
          <p:cNvPr id="5" name="Slide Number Placeholder 4"/>
          <p:cNvSpPr>
            <a:spLocks noGrp="1"/>
          </p:cNvSpPr>
          <p:nvPr>
            <p:ph type="sldNum" sz="quarter" idx="10"/>
          </p:nvPr>
        </p:nvSpPr>
        <p:spPr/>
        <p:txBody>
          <a:bodyPr/>
          <a:lstStyle/>
          <a:p>
            <a:pPr>
              <a:defRPr/>
            </a:pPr>
            <a:fld id="{705276D3-FE69-4187-8EFC-3D9A2CB53AC3}" type="slidenum">
              <a:rPr lang="en-US" smtClean="0">
                <a:solidFill>
                  <a:prstClr val="black"/>
                </a:solidFill>
              </a:rPr>
              <a:pPr>
                <a:defRPr/>
              </a:pPr>
              <a:t>28</a:t>
            </a:fld>
            <a:endParaRPr lang="en-US" dirty="0">
              <a:solidFill>
                <a:prstClr val="black"/>
              </a:solidFill>
            </a:endParaRPr>
          </a:p>
        </p:txBody>
      </p:sp>
    </p:spTree>
    <p:extLst>
      <p:ext uri="{BB962C8B-B14F-4D97-AF65-F5344CB8AC3E}">
        <p14:creationId xmlns:p14="http://schemas.microsoft.com/office/powerpoint/2010/main" val="30683324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2759676" y="395416"/>
            <a:ext cx="6244281" cy="960577"/>
          </a:xfrm>
        </p:spPr>
        <p:txBody>
          <a:bodyPr>
            <a:noAutofit/>
          </a:bodyPr>
          <a:lstStyle/>
          <a:p>
            <a:pPr algn="l"/>
            <a:r>
              <a:rPr lang="en-US" sz="2400" dirty="0" smtClean="0">
                <a:solidFill>
                  <a:schemeClr val="bg1"/>
                </a:solidFill>
                <a:latin typeface="Andalus" pitchFamily="18" charset="-78"/>
                <a:cs typeface="Andalus" pitchFamily="18" charset="-78"/>
              </a:rPr>
              <a:t>Embracing our nation's populations with </a:t>
            </a:r>
            <a:br>
              <a:rPr lang="en-US" sz="2400" dirty="0" smtClean="0">
                <a:solidFill>
                  <a:schemeClr val="bg1"/>
                </a:solidFill>
                <a:latin typeface="Andalus" pitchFamily="18" charset="-78"/>
                <a:cs typeface="Andalus" pitchFamily="18" charset="-78"/>
              </a:rPr>
            </a:br>
            <a:r>
              <a:rPr lang="en-US" sz="2400" dirty="0" smtClean="0">
                <a:solidFill>
                  <a:schemeClr val="bg1"/>
                </a:solidFill>
                <a:latin typeface="Andalus" pitchFamily="18" charset="-78"/>
                <a:cs typeface="Andalus" pitchFamily="18" charset="-78"/>
              </a:rPr>
              <a:t>low socioeconomic status (SES) characteristics</a:t>
            </a:r>
            <a:endParaRPr lang="en-US" sz="2400" dirty="0">
              <a:solidFill>
                <a:schemeClr val="bg1"/>
              </a:solidFill>
              <a:latin typeface="Andalus" pitchFamily="18" charset="-78"/>
              <a:cs typeface="Andalus" pitchFamily="18" charset="-78"/>
            </a:endParaRPr>
          </a:p>
        </p:txBody>
      </p:sp>
      <p:sp>
        <p:nvSpPr>
          <p:cNvPr id="5" name="Rectangle 4"/>
          <p:cNvSpPr/>
          <p:nvPr/>
        </p:nvSpPr>
        <p:spPr>
          <a:xfrm>
            <a:off x="988540" y="5477649"/>
            <a:ext cx="7710616" cy="261610"/>
          </a:xfrm>
          <a:prstGeom prst="rect">
            <a:avLst/>
          </a:prstGeom>
        </p:spPr>
        <p:txBody>
          <a:bodyPr wrap="square">
            <a:spAutoFit/>
          </a:bodyPr>
          <a:lstStyle/>
          <a:p>
            <a:pPr defTabSz="457200" fontAlgn="auto">
              <a:spcBef>
                <a:spcPts val="0"/>
              </a:spcBef>
              <a:spcAft>
                <a:spcPts val="0"/>
              </a:spcAft>
            </a:pPr>
            <a:endParaRPr lang="en-US" sz="1100" dirty="0" smtClean="0">
              <a:solidFill>
                <a:prstClr val="black"/>
              </a:solidFill>
              <a:latin typeface="Calibri"/>
              <a:ea typeface="+mn-ea"/>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99388"/>
            <a:ext cx="1604059" cy="2103120"/>
          </a:xfrm>
          <a:prstGeom prst="rect">
            <a:avLst/>
          </a:prstGeom>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7015144" y="2299390"/>
            <a:ext cx="2128856" cy="210312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04059" y="2299390"/>
            <a:ext cx="1852435" cy="2103120"/>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56494" y="2299390"/>
            <a:ext cx="1785077" cy="2101160"/>
          </a:xfrm>
          <a:prstGeom prst="rect">
            <a:avLst/>
          </a:prstGeom>
        </p:spPr>
      </p:pic>
      <p:sp>
        <p:nvSpPr>
          <p:cNvPr id="9" name="Title 1"/>
          <p:cNvSpPr txBox="1">
            <a:spLocks/>
          </p:cNvSpPr>
          <p:nvPr/>
        </p:nvSpPr>
        <p:spPr>
          <a:xfrm>
            <a:off x="1" y="5143766"/>
            <a:ext cx="9099195" cy="113320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lnSpc>
                <a:spcPct val="80000"/>
              </a:lnSpc>
              <a:spcAft>
                <a:spcPts val="0"/>
              </a:spcAft>
            </a:pPr>
            <a:r>
              <a:rPr lang="en-US" sz="2400" b="1" dirty="0" smtClean="0">
                <a:solidFill>
                  <a:prstClr val="white"/>
                </a:solidFill>
                <a:latin typeface="Arial"/>
                <a:cs typeface="Arial"/>
              </a:rPr>
              <a:t>Health Network (SMHN) Team</a:t>
            </a:r>
          </a:p>
        </p:txBody>
      </p:sp>
      <p:sp>
        <p:nvSpPr>
          <p:cNvPr id="10" name="Title 1"/>
          <p:cNvSpPr txBox="1">
            <a:spLocks/>
          </p:cNvSpPr>
          <p:nvPr/>
        </p:nvSpPr>
        <p:spPr>
          <a:xfrm>
            <a:off x="1" y="5295900"/>
            <a:ext cx="9143999" cy="981074"/>
          </a:xfrm>
          <a:prstGeom prst="rect">
            <a:avLst/>
          </a:prstGeom>
          <a:solidFill>
            <a:schemeClr val="bg1"/>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lnSpc>
                <a:spcPct val="80000"/>
              </a:lnSpc>
              <a:spcAft>
                <a:spcPts val="0"/>
              </a:spcAft>
            </a:pPr>
            <a:r>
              <a:rPr lang="en-US" sz="2400" b="1" dirty="0" smtClean="0">
                <a:solidFill>
                  <a:prstClr val="black"/>
                </a:solidFill>
                <a:latin typeface="Arial"/>
                <a:cs typeface="Arial"/>
              </a:rPr>
              <a:t>Member of the Consortium of National Networks to Impact Populations Experiencing </a:t>
            </a:r>
          </a:p>
          <a:p>
            <a:pPr fontAlgn="auto">
              <a:lnSpc>
                <a:spcPct val="80000"/>
              </a:lnSpc>
              <a:spcAft>
                <a:spcPts val="0"/>
              </a:spcAft>
            </a:pPr>
            <a:r>
              <a:rPr lang="en-US" sz="2400" b="1" dirty="0" smtClean="0">
                <a:solidFill>
                  <a:prstClr val="black"/>
                </a:solidFill>
                <a:latin typeface="Arial"/>
                <a:cs typeface="Arial"/>
              </a:rPr>
              <a:t>     Tobacco-Related and Cancer Health Disparities</a:t>
            </a:r>
          </a:p>
        </p:txBody>
      </p:sp>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41571" y="2301348"/>
            <a:ext cx="1773573" cy="2101162"/>
          </a:xfrm>
          <a:prstGeom prst="rect">
            <a:avLst/>
          </a:prstGeom>
        </p:spPr>
      </p:pic>
      <p:sp>
        <p:nvSpPr>
          <p:cNvPr id="13" name="Title 1"/>
          <p:cNvSpPr txBox="1">
            <a:spLocks/>
          </p:cNvSpPr>
          <p:nvPr/>
        </p:nvSpPr>
        <p:spPr>
          <a:xfrm>
            <a:off x="1" y="4413161"/>
            <a:ext cx="1609724" cy="421128"/>
          </a:xfrm>
          <a:prstGeom prst="rect">
            <a:avLst/>
          </a:prstGeom>
          <a:solidFill>
            <a:schemeClr val="tx1"/>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lnSpc>
                <a:spcPct val="80000"/>
              </a:lnSpc>
              <a:spcAft>
                <a:spcPts val="0"/>
              </a:spcAft>
            </a:pPr>
            <a:r>
              <a:rPr lang="en-US" sz="1000" b="1" dirty="0" smtClean="0">
                <a:solidFill>
                  <a:prstClr val="white"/>
                </a:solidFill>
                <a:latin typeface="Arial"/>
                <a:cs typeface="Arial"/>
              </a:rPr>
              <a:t>Principal Investigator-Shonta Chambers, MSW</a:t>
            </a:r>
          </a:p>
        </p:txBody>
      </p:sp>
      <p:sp>
        <p:nvSpPr>
          <p:cNvPr id="14" name="Title 1"/>
          <p:cNvSpPr txBox="1">
            <a:spLocks/>
          </p:cNvSpPr>
          <p:nvPr/>
        </p:nvSpPr>
        <p:spPr>
          <a:xfrm>
            <a:off x="1601484" y="4413162"/>
            <a:ext cx="1855009" cy="421128"/>
          </a:xfrm>
          <a:prstGeom prst="rect">
            <a:avLst/>
          </a:prstGeom>
          <a:solidFill>
            <a:schemeClr val="tx1"/>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lnSpc>
                <a:spcPct val="80000"/>
              </a:lnSpc>
              <a:spcAft>
                <a:spcPts val="0"/>
              </a:spcAft>
            </a:pPr>
            <a:r>
              <a:rPr lang="en-US" sz="1000" b="1" dirty="0" smtClean="0">
                <a:solidFill>
                  <a:prstClr val="white"/>
                </a:solidFill>
                <a:latin typeface="Arial"/>
                <a:cs typeface="Arial"/>
              </a:rPr>
              <a:t>Communications-</a:t>
            </a:r>
          </a:p>
          <a:p>
            <a:pPr fontAlgn="auto">
              <a:lnSpc>
                <a:spcPct val="80000"/>
              </a:lnSpc>
              <a:spcAft>
                <a:spcPts val="0"/>
              </a:spcAft>
            </a:pPr>
            <a:r>
              <a:rPr lang="en-US" sz="1000" b="1" dirty="0" smtClean="0">
                <a:solidFill>
                  <a:prstClr val="white"/>
                </a:solidFill>
                <a:latin typeface="Arial"/>
                <a:cs typeface="Arial"/>
              </a:rPr>
              <a:t>Rebecca Duckett</a:t>
            </a:r>
          </a:p>
        </p:txBody>
      </p:sp>
      <p:sp>
        <p:nvSpPr>
          <p:cNvPr id="15" name="Title 1"/>
          <p:cNvSpPr txBox="1">
            <a:spLocks/>
          </p:cNvSpPr>
          <p:nvPr/>
        </p:nvSpPr>
        <p:spPr>
          <a:xfrm>
            <a:off x="3456494" y="4416249"/>
            <a:ext cx="1785077" cy="421128"/>
          </a:xfrm>
          <a:prstGeom prst="rect">
            <a:avLst/>
          </a:prstGeom>
          <a:solidFill>
            <a:schemeClr val="tx1"/>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lnSpc>
                <a:spcPct val="80000"/>
              </a:lnSpc>
              <a:spcAft>
                <a:spcPts val="0"/>
              </a:spcAft>
            </a:pPr>
            <a:r>
              <a:rPr lang="en-US" sz="1000" b="1" dirty="0" smtClean="0">
                <a:solidFill>
                  <a:prstClr val="white"/>
                </a:solidFill>
                <a:latin typeface="Arial"/>
                <a:cs typeface="Arial"/>
              </a:rPr>
              <a:t>Director-Network</a:t>
            </a:r>
          </a:p>
          <a:p>
            <a:pPr fontAlgn="auto">
              <a:lnSpc>
                <a:spcPct val="80000"/>
              </a:lnSpc>
              <a:spcAft>
                <a:spcPts val="0"/>
              </a:spcAft>
            </a:pPr>
            <a:r>
              <a:rPr lang="en-US" sz="1000" b="1" dirty="0" smtClean="0">
                <a:solidFill>
                  <a:prstClr val="white"/>
                </a:solidFill>
                <a:latin typeface="Arial"/>
                <a:cs typeface="Arial"/>
              </a:rPr>
              <a:t>Dwana “Dee” Calhoun, MS</a:t>
            </a:r>
          </a:p>
        </p:txBody>
      </p:sp>
      <p:sp>
        <p:nvSpPr>
          <p:cNvPr id="16" name="Title 1"/>
          <p:cNvSpPr txBox="1">
            <a:spLocks/>
          </p:cNvSpPr>
          <p:nvPr/>
        </p:nvSpPr>
        <p:spPr>
          <a:xfrm>
            <a:off x="5241571" y="4428860"/>
            <a:ext cx="1773573" cy="405429"/>
          </a:xfrm>
          <a:prstGeom prst="rect">
            <a:avLst/>
          </a:prstGeom>
          <a:solidFill>
            <a:schemeClr val="tx1"/>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lnSpc>
                <a:spcPct val="80000"/>
              </a:lnSpc>
              <a:spcAft>
                <a:spcPts val="0"/>
              </a:spcAft>
            </a:pPr>
            <a:r>
              <a:rPr lang="en-US" sz="1000" b="1" dirty="0" smtClean="0">
                <a:solidFill>
                  <a:prstClr val="white"/>
                </a:solidFill>
                <a:latin typeface="Arial"/>
                <a:cs typeface="Arial"/>
              </a:rPr>
              <a:t>Evaluator Consultant-Cynthia Lewis, MPH</a:t>
            </a:r>
          </a:p>
        </p:txBody>
      </p:sp>
      <p:sp>
        <p:nvSpPr>
          <p:cNvPr id="17" name="Title 1"/>
          <p:cNvSpPr txBox="1">
            <a:spLocks/>
          </p:cNvSpPr>
          <p:nvPr/>
        </p:nvSpPr>
        <p:spPr>
          <a:xfrm>
            <a:off x="7015144" y="4428860"/>
            <a:ext cx="2128856" cy="405429"/>
          </a:xfrm>
          <a:prstGeom prst="rect">
            <a:avLst/>
          </a:prstGeom>
          <a:solidFill>
            <a:schemeClr val="tx1"/>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lnSpc>
                <a:spcPct val="80000"/>
              </a:lnSpc>
              <a:spcAft>
                <a:spcPts val="0"/>
              </a:spcAft>
            </a:pPr>
            <a:r>
              <a:rPr lang="en-US" sz="1000" b="1" dirty="0" smtClean="0">
                <a:solidFill>
                  <a:prstClr val="white"/>
                </a:solidFill>
                <a:latin typeface="Arial"/>
                <a:cs typeface="Arial"/>
              </a:rPr>
              <a:t>Communications-</a:t>
            </a:r>
          </a:p>
          <a:p>
            <a:pPr fontAlgn="auto">
              <a:lnSpc>
                <a:spcPct val="80000"/>
              </a:lnSpc>
              <a:spcAft>
                <a:spcPts val="0"/>
              </a:spcAft>
            </a:pPr>
            <a:r>
              <a:rPr lang="en-US" sz="1000" b="1" dirty="0" smtClean="0">
                <a:solidFill>
                  <a:prstClr val="white"/>
                </a:solidFill>
                <a:latin typeface="Arial"/>
                <a:cs typeface="Arial"/>
              </a:rPr>
              <a:t>Kelly Alvord</a:t>
            </a:r>
          </a:p>
        </p:txBody>
      </p:sp>
      <p:sp>
        <p:nvSpPr>
          <p:cNvPr id="8" name="Slide Number Placeholder 7"/>
          <p:cNvSpPr>
            <a:spLocks noGrp="1"/>
          </p:cNvSpPr>
          <p:nvPr>
            <p:ph type="sldNum" sz="quarter" idx="12"/>
          </p:nvPr>
        </p:nvSpPr>
        <p:spPr/>
        <p:txBody>
          <a:bodyPr/>
          <a:lstStyle/>
          <a:p>
            <a:fld id="{C237D9AD-5E22-F94C-B008-ADD0F1525350}" type="slidenum">
              <a:rPr lang="en-US" sz="900" smtClean="0">
                <a:solidFill>
                  <a:prstClr val="black">
                    <a:tint val="75000"/>
                  </a:prstClr>
                </a:solidFill>
              </a:rPr>
              <a:pPr/>
              <a:t>29</a:t>
            </a:fld>
            <a:endParaRPr lang="en-US" sz="900" dirty="0">
              <a:solidFill>
                <a:prstClr val="black">
                  <a:tint val="75000"/>
                </a:prstClr>
              </a:solidFill>
            </a:endParaRPr>
          </a:p>
        </p:txBody>
      </p:sp>
    </p:spTree>
    <p:extLst>
      <p:ext uri="{BB962C8B-B14F-4D97-AF65-F5344CB8AC3E}">
        <p14:creationId xmlns:p14="http://schemas.microsoft.com/office/powerpoint/2010/main" val="351167741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idx="4294967295"/>
          </p:nvPr>
        </p:nvSpPr>
        <p:spPr>
          <a:xfrm>
            <a:off x="457200" y="152400"/>
            <a:ext cx="8229600" cy="609600"/>
          </a:xfrm>
          <a:prstGeom prst="rect">
            <a:avLst/>
          </a:prstGeom>
        </p:spPr>
        <p:txBody>
          <a:bodyPr/>
          <a:lstStyle/>
          <a:p>
            <a:pPr eaLnBrk="1" hangingPunct="1">
              <a:defRPr/>
            </a:pPr>
            <a:endParaRPr lang="en-US" dirty="0" smtClean="0"/>
          </a:p>
        </p:txBody>
      </p:sp>
      <p:graphicFrame>
        <p:nvGraphicFramePr>
          <p:cNvPr id="8" name="Content Placeholder 7"/>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19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8197" name="Rectangle 5"/>
          <p:cNvSpPr>
            <a:spLocks noChangeArrowheads="1"/>
          </p:cNvSpPr>
          <p:nvPr/>
        </p:nvSpPr>
        <p:spPr bwMode="auto">
          <a:xfrm>
            <a:off x="0" y="1295400"/>
            <a:ext cx="9144000"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28600" indent="-228600" algn="ctr">
              <a:spcBef>
                <a:spcPct val="50000"/>
              </a:spcBef>
            </a:pPr>
            <a:r>
              <a:rPr lang="en-US" sz="2400" dirty="0">
                <a:latin typeface="Calibri" pitchFamily="34" charset="0"/>
                <a:sym typeface="Arial" pitchFamily="34" charset="0"/>
              </a:rPr>
              <a:t>	</a:t>
            </a:r>
            <a:endParaRPr lang="en-US" sz="2600" dirty="0">
              <a:latin typeface="Calibri" pitchFamily="34" charset="0"/>
            </a:endParaRPr>
          </a:p>
          <a:p>
            <a:pPr marL="228600" indent="-228600" algn="ctr">
              <a:spcBef>
                <a:spcPct val="50000"/>
              </a:spcBef>
            </a:pPr>
            <a:endParaRPr lang="en-US" dirty="0">
              <a:latin typeface="Calibri" pitchFamily="34" charset="0"/>
            </a:endParaRPr>
          </a:p>
          <a:p>
            <a:pPr marL="228600" indent="-228600" algn="ctr">
              <a:spcBef>
                <a:spcPct val="50000"/>
              </a:spcBef>
              <a:buFontTx/>
              <a:buChar char="•"/>
            </a:pPr>
            <a:endParaRPr lang="en-US" dirty="0">
              <a:latin typeface="Calibri" pitchFamily="34" charset="0"/>
            </a:endParaRPr>
          </a:p>
          <a:p>
            <a:pPr marL="685800" lvl="1" indent="-228600" algn="ctr">
              <a:spcBef>
                <a:spcPct val="50000"/>
              </a:spcBef>
              <a:buFontTx/>
              <a:buChar char="•"/>
            </a:pPr>
            <a:endParaRPr lang="en-US" dirty="0">
              <a:latin typeface="Calibri" pitchFamily="34" charset="0"/>
            </a:endParaRPr>
          </a:p>
        </p:txBody>
      </p:sp>
      <p:graphicFrame>
        <p:nvGraphicFramePr>
          <p:cNvPr id="9" name="Diagram 8"/>
          <p:cNvGraphicFramePr/>
          <p:nvPr>
            <p:extLst>
              <p:ext uri="{D42A27DB-BD31-4B8C-83A1-F6EECF244321}">
                <p14:modId xmlns:p14="http://schemas.microsoft.com/office/powerpoint/2010/main" val="803501325"/>
              </p:ext>
            </p:extLst>
          </p:nvPr>
        </p:nvGraphicFramePr>
        <p:xfrm>
          <a:off x="228600" y="1447800"/>
          <a:ext cx="8763000" cy="48006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5" name="Slide Number Placeholder 14"/>
          <p:cNvSpPr>
            <a:spLocks noGrp="1"/>
          </p:cNvSpPr>
          <p:nvPr>
            <p:ph type="sldNum" sz="quarter" idx="10"/>
          </p:nvPr>
        </p:nvSpPr>
        <p:spPr>
          <a:xfrm>
            <a:off x="8305800" y="6324600"/>
            <a:ext cx="685800" cy="365125"/>
          </a:xfrm>
        </p:spPr>
        <p:txBody>
          <a:bodyPr/>
          <a:lstStyle/>
          <a:p>
            <a:pPr>
              <a:defRPr/>
            </a:pPr>
            <a:fld id="{8EDEE5A3-AB86-4A30-81B7-DE2B8D270B73}" type="slidenum">
              <a:rPr lang="en-US" smtClean="0"/>
              <a:pPr>
                <a:defRPr/>
              </a:pPr>
              <a:t>3</a:t>
            </a:fld>
            <a:endParaRPr lang="en-US" dirty="0"/>
          </a:p>
        </p:txBody>
      </p:sp>
      <p:sp>
        <p:nvSpPr>
          <p:cNvPr id="8200" name="TextBox 9"/>
          <p:cNvSpPr txBox="1">
            <a:spLocks noChangeArrowheads="1"/>
          </p:cNvSpPr>
          <p:nvPr/>
        </p:nvSpPr>
        <p:spPr bwMode="auto">
          <a:xfrm>
            <a:off x="4038600" y="228600"/>
            <a:ext cx="4648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r" eaLnBrk="1" hangingPunct="1"/>
            <a:r>
              <a:rPr lang="en-US" sz="2800" dirty="0">
                <a:solidFill>
                  <a:schemeClr val="bg1"/>
                </a:solidFill>
                <a:effectLst>
                  <a:outerShdw blurRad="38100" dist="38100" dir="2700000" algn="tl">
                    <a:srgbClr val="000000">
                      <a:alpha val="43137"/>
                    </a:srgbClr>
                  </a:outerShdw>
                </a:effectLst>
                <a:latin typeface="Calibri" pitchFamily="34" charset="0"/>
                <a:ea typeface="Calibri" pitchFamily="34" charset="0"/>
                <a:cs typeface="Calibri" pitchFamily="34" charset="0"/>
              </a:rPr>
              <a:t>Our Mission &amp; Our Impact</a:t>
            </a:r>
          </a:p>
        </p:txBody>
      </p:sp>
    </p:spTree>
    <p:extLst>
      <p:ext uri="{BB962C8B-B14F-4D97-AF65-F5344CB8AC3E}">
        <p14:creationId xmlns:p14="http://schemas.microsoft.com/office/powerpoint/2010/main" val="207902976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txBox="1">
            <a:spLocks/>
          </p:cNvSpPr>
          <p:nvPr/>
        </p:nvSpPr>
        <p:spPr>
          <a:xfrm>
            <a:off x="685800" y="2667000"/>
            <a:ext cx="7772400" cy="220156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fontAlgn="auto">
              <a:spcAft>
                <a:spcPts val="0"/>
              </a:spcAft>
              <a:buClr>
                <a:srgbClr val="004959"/>
              </a:buClr>
              <a:buSzPct val="130000"/>
              <a:buFont typeface="Arial"/>
              <a:buNone/>
            </a:pPr>
            <a:r>
              <a:rPr lang="en-US" dirty="0" smtClean="0">
                <a:solidFill>
                  <a:prstClr val="black"/>
                </a:solidFill>
                <a:latin typeface="Arial"/>
                <a:cs typeface="Arial"/>
              </a:rPr>
              <a:t>Goal:  To establish a national network to reduce cancer and tobacco related disparities among low-SES populations.</a:t>
            </a:r>
          </a:p>
          <a:p>
            <a:pPr marL="0" indent="0" algn="ctr" fontAlgn="auto">
              <a:spcAft>
                <a:spcPts val="0"/>
              </a:spcAft>
              <a:buClr>
                <a:srgbClr val="004959"/>
              </a:buClr>
              <a:buSzPct val="130000"/>
              <a:buFont typeface="Arial"/>
              <a:buNone/>
            </a:pPr>
            <a:r>
              <a:rPr lang="en-US" dirty="0" smtClean="0">
                <a:solidFill>
                  <a:prstClr val="black"/>
                </a:solidFill>
                <a:latin typeface="Arial"/>
                <a:cs typeface="Arial"/>
              </a:rPr>
              <a:t> </a:t>
            </a:r>
          </a:p>
        </p:txBody>
      </p:sp>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12"/>
          </p:nvPr>
        </p:nvSpPr>
        <p:spPr/>
        <p:txBody>
          <a:bodyPr/>
          <a:lstStyle/>
          <a:p>
            <a:fld id="{C237D9AD-5E22-F94C-B008-ADD0F1525350}" type="slidenum">
              <a:rPr lang="en-US" sz="900" smtClean="0">
                <a:solidFill>
                  <a:prstClr val="black">
                    <a:tint val="75000"/>
                  </a:prstClr>
                </a:solidFill>
              </a:rPr>
              <a:pPr/>
              <a:t>30</a:t>
            </a:fld>
            <a:endParaRPr lang="en-US" sz="900" dirty="0">
              <a:solidFill>
                <a:prstClr val="black">
                  <a:tint val="75000"/>
                </a:prstClr>
              </a:solidFill>
            </a:endParaRPr>
          </a:p>
        </p:txBody>
      </p:sp>
    </p:spTree>
    <p:extLst>
      <p:ext uri="{BB962C8B-B14F-4D97-AF65-F5344CB8AC3E}">
        <p14:creationId xmlns:p14="http://schemas.microsoft.com/office/powerpoint/2010/main" val="157340519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t="37550" b="40460"/>
          <a:stretch/>
        </p:blipFill>
        <p:spPr>
          <a:xfrm>
            <a:off x="3291857" y="4495800"/>
            <a:ext cx="5816048" cy="1705217"/>
          </a:xfrm>
          <a:prstGeom prst="rect">
            <a:avLst/>
          </a:prstGeom>
        </p:spPr>
      </p:pic>
      <p:pic>
        <p:nvPicPr>
          <p:cNvPr id="15" name="Picture Placeholder 18" descr="100_0042.JPG"/>
          <p:cNvPicPr>
            <a:picLocks noGrp="1" noChangeAspect="1"/>
          </p:cNvPicPr>
          <p:nvPr>
            <p:ph idx="1"/>
          </p:nvPr>
        </p:nvPicPr>
        <p:blipFill>
          <a:blip r:embed="rId4" cstate="screen"/>
          <a:stretch>
            <a:fillRect/>
          </a:stretch>
        </p:blipFill>
        <p:spPr>
          <a:xfrm>
            <a:off x="5867400" y="1676400"/>
            <a:ext cx="2682240" cy="1908048"/>
          </a:xfrm>
          <a:prstGeom prst="rect">
            <a:avLst/>
          </a:prstGeom>
        </p:spPr>
      </p:pic>
      <p:pic>
        <p:nvPicPr>
          <p:cNvPr id="1026" name="Picture 2" descr="http://www.wpclipart.com/signs_symbol/words/thank_you/Thank_You_note_hand_print_T.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280737"/>
            <a:ext cx="3950804" cy="86079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81000" y="2370385"/>
            <a:ext cx="5028744" cy="1600438"/>
          </a:xfrm>
          <a:prstGeom prst="rect">
            <a:avLst/>
          </a:prstGeom>
          <a:noFill/>
        </p:spPr>
        <p:txBody>
          <a:bodyPr wrap="square" rtlCol="0">
            <a:spAutoFit/>
          </a:bodyPr>
          <a:lstStyle/>
          <a:p>
            <a:r>
              <a:rPr lang="en-US" sz="1400" dirty="0"/>
              <a:t>Shonta Chambers, </a:t>
            </a:r>
            <a:r>
              <a:rPr lang="en-US" sz="1400" dirty="0" smtClean="0"/>
              <a:t>MSW</a:t>
            </a:r>
          </a:p>
          <a:p>
            <a:r>
              <a:rPr lang="en-US" sz="1400" dirty="0" smtClean="0"/>
              <a:t>EVP Health </a:t>
            </a:r>
            <a:r>
              <a:rPr lang="en-US" sz="1400" dirty="0"/>
              <a:t>Equity Initiatives and </a:t>
            </a:r>
            <a:r>
              <a:rPr lang="en-US" sz="1400" dirty="0" smtClean="0"/>
              <a:t>Community Engagement</a:t>
            </a:r>
          </a:p>
          <a:p>
            <a:r>
              <a:rPr lang="en-US" sz="1400" dirty="0" smtClean="0"/>
              <a:t>Principal Investigator-</a:t>
            </a:r>
            <a:r>
              <a:rPr lang="en-US" sz="1400" dirty="0" err="1" smtClean="0"/>
              <a:t>SelfMade</a:t>
            </a:r>
            <a:r>
              <a:rPr lang="en-US" sz="1400" dirty="0" smtClean="0"/>
              <a:t> Health Network </a:t>
            </a:r>
          </a:p>
          <a:p>
            <a:r>
              <a:rPr lang="en-US" sz="1400" dirty="0" smtClean="0"/>
              <a:t>Direct Dial:  (757) 952-2533</a:t>
            </a:r>
          </a:p>
          <a:p>
            <a:r>
              <a:rPr lang="en-US" sz="1400" dirty="0" smtClean="0">
                <a:hlinkClick r:id="rId6"/>
              </a:rPr>
              <a:t>Shonta.Chambers@patientadvocate.org</a:t>
            </a:r>
            <a:endParaRPr lang="en-US" sz="1400" dirty="0" smtClean="0"/>
          </a:p>
          <a:p>
            <a:r>
              <a:rPr lang="en-US" sz="1400" dirty="0" smtClean="0">
                <a:hlinkClick r:id="rId7"/>
              </a:rPr>
              <a:t>s.chambers@selfmadehealth.org</a:t>
            </a:r>
            <a:endParaRPr lang="en-US" sz="1400" dirty="0" smtClean="0"/>
          </a:p>
          <a:p>
            <a:endParaRPr lang="en-US" sz="1400" dirty="0" smtClean="0"/>
          </a:p>
        </p:txBody>
      </p:sp>
      <p:sp>
        <p:nvSpPr>
          <p:cNvPr id="3" name="Slide Number Placeholder 2"/>
          <p:cNvSpPr>
            <a:spLocks noGrp="1"/>
          </p:cNvSpPr>
          <p:nvPr>
            <p:ph type="sldNum" sz="quarter" idx="10"/>
          </p:nvPr>
        </p:nvSpPr>
        <p:spPr/>
        <p:txBody>
          <a:bodyPr/>
          <a:lstStyle/>
          <a:p>
            <a:pPr algn="r">
              <a:defRPr/>
            </a:pPr>
            <a:fld id="{5850DBBF-5EFA-4BC8-B8D1-C950D339F199}" type="slidenum">
              <a:rPr lang="en-US" sz="900" smtClean="0"/>
              <a:pPr algn="r">
                <a:defRPr/>
              </a:pPr>
              <a:t>31</a:t>
            </a:fld>
            <a:endParaRPr lang="en-US" sz="900" dirty="0"/>
          </a:p>
        </p:txBody>
      </p:sp>
    </p:spTree>
    <p:extLst>
      <p:ext uri="{BB962C8B-B14F-4D97-AF65-F5344CB8AC3E}">
        <p14:creationId xmlns:p14="http://schemas.microsoft.com/office/powerpoint/2010/main" val="361793158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Placeholder 31"/>
          <p:cNvSpPr>
            <a:spLocks noGrp="1"/>
          </p:cNvSpPr>
          <p:nvPr>
            <p:ph type="body" sz="quarter" idx="4294967295"/>
          </p:nvPr>
        </p:nvSpPr>
        <p:spPr bwMode="auto">
          <a:xfrm>
            <a:off x="3728315" y="364176"/>
            <a:ext cx="5076825" cy="474024"/>
          </a:xfrm>
          <a:noFill/>
          <a:ln>
            <a:miter lim="800000"/>
            <a:headEnd/>
            <a:tailEnd/>
          </a:ln>
        </p:spPr>
        <p:txBody>
          <a:bodyPr vert="horz" wrap="square" lIns="91440" tIns="45720" rIns="91440" bIns="45720" numCol="1" anchor="t" anchorCtr="0" compatLnSpc="1">
            <a:prstTxWarp prst="textNoShape">
              <a:avLst/>
            </a:prstTxWarp>
            <a:noAutofit/>
          </a:bodyPr>
          <a:lstStyle/>
          <a:p>
            <a:pPr marL="0" indent="0" algn="r" eaLnBrk="1" hangingPunct="1">
              <a:buNone/>
            </a:pPr>
            <a:r>
              <a:rPr lang="en-US" sz="2800" b="1" dirty="0" smtClean="0">
                <a:solidFill>
                  <a:schemeClr val="bg1"/>
                </a:solidFill>
                <a:effectLst>
                  <a:outerShdw blurRad="38100" dist="38100" dir="2700000" algn="tl">
                    <a:srgbClr val="000000">
                      <a:alpha val="43137"/>
                    </a:srgbClr>
                  </a:outerShdw>
                </a:effectLst>
                <a:latin typeface="Arial" pitchFamily="34" charset="0"/>
                <a:ea typeface="ＭＳ Ｐゴシック"/>
                <a:cs typeface="Arial" pitchFamily="34" charset="0"/>
              </a:rPr>
              <a:t>Who is PAF?</a:t>
            </a:r>
          </a:p>
        </p:txBody>
      </p:sp>
      <p:sp>
        <p:nvSpPr>
          <p:cNvPr id="16388" name="Text Placeholder 63"/>
          <p:cNvSpPr>
            <a:spLocks noGrp="1"/>
          </p:cNvSpPr>
          <p:nvPr>
            <p:ph type="body" sz="quarter" idx="4294967295"/>
          </p:nvPr>
        </p:nvSpPr>
        <p:spPr bwMode="auto">
          <a:xfrm>
            <a:off x="4200525" y="-1543050"/>
            <a:ext cx="5105400" cy="228600"/>
          </a:xfrm>
          <a:noFill/>
          <a:ln>
            <a:miter lim="800000"/>
            <a:headEnd/>
            <a:tailEnd/>
          </a:ln>
        </p:spPr>
        <p:txBody>
          <a:bodyPr vert="horz" wrap="square" lIns="91440" tIns="45720" rIns="91440" bIns="45720" numCol="1" anchor="t" anchorCtr="0" compatLnSpc="1">
            <a:prstTxWarp prst="textNoShape">
              <a:avLst/>
            </a:prstTxWarp>
            <a:normAutofit fontScale="32500" lnSpcReduction="20000"/>
          </a:bodyPr>
          <a:lstStyle/>
          <a:p>
            <a:pPr algn="ctr" eaLnBrk="1" hangingPunct="1"/>
            <a:r>
              <a:rPr lang="en-US" dirty="0" smtClean="0">
                <a:ea typeface="ＭＳ Ｐゴシック"/>
              </a:rPr>
              <a:t>PAF works with patients to navigate today</a:t>
            </a:r>
            <a:r>
              <a:rPr lang="ja-JP" altLang="en-US" dirty="0" smtClean="0">
                <a:ea typeface="ＭＳ Ｐゴシック"/>
              </a:rPr>
              <a:t>’</a:t>
            </a:r>
            <a:r>
              <a:rPr lang="en-US" altLang="ja-JP" dirty="0" smtClean="0">
                <a:ea typeface="ＭＳ Ｐゴシック"/>
              </a:rPr>
              <a:t>s healthcare puzzle</a:t>
            </a:r>
            <a:endParaRPr lang="en-US" dirty="0" smtClean="0">
              <a:ea typeface="ＭＳ Ｐゴシック"/>
            </a:endParaRPr>
          </a:p>
        </p:txBody>
      </p:sp>
      <p:sp>
        <p:nvSpPr>
          <p:cNvPr id="10246" name="Text Placeholder 64"/>
          <p:cNvSpPr>
            <a:spLocks noGrp="1"/>
          </p:cNvSpPr>
          <p:nvPr>
            <p:ph type="body" sz="quarter" idx="4294967295"/>
          </p:nvPr>
        </p:nvSpPr>
        <p:spPr bwMode="auto">
          <a:xfrm>
            <a:off x="2133600" y="1447800"/>
            <a:ext cx="6409881" cy="2837477"/>
          </a:xfrm>
          <a:noFill/>
          <a:ln>
            <a:miter lim="800000"/>
            <a:headEnd/>
            <a:tailEnd/>
          </a:ln>
        </p:spPr>
        <p:txBody>
          <a:bodyPr vert="horz" wrap="square" lIns="91440" tIns="45720" rIns="91440" bIns="45720" numCol="1" anchor="t" anchorCtr="0" compatLnSpc="1">
            <a:prstTxWarp prst="textNoShape">
              <a:avLst/>
            </a:prstTxWarp>
            <a:noAutofit/>
          </a:bodyPr>
          <a:lstStyle/>
          <a:p>
            <a:pPr marL="0" indent="0">
              <a:spcBef>
                <a:spcPct val="0"/>
              </a:spcBef>
              <a:buNone/>
            </a:pPr>
            <a:r>
              <a:rPr lang="en-US" sz="1800" dirty="0">
                <a:latin typeface="Arial" pitchFamily="34" charset="0"/>
                <a:ea typeface="ＭＳ Ｐゴシック" pitchFamily="34" charset="-128"/>
                <a:cs typeface="Arial" pitchFamily="34" charset="0"/>
              </a:rPr>
              <a:t>PAF employs professional case managers with experience in coding and billing, public health and disability systems, insurance, nursing and much more. </a:t>
            </a:r>
            <a:endParaRPr lang="en-US" sz="1800" dirty="0" smtClean="0">
              <a:latin typeface="Arial" pitchFamily="34" charset="0"/>
              <a:ea typeface="ＭＳ Ｐゴシック" pitchFamily="34" charset="-128"/>
              <a:cs typeface="Arial" pitchFamily="34" charset="0"/>
            </a:endParaRPr>
          </a:p>
          <a:p>
            <a:pPr marL="0" indent="0">
              <a:spcBef>
                <a:spcPct val="0"/>
              </a:spcBef>
              <a:buNone/>
            </a:pPr>
            <a:endParaRPr lang="en-US" sz="1800" dirty="0">
              <a:latin typeface="Arial" pitchFamily="34" charset="0"/>
              <a:ea typeface="ＭＳ Ｐゴシック" pitchFamily="34" charset="-128"/>
              <a:cs typeface="Arial" pitchFamily="34" charset="0"/>
            </a:endParaRPr>
          </a:p>
          <a:p>
            <a:pPr marL="0" indent="0">
              <a:spcBef>
                <a:spcPct val="0"/>
              </a:spcBef>
              <a:buNone/>
            </a:pPr>
            <a:r>
              <a:rPr lang="en-US" sz="1800" dirty="0" smtClean="0">
                <a:latin typeface="Arial" pitchFamily="34" charset="0"/>
                <a:ea typeface="ＭＳ Ｐゴシック" pitchFamily="34" charset="-128"/>
                <a:cs typeface="Arial" pitchFamily="34" charset="0"/>
              </a:rPr>
              <a:t>Highly-rated </a:t>
            </a:r>
            <a:r>
              <a:rPr lang="en-US" sz="1800" dirty="0">
                <a:latin typeface="Arial" pitchFamily="34" charset="0"/>
                <a:ea typeface="ＭＳ Ｐゴシック" pitchFamily="34" charset="-128"/>
                <a:cs typeface="Arial" pitchFamily="34" charset="0"/>
              </a:rPr>
              <a:t>national 501 c(3) charity nonprofit earing </a:t>
            </a:r>
            <a:r>
              <a:rPr lang="en-US" sz="1800" u="sng" dirty="0">
                <a:latin typeface="Arial" pitchFamily="34" charset="0"/>
                <a:ea typeface="ＭＳ Ｐゴシック" pitchFamily="34" charset="-128"/>
                <a:cs typeface="Arial" pitchFamily="34" charset="0"/>
              </a:rPr>
              <a:t>6</a:t>
            </a:r>
            <a:r>
              <a:rPr lang="en-US" sz="1800" dirty="0">
                <a:latin typeface="Arial" pitchFamily="34" charset="0"/>
                <a:ea typeface="ＭＳ Ｐゴシック" pitchFamily="34" charset="-128"/>
                <a:cs typeface="Arial" pitchFamily="34" charset="0"/>
              </a:rPr>
              <a:t> </a:t>
            </a:r>
            <a:r>
              <a:rPr lang="en-US" sz="1800" dirty="0" smtClean="0">
                <a:latin typeface="Arial" pitchFamily="34" charset="0"/>
                <a:ea typeface="ＭＳ Ｐゴシック" pitchFamily="34" charset="-128"/>
                <a:cs typeface="Arial" pitchFamily="34" charset="0"/>
              </a:rPr>
              <a:t>consecutive 4-star </a:t>
            </a:r>
            <a:r>
              <a:rPr lang="en-US" sz="1800" dirty="0">
                <a:latin typeface="Arial" pitchFamily="34" charset="0"/>
                <a:ea typeface="ＭＳ Ｐゴシック" pitchFamily="34" charset="-128"/>
                <a:cs typeface="Arial" pitchFamily="34" charset="0"/>
              </a:rPr>
              <a:t>Charity Navigator designations </a:t>
            </a:r>
            <a:r>
              <a:rPr lang="en-US" sz="1800" dirty="0" smtClean="0">
                <a:latin typeface="Arial" pitchFamily="34" charset="0"/>
                <a:ea typeface="ＭＳ Ｐゴシック" pitchFamily="34" charset="-128"/>
                <a:cs typeface="Arial" pitchFamily="34" charset="0"/>
              </a:rPr>
              <a:t>and numerous </a:t>
            </a:r>
            <a:r>
              <a:rPr lang="en-US" sz="1800" dirty="0">
                <a:latin typeface="Arial" pitchFamily="34" charset="0"/>
                <a:ea typeface="ＭＳ Ｐゴシック" pitchFamily="34" charset="-128"/>
                <a:cs typeface="Arial" pitchFamily="34" charset="0"/>
              </a:rPr>
              <a:t>Case Management </a:t>
            </a:r>
            <a:r>
              <a:rPr lang="en-US" sz="1800" dirty="0" smtClean="0">
                <a:latin typeface="Arial" pitchFamily="34" charset="0"/>
                <a:ea typeface="ＭＳ Ｐゴシック" pitchFamily="34" charset="-128"/>
                <a:cs typeface="Arial" pitchFamily="34" charset="0"/>
              </a:rPr>
              <a:t>awards.</a:t>
            </a:r>
          </a:p>
          <a:p>
            <a:pPr marL="0" indent="0">
              <a:spcBef>
                <a:spcPct val="0"/>
              </a:spcBef>
              <a:buNone/>
            </a:pPr>
            <a:endParaRPr lang="en-US" sz="1800" dirty="0">
              <a:latin typeface="Arial" pitchFamily="34" charset="0"/>
              <a:ea typeface="ＭＳ Ｐゴシック" pitchFamily="34" charset="-128"/>
              <a:cs typeface="Arial" pitchFamily="34" charset="0"/>
            </a:endParaRPr>
          </a:p>
          <a:p>
            <a:pPr marL="0" indent="0">
              <a:spcBef>
                <a:spcPct val="0"/>
              </a:spcBef>
              <a:buNone/>
            </a:pPr>
            <a:r>
              <a:rPr lang="en-US" sz="1800" dirty="0" smtClean="0">
                <a:latin typeface="Arial" pitchFamily="34" charset="0"/>
                <a:ea typeface="ＭＳ Ｐゴシック" pitchFamily="34" charset="-128"/>
                <a:cs typeface="Arial" pitchFamily="34" charset="0"/>
              </a:rPr>
              <a:t>Provides case management services to patients facing chronic, life threatening and debilitating diseases at no cost.</a:t>
            </a:r>
          </a:p>
          <a:p>
            <a:pPr marL="0" indent="0">
              <a:spcBef>
                <a:spcPct val="0"/>
              </a:spcBef>
              <a:buNone/>
            </a:pPr>
            <a:endParaRPr lang="en-US" sz="1800" dirty="0" smtClean="0">
              <a:latin typeface="Arial" pitchFamily="34" charset="0"/>
              <a:ea typeface="ＭＳ Ｐゴシック" pitchFamily="34" charset="-128"/>
              <a:cs typeface="Arial" pitchFamily="34" charset="0"/>
            </a:endParaRPr>
          </a:p>
          <a:p>
            <a:pPr marL="0" indent="0">
              <a:spcBef>
                <a:spcPct val="0"/>
              </a:spcBef>
              <a:buNone/>
            </a:pPr>
            <a:r>
              <a:rPr lang="en-US" sz="1800" dirty="0" smtClean="0">
                <a:latin typeface="Arial" pitchFamily="34" charset="0"/>
                <a:ea typeface="ＭＳ Ｐゴシック"/>
                <a:cs typeface="Arial" pitchFamily="34" charset="0"/>
              </a:rPr>
              <a:t>PAF celebrated its 20</a:t>
            </a:r>
            <a:r>
              <a:rPr lang="en-US" sz="1800" baseline="30000" dirty="0" smtClean="0">
                <a:latin typeface="Arial" pitchFamily="34" charset="0"/>
                <a:ea typeface="ＭＳ Ｐゴシック"/>
                <a:cs typeface="Arial" pitchFamily="34" charset="0"/>
              </a:rPr>
              <a:t>th</a:t>
            </a:r>
            <a:r>
              <a:rPr lang="en-US" sz="1800" dirty="0" smtClean="0">
                <a:latin typeface="Arial" pitchFamily="34" charset="0"/>
                <a:ea typeface="ＭＳ Ｐゴシック"/>
                <a:cs typeface="Arial" pitchFamily="34" charset="0"/>
              </a:rPr>
              <a:t> year serving patients </a:t>
            </a:r>
            <a:br>
              <a:rPr lang="en-US" sz="1800" dirty="0" smtClean="0">
                <a:latin typeface="Arial" pitchFamily="34" charset="0"/>
                <a:ea typeface="ＭＳ Ｐゴシック"/>
                <a:cs typeface="Arial" pitchFamily="34" charset="0"/>
              </a:rPr>
            </a:br>
            <a:r>
              <a:rPr lang="en-US" sz="1800" dirty="0" smtClean="0">
                <a:latin typeface="Arial" pitchFamily="34" charset="0"/>
                <a:ea typeface="ＭＳ Ｐゴシック"/>
                <a:cs typeface="Arial" pitchFamily="34" charset="0"/>
              </a:rPr>
              <a:t>in April 2016.</a:t>
            </a:r>
            <a:endParaRPr lang="en-US" sz="1800" dirty="0" smtClean="0">
              <a:solidFill>
                <a:schemeClr val="tx1"/>
              </a:solidFill>
              <a:latin typeface="Arial" pitchFamily="34" charset="0"/>
              <a:ea typeface="ＭＳ Ｐゴシック"/>
              <a:cs typeface="Arial" pitchFamily="34" charset="0"/>
            </a:endParaRPr>
          </a:p>
          <a:p>
            <a:pPr marL="0" indent="0">
              <a:spcBef>
                <a:spcPct val="0"/>
              </a:spcBef>
              <a:buNone/>
            </a:pPr>
            <a:endParaRPr lang="en-US" dirty="0" smtClean="0">
              <a:solidFill>
                <a:schemeClr val="tx1"/>
              </a:solidFill>
              <a:latin typeface="Arial" pitchFamily="34" charset="0"/>
              <a:ea typeface="ＭＳ Ｐゴシック"/>
              <a:cs typeface="Arial" pitchFamily="34" charset="0"/>
            </a:endParaRPr>
          </a:p>
          <a:p>
            <a:pPr marL="0" indent="0">
              <a:spcBef>
                <a:spcPct val="0"/>
              </a:spcBef>
              <a:buNone/>
            </a:pPr>
            <a:r>
              <a:rPr lang="en-US" dirty="0" smtClean="0">
                <a:solidFill>
                  <a:schemeClr val="tx1"/>
                </a:solidFill>
                <a:latin typeface="Arial" pitchFamily="34" charset="0"/>
                <a:ea typeface="ＭＳ Ｐゴシック"/>
                <a:cs typeface="Arial" pitchFamily="34" charset="0"/>
              </a:rPr>
              <a:t/>
            </a:r>
            <a:br>
              <a:rPr lang="en-US" dirty="0" smtClean="0">
                <a:solidFill>
                  <a:schemeClr val="tx1"/>
                </a:solidFill>
                <a:latin typeface="Arial" pitchFamily="34" charset="0"/>
                <a:ea typeface="ＭＳ Ｐゴシック"/>
                <a:cs typeface="Arial" pitchFamily="34" charset="0"/>
              </a:rPr>
            </a:br>
            <a:endParaRPr lang="en-US" dirty="0" smtClean="0">
              <a:solidFill>
                <a:schemeClr val="tx1"/>
              </a:solidFill>
              <a:latin typeface="Arial" pitchFamily="34" charset="0"/>
              <a:ea typeface="ＭＳ Ｐゴシック"/>
              <a:cs typeface="Arial" pitchFamily="34" charset="0"/>
            </a:endParaRPr>
          </a:p>
          <a:p>
            <a:pPr eaLnBrk="1" hangingPunct="1">
              <a:spcBef>
                <a:spcPct val="0"/>
              </a:spcBef>
            </a:pPr>
            <a:endParaRPr lang="en-US" dirty="0" smtClean="0">
              <a:latin typeface="Arial" pitchFamily="34" charset="0"/>
              <a:ea typeface="ＭＳ Ｐゴシック"/>
              <a:cs typeface="Arial" pitchFamily="34" charset="0"/>
            </a:endParaRPr>
          </a:p>
        </p:txBody>
      </p:sp>
      <p:pic>
        <p:nvPicPr>
          <p:cNvPr id="10" name="Picture 9" descr="DailyPress_CaseManagersWorking2.jpg"/>
          <p:cNvPicPr>
            <a:picLocks noChangeAspect="1"/>
          </p:cNvPicPr>
          <p:nvPr/>
        </p:nvPicPr>
        <p:blipFill>
          <a:blip r:embed="rId3" cstate="screen"/>
          <a:stretch>
            <a:fillRect/>
          </a:stretch>
        </p:blipFill>
        <p:spPr>
          <a:xfrm>
            <a:off x="6781800" y="4425865"/>
            <a:ext cx="2190199" cy="1682634"/>
          </a:xfrm>
          <a:prstGeom prst="rect">
            <a:avLst/>
          </a:prstGeom>
          <a:ln>
            <a:noFill/>
          </a:ln>
          <a:effectLst>
            <a:outerShdw blurRad="292100" dist="139700" dir="2700000" algn="tl" rotWithShape="0">
              <a:srgbClr val="333333">
                <a:alpha val="65000"/>
              </a:srgbClr>
            </a:outerShdw>
          </a:effectLst>
        </p:spPr>
      </p:pic>
      <p:pic>
        <p:nvPicPr>
          <p:cNvPr id="1026" name="Picture 2" descr="T:\MEDIA\COMMUNICATIONS-MEDIA\Advertisements and Design\Quality @PAF Photos related to Mission\ALL Photos for PAF Slideshow\DP_CaseManagersWorking - Cop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695" y="713669"/>
            <a:ext cx="1561963" cy="30562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2" name="Picture 10" descr="S:\MEDIA\Awards-Designations_LettersofSupport\CaseinPointAwardsLog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5384465"/>
            <a:ext cx="2124243" cy="678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8200" y="5524116"/>
            <a:ext cx="1671638" cy="571500"/>
          </a:xfrm>
          <a:prstGeom prst="rect">
            <a:avLst/>
          </a:prstGeom>
        </p:spPr>
      </p:pic>
      <p:pic>
        <p:nvPicPr>
          <p:cNvPr id="205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3883776"/>
            <a:ext cx="2216357" cy="136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0"/>
          </p:nvPr>
        </p:nvSpPr>
        <p:spPr/>
        <p:txBody>
          <a:bodyPr/>
          <a:lstStyle/>
          <a:p>
            <a:pPr>
              <a:defRPr/>
            </a:pPr>
            <a:fld id="{F45EF615-7538-4A73-BB4B-CB47909DC7E1}" type="slidenum">
              <a:rPr lang="en-US" smtClean="0">
                <a:solidFill>
                  <a:prstClr val="black"/>
                </a:solidFill>
              </a:rPr>
              <a:pPr>
                <a:defRPr/>
              </a:pPr>
              <a:t>4</a:t>
            </a:fld>
            <a:endParaRPr lang="en-US" dirty="0">
              <a:solidFill>
                <a:prstClr val="black"/>
              </a:solidFill>
            </a:endParaRPr>
          </a:p>
        </p:txBody>
      </p:sp>
    </p:spTree>
    <p:extLst>
      <p:ext uri="{BB962C8B-B14F-4D97-AF65-F5344CB8AC3E}">
        <p14:creationId xmlns:p14="http://schemas.microsoft.com/office/powerpoint/2010/main" val="399196746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4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effectLst>
                  <a:outerShdw blurRad="38100" dist="38100" dir="2700000" algn="tl">
                    <a:srgbClr val="000000">
                      <a:alpha val="43137"/>
                    </a:srgbClr>
                  </a:outerShdw>
                </a:effectLst>
              </a:rPr>
              <a:t>PAF Impacting Lives</a:t>
            </a:r>
            <a:endParaRPr lang="en-US" sz="2800"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0"/>
          </p:nvPr>
        </p:nvSpPr>
        <p:spPr/>
        <p:txBody>
          <a:bodyPr/>
          <a:lstStyle/>
          <a:p>
            <a:pPr>
              <a:defRPr/>
            </a:pPr>
            <a:fld id="{346732D3-1CFC-4A3F-A3CC-A44F7B4A8564}" type="slidenum">
              <a:rPr lang="en-US" smtClean="0">
                <a:solidFill>
                  <a:prstClr val="black"/>
                </a:solidFill>
              </a:rPr>
              <a:pPr>
                <a:defRPr/>
              </a:pPr>
              <a:t>5</a:t>
            </a:fld>
            <a:endParaRPr lang="en-US" dirty="0">
              <a:solidFill>
                <a:prstClr val="black"/>
              </a:solidFill>
            </a:endParaRPr>
          </a:p>
        </p:txBody>
      </p:sp>
      <p:sp>
        <p:nvSpPr>
          <p:cNvPr id="4" name="Rectangle 3"/>
          <p:cNvSpPr/>
          <p:nvPr/>
        </p:nvSpPr>
        <p:spPr>
          <a:xfrm>
            <a:off x="304800" y="1524000"/>
            <a:ext cx="8382000" cy="4524315"/>
          </a:xfrm>
          <a:prstGeom prst="rect">
            <a:avLst/>
          </a:prstGeom>
        </p:spPr>
        <p:txBody>
          <a:bodyPr wrap="square">
            <a:spAutoFit/>
          </a:bodyPr>
          <a:lstStyle/>
          <a:p>
            <a:pPr marL="285750" indent="-285750">
              <a:buFont typeface="Wingdings" pitchFamily="2" charset="2"/>
              <a:buChar char=""/>
            </a:pPr>
            <a:r>
              <a:rPr lang="en-US" dirty="0" smtClean="0"/>
              <a:t>105,792 </a:t>
            </a:r>
            <a:r>
              <a:rPr lang="en-US" dirty="0"/>
              <a:t>patients received direct, sustained assistance from </a:t>
            </a:r>
            <a:r>
              <a:rPr lang="en-US" dirty="0" smtClean="0"/>
              <a:t>PAF at the conclusion of 2016.</a:t>
            </a:r>
            <a:endParaRPr lang="en-US" dirty="0"/>
          </a:p>
          <a:p>
            <a:pPr marL="285750" indent="-285750">
              <a:buFont typeface="Wingdings" pitchFamily="2" charset="2"/>
              <a:buChar char=""/>
            </a:pPr>
            <a:endParaRPr lang="en-US" dirty="0"/>
          </a:p>
          <a:p>
            <a:pPr marL="285750" indent="-285750">
              <a:buFont typeface="Wingdings" pitchFamily="2" charset="2"/>
              <a:buChar char=""/>
            </a:pPr>
            <a:r>
              <a:rPr lang="en-US" dirty="0" smtClean="0"/>
              <a:t>1,405,906 </a:t>
            </a:r>
            <a:r>
              <a:rPr lang="en-US" dirty="0"/>
              <a:t>contacts were made by PAF professional staff on behalf of patients to relevant stakeholders in order to bring resolution to healthcare access issues.</a:t>
            </a:r>
          </a:p>
          <a:p>
            <a:pPr marL="285750" indent="-285750">
              <a:buFont typeface="Wingdings" pitchFamily="2" charset="2"/>
              <a:buChar char=""/>
            </a:pPr>
            <a:endParaRPr lang="en-US" dirty="0"/>
          </a:p>
          <a:p>
            <a:pPr marL="285750" indent="-285750">
              <a:buFont typeface="Wingdings" pitchFamily="2" charset="2"/>
              <a:buChar char=""/>
            </a:pPr>
            <a:r>
              <a:rPr lang="en-US" dirty="0"/>
              <a:t>PAF case managers obtained debt relief valued at </a:t>
            </a:r>
            <a:r>
              <a:rPr lang="en-US" dirty="0" smtClean="0"/>
              <a:t>$31.7 million </a:t>
            </a:r>
            <a:r>
              <a:rPr lang="en-US" dirty="0"/>
              <a:t>dollars for PAF patients through negotiated write offs, charity care access and coding/billing error resolutions.</a:t>
            </a:r>
          </a:p>
          <a:p>
            <a:pPr marL="285750" indent="-285750">
              <a:buFont typeface="Wingdings" pitchFamily="2" charset="2"/>
              <a:buChar char=""/>
            </a:pPr>
            <a:endParaRPr lang="en-US" dirty="0"/>
          </a:p>
          <a:p>
            <a:pPr marL="285750" indent="-285750">
              <a:buFont typeface="Wingdings" pitchFamily="2" charset="2"/>
              <a:buChar char=""/>
            </a:pPr>
            <a:r>
              <a:rPr lang="en-US" dirty="0"/>
              <a:t>Since inception, PAF’s Co-Pay Relief Program has served more than 158,294 patients and allocated more than $300 million in patience assistance. </a:t>
            </a:r>
          </a:p>
          <a:p>
            <a:pPr marL="285750" indent="-285750">
              <a:buFont typeface="Wingdings" pitchFamily="2" charset="2"/>
              <a:buChar char=""/>
            </a:pPr>
            <a:endParaRPr lang="en-US" dirty="0"/>
          </a:p>
          <a:p>
            <a:pPr marL="285750" indent="-285750">
              <a:buFont typeface="Wingdings" pitchFamily="2" charset="2"/>
              <a:buChar char=""/>
            </a:pPr>
            <a:r>
              <a:rPr lang="en-US" dirty="0"/>
              <a:t>$0.94 of every dollar donated supports a direct patient service program offered by PAF.</a:t>
            </a:r>
          </a:p>
        </p:txBody>
      </p:sp>
    </p:spTree>
    <p:extLst>
      <p:ext uri="{BB962C8B-B14F-4D97-AF65-F5344CB8AC3E}">
        <p14:creationId xmlns:p14="http://schemas.microsoft.com/office/powerpoint/2010/main" val="282466150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2"/>
          <p:cNvPicPr>
            <a:picLocks noChangeAspect="1" noChangeArrowheads="1"/>
          </p:cNvPicPr>
          <p:nvPr/>
        </p:nvPicPr>
        <p:blipFill>
          <a:blip r:embed="rId4" cstate="email"/>
          <a:srcRect/>
          <a:stretch>
            <a:fillRect/>
          </a:stretch>
        </p:blipFill>
        <p:spPr bwMode="auto">
          <a:xfrm>
            <a:off x="0" y="0"/>
            <a:ext cx="9144000" cy="6858000"/>
          </a:xfrm>
          <a:prstGeom prst="rect">
            <a:avLst/>
          </a:prstGeom>
          <a:noFill/>
          <a:ln w="12700">
            <a:noFill/>
            <a:miter lim="800000"/>
            <a:headEnd/>
            <a:tailEnd/>
          </a:ln>
        </p:spPr>
      </p:pic>
      <p:sp>
        <p:nvSpPr>
          <p:cNvPr id="2052" name="Slide Number Placeholder 2"/>
          <p:cNvSpPr>
            <a:spLocks noGrp="1"/>
          </p:cNvSpPr>
          <p:nvPr>
            <p:ph type="sldNum" sz="quarter" idx="4294967295"/>
          </p:nvPr>
        </p:nvSpPr>
        <p:spPr>
          <a:xfrm>
            <a:off x="8153400" y="6400800"/>
            <a:ext cx="914400" cy="320675"/>
          </a:xfrm>
          <a:prstGeom prst="rect">
            <a:avLst/>
          </a:prstGeom>
          <a:noFill/>
        </p:spPr>
        <p:txBody>
          <a:bodyPr/>
          <a:lstStyle/>
          <a:p>
            <a:pPr algn="r"/>
            <a:fld id="{54BF6916-D0CB-4D99-82B8-134D5E6F04BF}" type="slidenum">
              <a:rPr lang="en-US" sz="900" smtClean="0">
                <a:ea typeface="Calibri" pitchFamily="34" charset="0"/>
                <a:cs typeface="Arial" pitchFamily="34" charset="0"/>
              </a:rPr>
              <a:pPr algn="r"/>
              <a:t>6</a:t>
            </a:fld>
            <a:endParaRPr lang="en-US" sz="900" dirty="0">
              <a:ea typeface="Calibri" pitchFamily="34" charset="0"/>
              <a:cs typeface="Arial" pitchFamily="34" charset="0"/>
            </a:endParaRPr>
          </a:p>
        </p:txBody>
      </p:sp>
      <p:sp>
        <p:nvSpPr>
          <p:cNvPr id="103433" name="Rectangle 9"/>
          <p:cNvSpPr>
            <a:spLocks noChangeArrowheads="1"/>
          </p:cNvSpPr>
          <p:nvPr/>
        </p:nvSpPr>
        <p:spPr bwMode="auto">
          <a:xfrm>
            <a:off x="228600" y="228600"/>
            <a:ext cx="8763000" cy="639763"/>
          </a:xfrm>
          <a:prstGeom prst="rect">
            <a:avLst/>
          </a:prstGeom>
          <a:noFill/>
          <a:ln w="9525">
            <a:noFill/>
            <a:miter lim="800000"/>
            <a:headEnd/>
            <a:tailEnd/>
          </a:ln>
          <a:effectLst/>
        </p:spPr>
        <p:txBody>
          <a:bodyPr anchor="ctr"/>
          <a:lstStyle/>
          <a:p>
            <a:pPr marL="39688" algn="r">
              <a:defRPr/>
            </a:pPr>
            <a:endParaRPr lang="en-US" sz="3600" dirty="0">
              <a:solidFill>
                <a:schemeClr val="bg1"/>
              </a:solidFill>
              <a:effectLst>
                <a:outerShdw blurRad="38100" dist="38100" dir="2700000" algn="tl">
                  <a:srgbClr val="C0C0C0"/>
                </a:outerShdw>
              </a:effectLst>
              <a:latin typeface="Arial" charset="0"/>
            </a:endParaRPr>
          </a:p>
        </p:txBody>
      </p:sp>
      <p:sp>
        <p:nvSpPr>
          <p:cNvPr id="13" name="Text Box 3"/>
          <p:cNvSpPr txBox="1">
            <a:spLocks noChangeArrowheads="1"/>
          </p:cNvSpPr>
          <p:nvPr/>
        </p:nvSpPr>
        <p:spPr bwMode="auto">
          <a:xfrm>
            <a:off x="2286000" y="1371600"/>
            <a:ext cx="1112228" cy="400110"/>
          </a:xfrm>
          <a:prstGeom prst="rect">
            <a:avLst/>
          </a:prstGeom>
          <a:solidFill>
            <a:srgbClr val="0066CC"/>
          </a:solidFill>
          <a:ln>
            <a:headEnd/>
            <a:tailEnd/>
          </a:ln>
        </p:spPr>
        <p:style>
          <a:lnRef idx="0">
            <a:schemeClr val="accent2"/>
          </a:lnRef>
          <a:fillRef idx="3">
            <a:schemeClr val="accent2"/>
          </a:fillRef>
          <a:effectRef idx="3">
            <a:schemeClr val="accent2"/>
          </a:effectRef>
          <a:fontRef idx="minor">
            <a:schemeClr val="lt1"/>
          </a:fontRef>
        </p:style>
        <p:txBody>
          <a:bodyPr wrap="none">
            <a:spAutoFit/>
          </a:bodyPr>
          <a:lstStyle/>
          <a:p>
            <a:pPr>
              <a:defRPr/>
            </a:pPr>
            <a:r>
              <a:rPr lang="en-US" sz="2000" b="1" dirty="0">
                <a:latin typeface="Calibri" pitchFamily="34" charset="0"/>
                <a:cs typeface="Calibri" pitchFamily="34" charset="0"/>
              </a:rPr>
              <a:t>Ethnicity</a:t>
            </a:r>
          </a:p>
        </p:txBody>
      </p:sp>
      <p:sp>
        <p:nvSpPr>
          <p:cNvPr id="21" name="Text Box 3"/>
          <p:cNvSpPr txBox="1">
            <a:spLocks noChangeArrowheads="1"/>
          </p:cNvSpPr>
          <p:nvPr/>
        </p:nvSpPr>
        <p:spPr bwMode="auto">
          <a:xfrm>
            <a:off x="7010400" y="1524000"/>
            <a:ext cx="974947" cy="400110"/>
          </a:xfrm>
          <a:prstGeom prst="rect">
            <a:avLst/>
          </a:prstGeom>
          <a:solidFill>
            <a:srgbClr val="0066CC"/>
          </a:solidFill>
          <a:ln>
            <a:headEnd/>
            <a:tailEnd/>
          </a:ln>
        </p:spPr>
        <p:style>
          <a:lnRef idx="0">
            <a:schemeClr val="accent2"/>
          </a:lnRef>
          <a:fillRef idx="3">
            <a:schemeClr val="accent2"/>
          </a:fillRef>
          <a:effectRef idx="3">
            <a:schemeClr val="accent2"/>
          </a:effectRef>
          <a:fontRef idx="minor">
            <a:schemeClr val="lt1"/>
          </a:fontRef>
        </p:style>
        <p:txBody>
          <a:bodyPr wrap="none">
            <a:spAutoFit/>
          </a:bodyPr>
          <a:lstStyle/>
          <a:p>
            <a:pPr>
              <a:defRPr/>
            </a:pPr>
            <a:r>
              <a:rPr lang="en-US" sz="2000" b="1" dirty="0">
                <a:latin typeface="Calibri" pitchFamily="34" charset="0"/>
                <a:cs typeface="Calibri" pitchFamily="34" charset="0"/>
              </a:rPr>
              <a:t>Gender</a:t>
            </a:r>
          </a:p>
        </p:txBody>
      </p:sp>
      <p:graphicFrame>
        <p:nvGraphicFramePr>
          <p:cNvPr id="2050" name="Object 6"/>
          <p:cNvGraphicFramePr>
            <a:graphicFrameLocks noChangeAspect="1"/>
          </p:cNvGraphicFramePr>
          <p:nvPr/>
        </p:nvGraphicFramePr>
        <p:xfrm>
          <a:off x="6096000" y="2057400"/>
          <a:ext cx="2903538" cy="3124200"/>
        </p:xfrm>
        <a:graphic>
          <a:graphicData uri="http://schemas.openxmlformats.org/presentationml/2006/ole">
            <mc:AlternateContent xmlns:mc="http://schemas.openxmlformats.org/markup-compatibility/2006">
              <mc:Choice xmlns:v="urn:schemas-microsoft-com:vml" Requires="v">
                <p:oleObj spid="_x0000_s1049" name="Image" r:id="rId5" imgW="3809524" imgH="3250794" progId="">
                  <p:embed/>
                </p:oleObj>
              </mc:Choice>
              <mc:Fallback>
                <p:oleObj name="Image" r:id="rId5" imgW="3809524" imgH="3250794"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l="5714" r="8571"/>
                      <a:stretch>
                        <a:fillRect/>
                      </a:stretch>
                    </p:blipFill>
                    <p:spPr bwMode="auto">
                      <a:xfrm>
                        <a:off x="6096000" y="2057400"/>
                        <a:ext cx="2903538"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sp>
        <p:nvSpPr>
          <p:cNvPr id="22" name="Text Box 7"/>
          <p:cNvSpPr txBox="1">
            <a:spLocks noChangeArrowheads="1"/>
          </p:cNvSpPr>
          <p:nvPr/>
        </p:nvSpPr>
        <p:spPr bwMode="auto">
          <a:xfrm>
            <a:off x="6324426" y="2514600"/>
            <a:ext cx="970137" cy="276999"/>
          </a:xfrm>
          <a:prstGeom prst="rect">
            <a:avLst/>
          </a:prstGeom>
          <a:noFill/>
          <a:ln w="9525">
            <a:noFill/>
            <a:miter lim="800000"/>
            <a:headEnd/>
            <a:tailEnd/>
          </a:ln>
          <a:effectLst/>
        </p:spPr>
        <p:txBody>
          <a:bodyPr wrap="none">
            <a:spAutoFit/>
          </a:bodyPr>
          <a:lstStyle/>
          <a:p>
            <a:pPr algn="r" eaLnBrk="0" hangingPunct="0">
              <a:defRPr/>
            </a:pPr>
            <a:r>
              <a:rPr lang="en-US" sz="1200" b="1" dirty="0">
                <a:effectLst>
                  <a:outerShdw blurRad="38100" dist="38100" dir="2700000" algn="tl">
                    <a:srgbClr val="C0C0C0"/>
                  </a:outerShdw>
                </a:effectLst>
                <a:latin typeface="Calibri" pitchFamily="34" charset="0"/>
                <a:cs typeface="Calibri" pitchFamily="34" charset="0"/>
              </a:rPr>
              <a:t>Male  </a:t>
            </a:r>
            <a:r>
              <a:rPr lang="en-US" sz="1200" b="1" dirty="0" smtClean="0">
                <a:effectLst>
                  <a:outerShdw blurRad="38100" dist="38100" dir="2700000" algn="tl">
                    <a:srgbClr val="C0C0C0"/>
                  </a:outerShdw>
                </a:effectLst>
                <a:latin typeface="Calibri" pitchFamily="34" charset="0"/>
                <a:cs typeface="Calibri" pitchFamily="34" charset="0"/>
              </a:rPr>
              <a:t>34.5%</a:t>
            </a:r>
            <a:endParaRPr lang="en-US" sz="1200" b="1" dirty="0">
              <a:effectLst>
                <a:outerShdw blurRad="38100" dist="38100" dir="2700000" algn="tl">
                  <a:srgbClr val="C0C0C0"/>
                </a:outerShdw>
              </a:effectLst>
              <a:latin typeface="Calibri" pitchFamily="34" charset="0"/>
              <a:cs typeface="Calibri" pitchFamily="34" charset="0"/>
            </a:endParaRPr>
          </a:p>
        </p:txBody>
      </p:sp>
      <p:sp>
        <p:nvSpPr>
          <p:cNvPr id="23" name="Text Box 8"/>
          <p:cNvSpPr txBox="1">
            <a:spLocks noChangeArrowheads="1"/>
          </p:cNvSpPr>
          <p:nvPr/>
        </p:nvSpPr>
        <p:spPr bwMode="auto">
          <a:xfrm>
            <a:off x="7620736" y="4953000"/>
            <a:ext cx="1105752" cy="276999"/>
          </a:xfrm>
          <a:prstGeom prst="rect">
            <a:avLst/>
          </a:prstGeom>
          <a:noFill/>
          <a:ln w="9525">
            <a:noFill/>
            <a:miter lim="800000"/>
            <a:headEnd/>
            <a:tailEnd/>
          </a:ln>
          <a:effectLst/>
        </p:spPr>
        <p:txBody>
          <a:bodyPr wrap="none">
            <a:spAutoFit/>
          </a:bodyPr>
          <a:lstStyle/>
          <a:p>
            <a:pPr algn="r" eaLnBrk="0" hangingPunct="0">
              <a:defRPr/>
            </a:pPr>
            <a:r>
              <a:rPr lang="en-US" sz="1200" b="1" dirty="0">
                <a:effectLst>
                  <a:outerShdw blurRad="38100" dist="38100" dir="2700000" algn="tl">
                    <a:srgbClr val="C0C0C0"/>
                  </a:outerShdw>
                </a:effectLst>
                <a:latin typeface="Calibri" pitchFamily="34" charset="0"/>
                <a:cs typeface="Calibri" pitchFamily="34" charset="0"/>
              </a:rPr>
              <a:t>Female  </a:t>
            </a:r>
            <a:r>
              <a:rPr lang="en-US" sz="1200" b="1" dirty="0" smtClean="0">
                <a:effectLst>
                  <a:outerShdw blurRad="38100" dist="38100" dir="2700000" algn="tl">
                    <a:srgbClr val="C0C0C0"/>
                  </a:outerShdw>
                </a:effectLst>
                <a:latin typeface="Calibri" pitchFamily="34" charset="0"/>
                <a:cs typeface="Calibri" pitchFamily="34" charset="0"/>
              </a:rPr>
              <a:t>65.5%</a:t>
            </a:r>
            <a:endParaRPr lang="en-US" sz="1200" b="1" dirty="0">
              <a:effectLst>
                <a:outerShdw blurRad="38100" dist="38100" dir="2700000" algn="tl">
                  <a:srgbClr val="C0C0C0"/>
                </a:outerShdw>
              </a:effectLst>
              <a:latin typeface="Calibri" pitchFamily="34" charset="0"/>
              <a:cs typeface="Calibri" pitchFamily="34" charset="0"/>
            </a:endParaRPr>
          </a:p>
        </p:txBody>
      </p:sp>
      <p:sp>
        <p:nvSpPr>
          <p:cNvPr id="2062" name="TextBox 11"/>
          <p:cNvSpPr txBox="1">
            <a:spLocks noChangeArrowheads="1"/>
          </p:cNvSpPr>
          <p:nvPr/>
        </p:nvSpPr>
        <p:spPr bwMode="auto">
          <a:xfrm>
            <a:off x="3352800" y="304800"/>
            <a:ext cx="5562600" cy="523220"/>
          </a:xfrm>
          <a:prstGeom prst="rect">
            <a:avLst/>
          </a:prstGeom>
          <a:noFill/>
          <a:ln w="9525">
            <a:noFill/>
            <a:miter lim="800000"/>
            <a:headEnd/>
            <a:tailEnd/>
          </a:ln>
        </p:spPr>
        <p:txBody>
          <a:bodyPr>
            <a:spAutoFit/>
          </a:bodyPr>
          <a:lstStyle/>
          <a:p>
            <a:pPr algn="r"/>
            <a:r>
              <a:rPr lang="en-US" sz="2800" dirty="0">
                <a:solidFill>
                  <a:schemeClr val="bg1"/>
                </a:solidFill>
                <a:effectLst>
                  <a:outerShdw blurRad="38100" dist="38100" dir="2700000" algn="tl">
                    <a:srgbClr val="000000">
                      <a:alpha val="43137"/>
                    </a:srgbClr>
                  </a:outerShdw>
                </a:effectLst>
                <a:ea typeface="Calibri" pitchFamily="34" charset="0"/>
                <a:cs typeface="Arial" pitchFamily="34" charset="0"/>
              </a:rPr>
              <a:t>Analysis of PAF Patients</a:t>
            </a:r>
          </a:p>
        </p:txBody>
      </p:sp>
      <p:graphicFrame>
        <p:nvGraphicFramePr>
          <p:cNvPr id="15" name="Chart 14"/>
          <p:cNvGraphicFramePr>
            <a:graphicFrameLocks noGrp="1"/>
          </p:cNvGraphicFramePr>
          <p:nvPr>
            <p:extLst>
              <p:ext uri="{D42A27DB-BD31-4B8C-83A1-F6EECF244321}">
                <p14:modId xmlns:p14="http://schemas.microsoft.com/office/powerpoint/2010/main" val="4161666409"/>
              </p:ext>
            </p:extLst>
          </p:nvPr>
        </p:nvGraphicFramePr>
        <p:xfrm>
          <a:off x="228600" y="1447800"/>
          <a:ext cx="5867400" cy="47244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0841147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894937529"/>
              </p:ext>
            </p:extLst>
          </p:nvPr>
        </p:nvGraphicFramePr>
        <p:xfrm>
          <a:off x="533400" y="1524000"/>
          <a:ext cx="5562600" cy="4450080"/>
        </p:xfrm>
        <a:graphic>
          <a:graphicData uri="http://schemas.openxmlformats.org/drawingml/2006/table">
            <a:tbl>
              <a:tblPr firstRow="1" bandRow="1">
                <a:tableStyleId>{5C22544A-7EE6-4342-B048-85BDC9FD1C3A}</a:tableStyleId>
              </a:tblPr>
              <a:tblGrid>
                <a:gridCol w="2781300"/>
                <a:gridCol w="2781300"/>
              </a:tblGrid>
              <a:tr h="370840">
                <a:tc>
                  <a:txBody>
                    <a:bodyPr/>
                    <a:lstStyle/>
                    <a:p>
                      <a:r>
                        <a:rPr lang="en-US" sz="1800" dirty="0" smtClean="0">
                          <a:latin typeface="Calibri" panose="020F0502020204030204" pitchFamily="34" charset="0"/>
                        </a:rPr>
                        <a:t>Income </a:t>
                      </a:r>
                      <a:endParaRPr lang="en-US" sz="1800" dirty="0">
                        <a:latin typeface="Calibri" panose="020F0502020204030204" pitchFamily="34" charset="0"/>
                      </a:endParaRPr>
                    </a:p>
                  </a:txBody>
                  <a:tcPr/>
                </a:tc>
                <a:tc>
                  <a:txBody>
                    <a:bodyPr/>
                    <a:lstStyle/>
                    <a:p>
                      <a:pPr algn="r"/>
                      <a:r>
                        <a:rPr lang="en-US" sz="1800" dirty="0" smtClean="0">
                          <a:latin typeface="Calibri" panose="020F0502020204030204" pitchFamily="34" charset="0"/>
                        </a:rPr>
                        <a:t>Percentage</a:t>
                      </a:r>
                      <a:endParaRPr lang="en-US" sz="1800" dirty="0">
                        <a:latin typeface="Calibri" panose="020F0502020204030204" pitchFamily="34" charset="0"/>
                      </a:endParaRPr>
                    </a:p>
                  </a:txBody>
                  <a:tcPr/>
                </a:tc>
              </a:tr>
              <a:tr h="370840">
                <a:tc>
                  <a:txBody>
                    <a:bodyPr/>
                    <a:lstStyle/>
                    <a:p>
                      <a:r>
                        <a:rPr lang="en-US" sz="1800" dirty="0" smtClean="0">
                          <a:latin typeface="Calibri" panose="020F0502020204030204" pitchFamily="34" charset="0"/>
                        </a:rPr>
                        <a:t>Less</a:t>
                      </a:r>
                      <a:r>
                        <a:rPr lang="en-US" sz="1800" baseline="0" dirty="0" smtClean="0">
                          <a:latin typeface="Calibri" panose="020F0502020204030204" pitchFamily="34" charset="0"/>
                        </a:rPr>
                        <a:t> than $11,000</a:t>
                      </a:r>
                      <a:endParaRPr lang="en-US" sz="1800" dirty="0">
                        <a:latin typeface="Calibri" panose="020F0502020204030204" pitchFamily="34" charset="0"/>
                      </a:endParaRPr>
                    </a:p>
                  </a:txBody>
                  <a:tcPr/>
                </a:tc>
                <a:tc>
                  <a:txBody>
                    <a:bodyPr/>
                    <a:lstStyle/>
                    <a:p>
                      <a:pPr algn="r"/>
                      <a:r>
                        <a:rPr lang="en-US" sz="1800" dirty="0" smtClean="0">
                          <a:latin typeface="Calibri" panose="020F0502020204030204" pitchFamily="34" charset="0"/>
                        </a:rPr>
                        <a:t>17.48</a:t>
                      </a:r>
                      <a:endParaRPr lang="en-US" sz="1800" dirty="0">
                        <a:latin typeface="Calibri" panose="020F0502020204030204" pitchFamily="34" charset="0"/>
                      </a:endParaRPr>
                    </a:p>
                  </a:txBody>
                  <a:tcPr/>
                </a:tc>
              </a:tr>
              <a:tr h="370840">
                <a:tc>
                  <a:txBody>
                    <a:bodyPr/>
                    <a:lstStyle/>
                    <a:p>
                      <a:r>
                        <a:rPr lang="en-US" sz="1800" dirty="0" smtClean="0">
                          <a:latin typeface="Calibri" panose="020F0502020204030204" pitchFamily="34" charset="0"/>
                        </a:rPr>
                        <a:t>$12,000-$23,000</a:t>
                      </a:r>
                      <a:endParaRPr lang="en-US" sz="1800" dirty="0">
                        <a:latin typeface="Calibri" panose="020F0502020204030204" pitchFamily="34" charset="0"/>
                      </a:endParaRPr>
                    </a:p>
                  </a:txBody>
                  <a:tcPr/>
                </a:tc>
                <a:tc>
                  <a:txBody>
                    <a:bodyPr/>
                    <a:lstStyle/>
                    <a:p>
                      <a:pPr algn="r"/>
                      <a:r>
                        <a:rPr lang="en-US" sz="1800" dirty="0" smtClean="0">
                          <a:latin typeface="Calibri" panose="020F0502020204030204" pitchFamily="34" charset="0"/>
                        </a:rPr>
                        <a:t>30.39</a:t>
                      </a:r>
                      <a:endParaRPr lang="en-US" sz="1800" dirty="0">
                        <a:latin typeface="Calibri" panose="020F0502020204030204" pitchFamily="34" charset="0"/>
                      </a:endParaRPr>
                    </a:p>
                  </a:txBody>
                  <a:tcPr/>
                </a:tc>
              </a:tr>
              <a:tr h="370840">
                <a:tc>
                  <a:txBody>
                    <a:bodyPr/>
                    <a:lstStyle/>
                    <a:p>
                      <a:r>
                        <a:rPr lang="en-US" sz="1800" dirty="0" smtClean="0">
                          <a:latin typeface="Calibri" panose="020F0502020204030204" pitchFamily="34" charset="0"/>
                        </a:rPr>
                        <a:t>$24,000-$35,000</a:t>
                      </a:r>
                      <a:endParaRPr lang="en-US" sz="1800" dirty="0">
                        <a:latin typeface="Calibri" panose="020F0502020204030204" pitchFamily="34" charset="0"/>
                      </a:endParaRPr>
                    </a:p>
                  </a:txBody>
                  <a:tcPr/>
                </a:tc>
                <a:tc>
                  <a:txBody>
                    <a:bodyPr/>
                    <a:lstStyle/>
                    <a:p>
                      <a:pPr algn="r"/>
                      <a:r>
                        <a:rPr lang="en-US" sz="1800" dirty="0" smtClean="0">
                          <a:latin typeface="Calibri" panose="020F0502020204030204" pitchFamily="34" charset="0"/>
                        </a:rPr>
                        <a:t>22.55</a:t>
                      </a:r>
                      <a:endParaRPr lang="en-US" sz="1800" dirty="0">
                        <a:latin typeface="Calibri" panose="020F0502020204030204" pitchFamily="34" charset="0"/>
                      </a:endParaRPr>
                    </a:p>
                  </a:txBody>
                  <a:tcPr/>
                </a:tc>
              </a:tr>
              <a:tr h="370840">
                <a:tc>
                  <a:txBody>
                    <a:bodyPr/>
                    <a:lstStyle/>
                    <a:p>
                      <a:r>
                        <a:rPr lang="en-US" sz="1800" dirty="0" smtClean="0">
                          <a:latin typeface="Calibri" panose="020F0502020204030204" pitchFamily="34" charset="0"/>
                        </a:rPr>
                        <a:t>$36,000-$47,000</a:t>
                      </a:r>
                      <a:endParaRPr lang="en-US" sz="1800" dirty="0">
                        <a:latin typeface="Calibri" panose="020F0502020204030204" pitchFamily="34" charset="0"/>
                      </a:endParaRPr>
                    </a:p>
                  </a:txBody>
                  <a:tcPr/>
                </a:tc>
                <a:tc>
                  <a:txBody>
                    <a:bodyPr/>
                    <a:lstStyle/>
                    <a:p>
                      <a:pPr algn="r"/>
                      <a:r>
                        <a:rPr lang="en-US" sz="1800" dirty="0" smtClean="0">
                          <a:latin typeface="Calibri" panose="020F0502020204030204" pitchFamily="34" charset="0"/>
                        </a:rPr>
                        <a:t>12.84</a:t>
                      </a:r>
                      <a:endParaRPr lang="en-US" sz="1800" dirty="0">
                        <a:latin typeface="Calibri" panose="020F0502020204030204" pitchFamily="34" charset="0"/>
                      </a:endParaRPr>
                    </a:p>
                  </a:txBody>
                  <a:tcPr/>
                </a:tc>
              </a:tr>
              <a:tr h="370840">
                <a:tc>
                  <a:txBody>
                    <a:bodyPr/>
                    <a:lstStyle/>
                    <a:p>
                      <a:r>
                        <a:rPr lang="en-US" sz="1800" dirty="0" smtClean="0">
                          <a:latin typeface="Calibri" panose="020F0502020204030204" pitchFamily="34" charset="0"/>
                        </a:rPr>
                        <a:t>$48,000-$59,000</a:t>
                      </a:r>
                      <a:endParaRPr lang="en-US" sz="1800" dirty="0">
                        <a:latin typeface="Calibri" panose="020F0502020204030204" pitchFamily="34" charset="0"/>
                      </a:endParaRPr>
                    </a:p>
                  </a:txBody>
                  <a:tcPr/>
                </a:tc>
                <a:tc>
                  <a:txBody>
                    <a:bodyPr/>
                    <a:lstStyle/>
                    <a:p>
                      <a:pPr algn="r"/>
                      <a:r>
                        <a:rPr lang="en-US" sz="1800" dirty="0" smtClean="0">
                          <a:latin typeface="Calibri" panose="020F0502020204030204" pitchFamily="34" charset="0"/>
                        </a:rPr>
                        <a:t>7.04</a:t>
                      </a:r>
                      <a:endParaRPr lang="en-US" sz="1800" dirty="0">
                        <a:latin typeface="Calibri" panose="020F0502020204030204" pitchFamily="34" charset="0"/>
                      </a:endParaRPr>
                    </a:p>
                  </a:txBody>
                  <a:tcPr/>
                </a:tc>
              </a:tr>
              <a:tr h="370840">
                <a:tc>
                  <a:txBody>
                    <a:bodyPr/>
                    <a:lstStyle/>
                    <a:p>
                      <a:r>
                        <a:rPr lang="en-US" sz="1800" dirty="0" smtClean="0">
                          <a:latin typeface="Calibri" panose="020F0502020204030204" pitchFamily="34" charset="0"/>
                        </a:rPr>
                        <a:t>$60,000-$71,000</a:t>
                      </a:r>
                      <a:endParaRPr lang="en-US" sz="1800" dirty="0">
                        <a:latin typeface="Calibri" panose="020F0502020204030204" pitchFamily="34" charset="0"/>
                      </a:endParaRPr>
                    </a:p>
                  </a:txBody>
                  <a:tcPr/>
                </a:tc>
                <a:tc>
                  <a:txBody>
                    <a:bodyPr/>
                    <a:lstStyle/>
                    <a:p>
                      <a:pPr algn="r"/>
                      <a:r>
                        <a:rPr lang="en-US" sz="1800" dirty="0" smtClean="0">
                          <a:latin typeface="Calibri" panose="020F0502020204030204" pitchFamily="34" charset="0"/>
                        </a:rPr>
                        <a:t>4.21</a:t>
                      </a:r>
                      <a:endParaRPr lang="en-US" sz="1800" dirty="0">
                        <a:latin typeface="Calibri" panose="020F0502020204030204" pitchFamily="34" charset="0"/>
                      </a:endParaRPr>
                    </a:p>
                  </a:txBody>
                  <a:tcPr/>
                </a:tc>
              </a:tr>
              <a:tr h="370840">
                <a:tc>
                  <a:txBody>
                    <a:bodyPr/>
                    <a:lstStyle/>
                    <a:p>
                      <a:r>
                        <a:rPr lang="en-US" sz="1800" dirty="0" smtClean="0">
                          <a:latin typeface="Calibri" panose="020F0502020204030204" pitchFamily="34" charset="0"/>
                        </a:rPr>
                        <a:t>$72,000-$83,000</a:t>
                      </a:r>
                      <a:endParaRPr lang="en-US" sz="1800" dirty="0">
                        <a:latin typeface="Calibri" panose="020F0502020204030204" pitchFamily="34" charset="0"/>
                      </a:endParaRPr>
                    </a:p>
                  </a:txBody>
                  <a:tcPr/>
                </a:tc>
                <a:tc>
                  <a:txBody>
                    <a:bodyPr/>
                    <a:lstStyle/>
                    <a:p>
                      <a:pPr algn="r"/>
                      <a:r>
                        <a:rPr lang="en-US" sz="1800" dirty="0" smtClean="0">
                          <a:latin typeface="Calibri" panose="020F0502020204030204" pitchFamily="34" charset="0"/>
                        </a:rPr>
                        <a:t>1.82</a:t>
                      </a:r>
                      <a:endParaRPr lang="en-US" sz="1800" dirty="0">
                        <a:latin typeface="Calibri" panose="020F0502020204030204" pitchFamily="34" charset="0"/>
                      </a:endParaRPr>
                    </a:p>
                  </a:txBody>
                  <a:tcPr/>
                </a:tc>
              </a:tr>
              <a:tr h="370840">
                <a:tc>
                  <a:txBody>
                    <a:bodyPr/>
                    <a:lstStyle/>
                    <a:p>
                      <a:r>
                        <a:rPr lang="en-US" sz="1800" dirty="0" smtClean="0">
                          <a:latin typeface="Calibri" panose="020F0502020204030204" pitchFamily="34" charset="0"/>
                        </a:rPr>
                        <a:t>$84,000-$95,000</a:t>
                      </a:r>
                      <a:endParaRPr lang="en-US" sz="1800" dirty="0">
                        <a:latin typeface="Calibri" panose="020F0502020204030204" pitchFamily="34" charset="0"/>
                      </a:endParaRPr>
                    </a:p>
                  </a:txBody>
                  <a:tcPr/>
                </a:tc>
                <a:tc>
                  <a:txBody>
                    <a:bodyPr/>
                    <a:lstStyle/>
                    <a:p>
                      <a:pPr algn="r"/>
                      <a:r>
                        <a:rPr lang="en-US" sz="1800" dirty="0" smtClean="0">
                          <a:latin typeface="Calibri" panose="020F0502020204030204" pitchFamily="34" charset="0"/>
                        </a:rPr>
                        <a:t>1.22</a:t>
                      </a:r>
                      <a:endParaRPr lang="en-US" sz="1800" dirty="0">
                        <a:latin typeface="Calibri" panose="020F0502020204030204" pitchFamily="34" charset="0"/>
                      </a:endParaRPr>
                    </a:p>
                  </a:txBody>
                  <a:tcPr/>
                </a:tc>
              </a:tr>
              <a:tr h="370840">
                <a:tc>
                  <a:txBody>
                    <a:bodyPr/>
                    <a:lstStyle/>
                    <a:p>
                      <a:r>
                        <a:rPr lang="en-US" sz="1800" dirty="0" smtClean="0">
                          <a:latin typeface="Calibri" panose="020F0502020204030204" pitchFamily="34" charset="0"/>
                        </a:rPr>
                        <a:t>$96,000-$107,000</a:t>
                      </a:r>
                      <a:endParaRPr lang="en-US" sz="1800" dirty="0">
                        <a:latin typeface="Calibri" panose="020F0502020204030204" pitchFamily="34" charset="0"/>
                      </a:endParaRPr>
                    </a:p>
                  </a:txBody>
                  <a:tcPr/>
                </a:tc>
                <a:tc>
                  <a:txBody>
                    <a:bodyPr/>
                    <a:lstStyle/>
                    <a:p>
                      <a:pPr algn="r"/>
                      <a:r>
                        <a:rPr lang="en-US" sz="1800" dirty="0" smtClean="0">
                          <a:latin typeface="Calibri" panose="020F0502020204030204" pitchFamily="34" charset="0"/>
                        </a:rPr>
                        <a:t>.83</a:t>
                      </a:r>
                      <a:endParaRPr lang="en-US" sz="1800" dirty="0">
                        <a:latin typeface="Calibri" panose="020F0502020204030204" pitchFamily="34" charset="0"/>
                      </a:endParaRPr>
                    </a:p>
                  </a:txBody>
                  <a:tcPr/>
                </a:tc>
              </a:tr>
              <a:tr h="370840">
                <a:tc>
                  <a:txBody>
                    <a:bodyPr/>
                    <a:lstStyle/>
                    <a:p>
                      <a:r>
                        <a:rPr lang="en-US" sz="1800" dirty="0" smtClean="0">
                          <a:latin typeface="Calibri" panose="020F0502020204030204" pitchFamily="34" charset="0"/>
                        </a:rPr>
                        <a:t>$108,000-$119,000</a:t>
                      </a:r>
                      <a:endParaRPr lang="en-US" sz="1800" dirty="0">
                        <a:latin typeface="Calibri" panose="020F0502020204030204" pitchFamily="34" charset="0"/>
                      </a:endParaRPr>
                    </a:p>
                  </a:txBody>
                  <a:tcPr/>
                </a:tc>
                <a:tc>
                  <a:txBody>
                    <a:bodyPr/>
                    <a:lstStyle/>
                    <a:p>
                      <a:pPr algn="r"/>
                      <a:r>
                        <a:rPr lang="en-US" sz="1800" dirty="0" smtClean="0">
                          <a:latin typeface="Calibri" panose="020F0502020204030204" pitchFamily="34" charset="0"/>
                        </a:rPr>
                        <a:t>.45</a:t>
                      </a:r>
                      <a:endParaRPr lang="en-US" sz="1800" dirty="0">
                        <a:latin typeface="Calibri" panose="020F0502020204030204" pitchFamily="34" charset="0"/>
                      </a:endParaRPr>
                    </a:p>
                  </a:txBody>
                  <a:tcPr/>
                </a:tc>
              </a:tr>
              <a:tr h="370840">
                <a:tc>
                  <a:txBody>
                    <a:bodyPr/>
                    <a:lstStyle/>
                    <a:p>
                      <a:r>
                        <a:rPr lang="en-US" sz="1800" dirty="0" smtClean="0">
                          <a:latin typeface="Calibri" panose="020F0502020204030204" pitchFamily="34" charset="0"/>
                        </a:rPr>
                        <a:t>$120,000 or More </a:t>
                      </a:r>
                      <a:endParaRPr lang="en-US" sz="1800" dirty="0">
                        <a:latin typeface="Calibri" panose="020F0502020204030204" pitchFamily="34" charset="0"/>
                      </a:endParaRPr>
                    </a:p>
                  </a:txBody>
                  <a:tcPr/>
                </a:tc>
                <a:tc>
                  <a:txBody>
                    <a:bodyPr/>
                    <a:lstStyle/>
                    <a:p>
                      <a:pPr algn="r"/>
                      <a:r>
                        <a:rPr lang="en-US" sz="1800" dirty="0" smtClean="0">
                          <a:latin typeface="Calibri" panose="020F0502020204030204" pitchFamily="34" charset="0"/>
                        </a:rPr>
                        <a:t>1.20</a:t>
                      </a:r>
                      <a:endParaRPr lang="en-US" sz="1800" dirty="0">
                        <a:latin typeface="Calibri" panose="020F0502020204030204" pitchFamily="34" charset="0"/>
                      </a:endParaRPr>
                    </a:p>
                  </a:txBody>
                  <a:tcPr/>
                </a:tc>
              </a:tr>
            </a:tbl>
          </a:graphicData>
        </a:graphic>
      </p:graphicFrame>
      <p:sp>
        <p:nvSpPr>
          <p:cNvPr id="3" name="Slide Number Placeholder 2"/>
          <p:cNvSpPr>
            <a:spLocks noGrp="1"/>
          </p:cNvSpPr>
          <p:nvPr>
            <p:ph type="sldNum" sz="quarter" idx="10"/>
          </p:nvPr>
        </p:nvSpPr>
        <p:spPr/>
        <p:txBody>
          <a:bodyPr/>
          <a:lstStyle/>
          <a:p>
            <a:pPr algn="r">
              <a:defRPr/>
            </a:pPr>
            <a:fld id="{5850DBBF-5EFA-4BC8-B8D1-C950D339F199}" type="slidenum">
              <a:rPr lang="en-US" sz="900" smtClean="0"/>
              <a:pPr algn="r">
                <a:defRPr/>
              </a:pPr>
              <a:t>7</a:t>
            </a:fld>
            <a:endParaRPr lang="en-US" sz="900" dirty="0"/>
          </a:p>
        </p:txBody>
      </p:sp>
      <p:sp>
        <p:nvSpPr>
          <p:cNvPr id="4" name="TextBox 3"/>
          <p:cNvSpPr txBox="1"/>
          <p:nvPr/>
        </p:nvSpPr>
        <p:spPr>
          <a:xfrm>
            <a:off x="5334000" y="457200"/>
            <a:ext cx="3352800" cy="523220"/>
          </a:xfrm>
          <a:prstGeom prst="rect">
            <a:avLst/>
          </a:prstGeom>
          <a:noFill/>
        </p:spPr>
        <p:txBody>
          <a:bodyPr wrap="square" rtlCol="0">
            <a:spAutoFit/>
          </a:bodyPr>
          <a:lstStyle/>
          <a:p>
            <a:pPr algn="r"/>
            <a:r>
              <a:rPr lang="en-US" sz="2800" dirty="0" smtClean="0">
                <a:solidFill>
                  <a:schemeClr val="bg1"/>
                </a:solidFill>
                <a:effectLst>
                  <a:outerShdw blurRad="38100" dist="38100" dir="2700000" algn="tl">
                    <a:srgbClr val="000000">
                      <a:alpha val="43137"/>
                    </a:srgbClr>
                  </a:outerShdw>
                </a:effectLst>
              </a:rPr>
              <a:t>Household Income</a:t>
            </a:r>
            <a:endParaRPr lang="en-US" sz="2800" dirty="0">
              <a:solidFill>
                <a:schemeClr val="bg1"/>
              </a:solidFill>
              <a:effectLst>
                <a:outerShdw blurRad="38100" dist="38100" dir="2700000" algn="tl">
                  <a:srgbClr val="000000">
                    <a:alpha val="43137"/>
                  </a:srgbClr>
                </a:outerShdw>
              </a:effectLst>
            </a:endParaRPr>
          </a:p>
        </p:txBody>
      </p:sp>
      <p:sp>
        <p:nvSpPr>
          <p:cNvPr id="6" name="Right Brace 5"/>
          <p:cNvSpPr/>
          <p:nvPr/>
        </p:nvSpPr>
        <p:spPr>
          <a:xfrm>
            <a:off x="6096000" y="1909011"/>
            <a:ext cx="914400" cy="1066800"/>
          </a:xfrm>
          <a:prstGeom prst="righ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TextBox 6"/>
          <p:cNvSpPr txBox="1"/>
          <p:nvPr/>
        </p:nvSpPr>
        <p:spPr>
          <a:xfrm>
            <a:off x="7010400" y="2183886"/>
            <a:ext cx="1447800" cy="523220"/>
          </a:xfrm>
          <a:prstGeom prst="rect">
            <a:avLst/>
          </a:prstGeom>
          <a:noFill/>
        </p:spPr>
        <p:txBody>
          <a:bodyPr wrap="square" rtlCol="0">
            <a:spAutoFit/>
          </a:bodyPr>
          <a:lstStyle/>
          <a:p>
            <a:r>
              <a:rPr lang="en-US" sz="2800" i="1" dirty="0" smtClean="0">
                <a:solidFill>
                  <a:srgbClr val="0000FF"/>
                </a:solidFill>
                <a:latin typeface="Calibri" panose="020F0502020204030204" pitchFamily="34" charset="0"/>
              </a:rPr>
              <a:t>70.42%</a:t>
            </a:r>
            <a:endParaRPr lang="en-US" sz="2800" i="1" dirty="0">
              <a:solidFill>
                <a:srgbClr val="0000FF"/>
              </a:solidFill>
              <a:latin typeface="Calibri" panose="020F0502020204030204" pitchFamily="34" charset="0"/>
            </a:endParaRPr>
          </a:p>
        </p:txBody>
      </p:sp>
    </p:spTree>
    <p:extLst>
      <p:ext uri="{BB962C8B-B14F-4D97-AF65-F5344CB8AC3E}">
        <p14:creationId xmlns:p14="http://schemas.microsoft.com/office/powerpoint/2010/main" val="164541886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3" cstate="email"/>
          <a:srcRect/>
          <a:stretch>
            <a:fillRect/>
          </a:stretch>
        </p:blipFill>
        <p:spPr bwMode="auto">
          <a:xfrm>
            <a:off x="0" y="0"/>
            <a:ext cx="9144000" cy="6858000"/>
          </a:xfrm>
          <a:prstGeom prst="rect">
            <a:avLst/>
          </a:prstGeom>
          <a:noFill/>
          <a:ln w="12700">
            <a:noFill/>
            <a:miter lim="800000"/>
            <a:headEnd/>
            <a:tailEnd/>
          </a:ln>
        </p:spPr>
      </p:pic>
      <p:sp>
        <p:nvSpPr>
          <p:cNvPr id="28675" name="Slide Number Placeholder 4"/>
          <p:cNvSpPr>
            <a:spLocks noGrp="1"/>
          </p:cNvSpPr>
          <p:nvPr>
            <p:ph type="sldNum" sz="quarter" idx="10"/>
          </p:nvPr>
        </p:nvSpPr>
        <p:spPr>
          <a:noFill/>
        </p:spPr>
        <p:txBody>
          <a:bodyPr/>
          <a:lstStyle/>
          <a:p>
            <a:pPr algn="r"/>
            <a:fld id="{2E12A5EB-12ED-498F-B0A5-DD0BB55449D7}" type="slidenum">
              <a:rPr lang="en-US" sz="900" smtClean="0">
                <a:ea typeface="Calibri" pitchFamily="34" charset="0"/>
                <a:cs typeface="Arial" pitchFamily="34" charset="0"/>
              </a:rPr>
              <a:pPr algn="r"/>
              <a:t>8</a:t>
            </a:fld>
            <a:endParaRPr lang="en-US" sz="900" dirty="0" smtClean="0">
              <a:ea typeface="Calibri" pitchFamily="34" charset="0"/>
              <a:cs typeface="Arial" pitchFamily="34" charset="0"/>
            </a:endParaRPr>
          </a:p>
        </p:txBody>
      </p:sp>
      <p:sp>
        <p:nvSpPr>
          <p:cNvPr id="148482" name="Rectangle 2"/>
          <p:cNvSpPr>
            <a:spLocks noGrp="1" noChangeArrowheads="1"/>
          </p:cNvSpPr>
          <p:nvPr>
            <p:ph type="title" idx="4294967295"/>
          </p:nvPr>
        </p:nvSpPr>
        <p:spPr>
          <a:xfrm>
            <a:off x="0" y="152400"/>
            <a:ext cx="9144000" cy="609600"/>
          </a:xfrm>
          <a:prstGeom prst="rect">
            <a:avLst/>
          </a:prstGeom>
        </p:spPr>
        <p:txBody>
          <a:bodyPr/>
          <a:lstStyle/>
          <a:p>
            <a:pPr eaLnBrk="1" hangingPunct="1">
              <a:defRPr/>
            </a:pPr>
            <a:r>
              <a:rPr lang="en-US" sz="4000" dirty="0" smtClean="0"/>
              <a:t> </a:t>
            </a:r>
            <a:endParaRPr lang="en-US" sz="4000" dirty="0"/>
          </a:p>
        </p:txBody>
      </p:sp>
      <p:sp>
        <p:nvSpPr>
          <p:cNvPr id="12" name="Text Box 3"/>
          <p:cNvSpPr txBox="1">
            <a:spLocks noChangeArrowheads="1"/>
          </p:cNvSpPr>
          <p:nvPr/>
        </p:nvSpPr>
        <p:spPr bwMode="auto">
          <a:xfrm>
            <a:off x="1447800" y="1524000"/>
            <a:ext cx="1943161" cy="400110"/>
          </a:xfrm>
          <a:prstGeom prst="rect">
            <a:avLst/>
          </a:prstGeom>
          <a:solidFill>
            <a:srgbClr val="0066CC"/>
          </a:solidFill>
          <a:ln>
            <a:headEnd/>
            <a:tailEnd/>
          </a:ln>
        </p:spPr>
        <p:style>
          <a:lnRef idx="0">
            <a:schemeClr val="accent2"/>
          </a:lnRef>
          <a:fillRef idx="3">
            <a:schemeClr val="accent2"/>
          </a:fillRef>
          <a:effectRef idx="3">
            <a:schemeClr val="accent2"/>
          </a:effectRef>
          <a:fontRef idx="minor">
            <a:schemeClr val="lt1"/>
          </a:fontRef>
        </p:style>
        <p:txBody>
          <a:bodyPr wrap="none">
            <a:spAutoFit/>
          </a:bodyPr>
          <a:lstStyle/>
          <a:p>
            <a:pPr>
              <a:defRPr/>
            </a:pPr>
            <a:r>
              <a:rPr lang="en-US" sz="2000" b="1" dirty="0">
                <a:latin typeface="Calibri" pitchFamily="34" charset="0"/>
                <a:cs typeface="Calibri" pitchFamily="34" charset="0"/>
              </a:rPr>
              <a:t>Mission Analysis</a:t>
            </a:r>
          </a:p>
        </p:txBody>
      </p:sp>
      <p:sp>
        <p:nvSpPr>
          <p:cNvPr id="14" name="Text Box 3"/>
          <p:cNvSpPr txBox="1">
            <a:spLocks noChangeArrowheads="1"/>
          </p:cNvSpPr>
          <p:nvPr/>
        </p:nvSpPr>
        <p:spPr bwMode="auto">
          <a:xfrm>
            <a:off x="4800600" y="1524000"/>
            <a:ext cx="3752053" cy="400110"/>
          </a:xfrm>
          <a:prstGeom prst="rect">
            <a:avLst/>
          </a:prstGeom>
          <a:solidFill>
            <a:srgbClr val="0066CC"/>
          </a:solidFill>
          <a:ln>
            <a:headEnd/>
            <a:tailEnd/>
          </a:ln>
        </p:spPr>
        <p:style>
          <a:lnRef idx="0">
            <a:schemeClr val="accent2"/>
          </a:lnRef>
          <a:fillRef idx="3">
            <a:schemeClr val="accent2"/>
          </a:fillRef>
          <a:effectRef idx="3">
            <a:schemeClr val="accent2"/>
          </a:effectRef>
          <a:fontRef idx="minor">
            <a:schemeClr val="lt1"/>
          </a:fontRef>
        </p:style>
        <p:txBody>
          <a:bodyPr wrap="none">
            <a:spAutoFit/>
          </a:bodyPr>
          <a:lstStyle/>
          <a:p>
            <a:pPr>
              <a:defRPr/>
            </a:pPr>
            <a:r>
              <a:rPr lang="en-US" sz="2000" b="1" dirty="0">
                <a:latin typeface="Calibri" pitchFamily="34" charset="0"/>
                <a:cs typeface="Calibri" pitchFamily="34" charset="0"/>
              </a:rPr>
              <a:t>Medical Debt Crisis Issue Analysis</a:t>
            </a:r>
          </a:p>
        </p:txBody>
      </p:sp>
      <p:sp>
        <p:nvSpPr>
          <p:cNvPr id="28683" name="TextBox 15"/>
          <p:cNvSpPr txBox="1">
            <a:spLocks noChangeArrowheads="1"/>
          </p:cNvSpPr>
          <p:nvPr/>
        </p:nvSpPr>
        <p:spPr bwMode="auto">
          <a:xfrm>
            <a:off x="2667000" y="304800"/>
            <a:ext cx="6248400" cy="523220"/>
          </a:xfrm>
          <a:prstGeom prst="rect">
            <a:avLst/>
          </a:prstGeom>
          <a:noFill/>
          <a:ln w="9525">
            <a:noFill/>
            <a:miter lim="800000"/>
            <a:headEnd/>
            <a:tailEnd/>
          </a:ln>
        </p:spPr>
        <p:txBody>
          <a:bodyPr>
            <a:spAutoFit/>
          </a:bodyPr>
          <a:lstStyle/>
          <a:p>
            <a:pPr algn="r"/>
            <a:r>
              <a:rPr lang="en-US" sz="2800" dirty="0">
                <a:solidFill>
                  <a:schemeClr val="bg1"/>
                </a:solidFill>
                <a:effectLst>
                  <a:outerShdw blurRad="38100" dist="38100" dir="2700000" algn="tl">
                    <a:srgbClr val="000000">
                      <a:alpha val="43137"/>
                    </a:srgbClr>
                  </a:outerShdw>
                </a:effectLst>
                <a:ea typeface="Calibri" pitchFamily="34" charset="0"/>
                <a:cs typeface="Arial" pitchFamily="34" charset="0"/>
              </a:rPr>
              <a:t>PAF Mission Analysis </a:t>
            </a:r>
          </a:p>
        </p:txBody>
      </p:sp>
      <p:graphicFrame>
        <p:nvGraphicFramePr>
          <p:cNvPr id="17" name="Chart 16"/>
          <p:cNvGraphicFramePr>
            <a:graphicFrameLocks noGrp="1"/>
          </p:cNvGraphicFramePr>
          <p:nvPr/>
        </p:nvGraphicFramePr>
        <p:xfrm>
          <a:off x="0" y="1371600"/>
          <a:ext cx="4800600" cy="4953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Chart 17"/>
          <p:cNvGraphicFramePr>
            <a:graphicFrameLocks noGrp="1"/>
          </p:cNvGraphicFramePr>
          <p:nvPr>
            <p:extLst>
              <p:ext uri="{D42A27DB-BD31-4B8C-83A1-F6EECF244321}">
                <p14:modId xmlns:p14="http://schemas.microsoft.com/office/powerpoint/2010/main" val="526364464"/>
              </p:ext>
            </p:extLst>
          </p:nvPr>
        </p:nvGraphicFramePr>
        <p:xfrm>
          <a:off x="4343400" y="1828800"/>
          <a:ext cx="4800600" cy="40386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4008088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0" descr="Umbrella.png"/>
          <p:cNvPicPr>
            <a:picLocks noGrp="1" noChangeAspect="1"/>
          </p:cNvPicPr>
          <p:nvPr>
            <p:ph idx="1"/>
          </p:nvPr>
        </p:nvPicPr>
        <p:blipFill>
          <a:blip r:embed="rId3">
            <a:extLst>
              <a:ext uri="{28A0092B-C50C-407E-A947-70E740481C1C}">
                <a14:useLocalDpi xmlns:a14="http://schemas.microsoft.com/office/drawing/2010/main" val="0"/>
              </a:ext>
            </a:extLst>
          </a:blip>
          <a:srcRect l="13492" t="11864" r="11905"/>
          <a:stretch>
            <a:fillRect/>
          </a:stretch>
        </p:blipFill>
        <p:spPr bwMode="auto">
          <a:xfrm>
            <a:off x="685800" y="1099066"/>
            <a:ext cx="7100003"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676400" y="3168134"/>
            <a:ext cx="2286000" cy="369332"/>
          </a:xfrm>
          <a:prstGeom prst="rect">
            <a:avLst/>
          </a:prstGeom>
        </p:spPr>
        <p:style>
          <a:lnRef idx="0">
            <a:schemeClr val="accent5"/>
          </a:lnRef>
          <a:fillRef idx="3">
            <a:schemeClr val="accent5"/>
          </a:fillRef>
          <a:effectRef idx="3">
            <a:schemeClr val="accent5"/>
          </a:effectRef>
          <a:fontRef idx="minor">
            <a:schemeClr val="lt1"/>
          </a:fontRef>
        </p:style>
        <p:txBody>
          <a:bodyPr>
            <a:spAutoFit/>
          </a:bodyPr>
          <a:lstStyle/>
          <a:p>
            <a:pPr>
              <a:defRPr/>
            </a:pPr>
            <a:r>
              <a:rPr lang="en-US" dirty="0">
                <a:solidFill>
                  <a:schemeClr val="bg1"/>
                </a:solidFill>
              </a:rPr>
              <a:t>Case Management</a:t>
            </a:r>
          </a:p>
        </p:txBody>
      </p:sp>
      <p:sp>
        <p:nvSpPr>
          <p:cNvPr id="5" name="TextBox 4"/>
          <p:cNvSpPr txBox="1"/>
          <p:nvPr/>
        </p:nvSpPr>
        <p:spPr>
          <a:xfrm>
            <a:off x="1676400" y="3581400"/>
            <a:ext cx="2286000" cy="381000"/>
          </a:xfrm>
          <a:prstGeom prst="rect">
            <a:avLst/>
          </a:prstGeom>
          <a:effectLst>
            <a:outerShdw blurRad="50800" dist="38100" dir="2700000" algn="tl" rotWithShape="0">
              <a:prstClr val="black">
                <a:alpha val="40000"/>
              </a:prstClr>
            </a:outerShdw>
          </a:effectLst>
        </p:spPr>
        <p:style>
          <a:lnRef idx="0">
            <a:schemeClr val="accent5"/>
          </a:lnRef>
          <a:fillRef idx="3">
            <a:schemeClr val="accent5"/>
          </a:fillRef>
          <a:effectRef idx="3">
            <a:schemeClr val="accent5"/>
          </a:effectRef>
          <a:fontRef idx="minor">
            <a:schemeClr val="lt1"/>
          </a:fontRef>
        </p:style>
        <p:txBody>
          <a:bodyPr>
            <a:spAutoFit/>
          </a:bodyPr>
          <a:lstStyle/>
          <a:p>
            <a:pPr>
              <a:defRPr/>
            </a:pPr>
            <a:r>
              <a:rPr lang="en-US" dirty="0">
                <a:solidFill>
                  <a:srgbClr val="FFFFFF"/>
                </a:solidFill>
              </a:rPr>
              <a:t>Co-Pay Relief </a:t>
            </a:r>
          </a:p>
        </p:txBody>
      </p:sp>
      <p:sp>
        <p:nvSpPr>
          <p:cNvPr id="6" name="TextBox 5"/>
          <p:cNvSpPr txBox="1"/>
          <p:nvPr/>
        </p:nvSpPr>
        <p:spPr>
          <a:xfrm>
            <a:off x="1676400" y="4013809"/>
            <a:ext cx="2286000" cy="369332"/>
          </a:xfrm>
          <a:prstGeom prst="rect">
            <a:avLst/>
          </a:prstGeom>
          <a:effectLst>
            <a:outerShdw blurRad="50800" dist="38100" dir="5400000" algn="t" rotWithShape="0">
              <a:prstClr val="black">
                <a:alpha val="40000"/>
              </a:prstClr>
            </a:outerShdw>
          </a:effectLst>
        </p:spPr>
        <p:style>
          <a:lnRef idx="0">
            <a:schemeClr val="accent5"/>
          </a:lnRef>
          <a:fillRef idx="3">
            <a:schemeClr val="accent5"/>
          </a:fillRef>
          <a:effectRef idx="3">
            <a:schemeClr val="accent5"/>
          </a:effectRef>
          <a:fontRef idx="minor">
            <a:schemeClr val="lt1"/>
          </a:fontRef>
        </p:style>
        <p:txBody>
          <a:bodyPr>
            <a:spAutoFit/>
          </a:bodyPr>
          <a:lstStyle/>
          <a:p>
            <a:pPr>
              <a:defRPr/>
            </a:pPr>
            <a:r>
              <a:rPr lang="en-US" dirty="0">
                <a:solidFill>
                  <a:schemeClr val="bg1"/>
                </a:solidFill>
              </a:rPr>
              <a:t>Specialty Programs</a:t>
            </a:r>
          </a:p>
        </p:txBody>
      </p:sp>
      <p:sp>
        <p:nvSpPr>
          <p:cNvPr id="8" name="TextBox 7"/>
          <p:cNvSpPr txBox="1"/>
          <p:nvPr/>
        </p:nvSpPr>
        <p:spPr>
          <a:xfrm>
            <a:off x="1676400" y="4386970"/>
            <a:ext cx="2286000" cy="369332"/>
          </a:xfrm>
          <a:prstGeom prst="rect">
            <a:avLst/>
          </a:prstGeom>
          <a:effectLst>
            <a:outerShdw blurRad="50800" dist="38100" dir="2700000" algn="tl" rotWithShape="0">
              <a:prstClr val="black">
                <a:alpha val="40000"/>
              </a:prstClr>
            </a:outerShdw>
          </a:effectLst>
        </p:spPr>
        <p:style>
          <a:lnRef idx="0">
            <a:schemeClr val="accent5"/>
          </a:lnRef>
          <a:fillRef idx="3">
            <a:schemeClr val="accent5"/>
          </a:fillRef>
          <a:effectRef idx="3">
            <a:schemeClr val="accent5"/>
          </a:effectRef>
          <a:fontRef idx="minor">
            <a:schemeClr val="lt1"/>
          </a:fontRef>
        </p:style>
        <p:txBody>
          <a:bodyPr>
            <a:spAutoFit/>
          </a:bodyPr>
          <a:lstStyle/>
          <a:p>
            <a:pPr>
              <a:defRPr/>
            </a:pPr>
            <a:r>
              <a:rPr lang="en-US" dirty="0">
                <a:solidFill>
                  <a:schemeClr val="bg1"/>
                </a:solidFill>
              </a:rPr>
              <a:t>Financial Aid Funds</a:t>
            </a:r>
          </a:p>
        </p:txBody>
      </p:sp>
      <p:sp>
        <p:nvSpPr>
          <p:cNvPr id="9" name="TextBox 8"/>
          <p:cNvSpPr txBox="1"/>
          <p:nvPr/>
        </p:nvSpPr>
        <p:spPr>
          <a:xfrm>
            <a:off x="4551947" y="3163942"/>
            <a:ext cx="2514600" cy="369332"/>
          </a:xfrm>
          <a:prstGeom prst="rect">
            <a:avLst/>
          </a:prstGeom>
        </p:spPr>
        <p:style>
          <a:lnRef idx="0">
            <a:schemeClr val="accent5"/>
          </a:lnRef>
          <a:fillRef idx="3">
            <a:schemeClr val="accent5"/>
          </a:fillRef>
          <a:effectRef idx="3">
            <a:schemeClr val="accent5"/>
          </a:effectRef>
          <a:fontRef idx="minor">
            <a:schemeClr val="lt1"/>
          </a:fontRef>
        </p:style>
        <p:txBody>
          <a:bodyPr>
            <a:spAutoFit/>
          </a:bodyPr>
          <a:lstStyle/>
          <a:p>
            <a:pPr>
              <a:defRPr/>
            </a:pPr>
            <a:r>
              <a:rPr lang="en-US" dirty="0">
                <a:solidFill>
                  <a:srgbClr val="FFFFFF"/>
                </a:solidFill>
              </a:rPr>
              <a:t>College Scholarships</a:t>
            </a:r>
          </a:p>
        </p:txBody>
      </p:sp>
      <p:sp>
        <p:nvSpPr>
          <p:cNvPr id="10" name="TextBox 9"/>
          <p:cNvSpPr txBox="1"/>
          <p:nvPr/>
        </p:nvSpPr>
        <p:spPr>
          <a:xfrm>
            <a:off x="4551947" y="3593068"/>
            <a:ext cx="2514600" cy="369332"/>
          </a:xfrm>
          <a:prstGeom prst="rect">
            <a:avLst/>
          </a:prstGeom>
        </p:spPr>
        <p:style>
          <a:lnRef idx="0">
            <a:schemeClr val="accent5"/>
          </a:lnRef>
          <a:fillRef idx="3">
            <a:schemeClr val="accent5"/>
          </a:fillRef>
          <a:effectRef idx="3">
            <a:schemeClr val="accent5"/>
          </a:effectRef>
          <a:fontRef idx="minor">
            <a:schemeClr val="lt1"/>
          </a:fontRef>
        </p:style>
        <p:txBody>
          <a:bodyPr>
            <a:spAutoFit/>
          </a:bodyPr>
          <a:lstStyle/>
          <a:p>
            <a:pPr>
              <a:defRPr/>
            </a:pPr>
            <a:r>
              <a:rPr lang="en-US" dirty="0">
                <a:solidFill>
                  <a:schemeClr val="bg1"/>
                </a:solidFill>
              </a:rPr>
              <a:t>Partnership Programs</a:t>
            </a:r>
          </a:p>
        </p:txBody>
      </p:sp>
      <p:sp>
        <p:nvSpPr>
          <p:cNvPr id="11" name="TextBox 10"/>
          <p:cNvSpPr txBox="1"/>
          <p:nvPr/>
        </p:nvSpPr>
        <p:spPr>
          <a:xfrm>
            <a:off x="4551947" y="4021284"/>
            <a:ext cx="2514600" cy="369332"/>
          </a:xfrm>
          <a:prstGeom prst="rect">
            <a:avLst/>
          </a:prstGeom>
        </p:spPr>
        <p:style>
          <a:lnRef idx="0">
            <a:schemeClr val="accent5"/>
          </a:lnRef>
          <a:fillRef idx="3">
            <a:schemeClr val="accent5"/>
          </a:fillRef>
          <a:effectRef idx="3">
            <a:schemeClr val="accent5"/>
          </a:effectRef>
          <a:fontRef idx="minor">
            <a:schemeClr val="lt1"/>
          </a:fontRef>
        </p:style>
        <p:txBody>
          <a:bodyPr>
            <a:spAutoFit/>
          </a:bodyPr>
          <a:lstStyle/>
          <a:p>
            <a:pPr>
              <a:defRPr/>
            </a:pPr>
            <a:r>
              <a:rPr lang="en-US" dirty="0">
                <a:solidFill>
                  <a:srgbClr val="FFFFFF"/>
                </a:solidFill>
              </a:rPr>
              <a:t>Educational Materials</a:t>
            </a:r>
          </a:p>
        </p:txBody>
      </p:sp>
      <p:sp>
        <p:nvSpPr>
          <p:cNvPr id="12" name="TextBox 11"/>
          <p:cNvSpPr txBox="1"/>
          <p:nvPr/>
        </p:nvSpPr>
        <p:spPr>
          <a:xfrm>
            <a:off x="4551947" y="4398494"/>
            <a:ext cx="2514600" cy="361637"/>
          </a:xfrm>
          <a:prstGeom prst="rect">
            <a:avLst/>
          </a:prstGeom>
        </p:spPr>
        <p:style>
          <a:lnRef idx="0">
            <a:schemeClr val="accent5"/>
          </a:lnRef>
          <a:fillRef idx="3">
            <a:schemeClr val="accent5"/>
          </a:fillRef>
          <a:effectRef idx="3">
            <a:schemeClr val="accent5"/>
          </a:effectRef>
          <a:fontRef idx="minor">
            <a:schemeClr val="lt1"/>
          </a:fontRef>
        </p:style>
        <p:txBody>
          <a:bodyPr>
            <a:spAutoFit/>
          </a:bodyPr>
          <a:lstStyle/>
          <a:p>
            <a:pPr>
              <a:defRPr/>
            </a:pPr>
            <a:r>
              <a:rPr lang="en-US" sz="1750" dirty="0">
                <a:solidFill>
                  <a:srgbClr val="FFFFFF"/>
                </a:solidFill>
              </a:rPr>
              <a:t>20+ more programs!</a:t>
            </a:r>
          </a:p>
        </p:txBody>
      </p:sp>
      <p:pic>
        <p:nvPicPr>
          <p:cNvPr id="1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l="122" r="122"/>
          <a:stretch>
            <a:fillRect/>
          </a:stretch>
        </p:blipFill>
        <p:spPr bwMode="auto">
          <a:xfrm>
            <a:off x="5638800" y="5105400"/>
            <a:ext cx="3010319" cy="911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6"/>
          <p:cNvSpPr>
            <a:spLocks noGrp="1"/>
          </p:cNvSpPr>
          <p:nvPr>
            <p:ph type="sldNum" sz="quarter" idx="10"/>
          </p:nvPr>
        </p:nvSpPr>
        <p:spPr/>
        <p:txBody>
          <a:bodyPr/>
          <a:lstStyle/>
          <a:p>
            <a:pPr algn="r">
              <a:defRPr/>
            </a:pPr>
            <a:fld id="{5850DBBF-5EFA-4BC8-B8D1-C950D339F199}" type="slidenum">
              <a:rPr lang="en-US" sz="900" smtClean="0"/>
              <a:pPr algn="r">
                <a:defRPr/>
              </a:pPr>
              <a:t>9</a:t>
            </a:fld>
            <a:endParaRPr lang="en-US" sz="900" dirty="0"/>
          </a:p>
        </p:txBody>
      </p:sp>
      <p:sp>
        <p:nvSpPr>
          <p:cNvPr id="14" name="TextBox 13"/>
          <p:cNvSpPr txBox="1"/>
          <p:nvPr/>
        </p:nvSpPr>
        <p:spPr>
          <a:xfrm>
            <a:off x="3744245" y="148389"/>
            <a:ext cx="4876800" cy="646331"/>
          </a:xfrm>
          <a:prstGeom prst="rect">
            <a:avLst/>
          </a:prstGeom>
          <a:noFill/>
        </p:spPr>
        <p:txBody>
          <a:bodyPr wrap="square" rtlCol="0">
            <a:spAutoFit/>
          </a:bodyPr>
          <a:lstStyle/>
          <a:p>
            <a:pPr algn="r"/>
            <a:r>
              <a:rPr lang="en-US" sz="3600" dirty="0" smtClean="0">
                <a:solidFill>
                  <a:schemeClr val="bg1"/>
                </a:solidFill>
                <a:effectLst>
                  <a:outerShdw blurRad="38100" dist="38100" dir="2700000" algn="tl">
                    <a:srgbClr val="000000">
                      <a:alpha val="43137"/>
                    </a:srgbClr>
                  </a:outerShdw>
                </a:effectLst>
              </a:rPr>
              <a:t>How we do it</a:t>
            </a:r>
            <a:endParaRPr lang="en-US" sz="36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4209986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2000"/>
                                        <p:tgtEl>
                                          <p:spTgt spid="5">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2000"/>
                                        <p:tgtEl>
                                          <p:spTgt spid="5">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bg/>
                                          </p:spTgt>
                                        </p:tgtEl>
                                        <p:attrNameLst>
                                          <p:attrName>style.visibility</p:attrName>
                                        </p:attrNameLst>
                                      </p:cBhvr>
                                      <p:to>
                                        <p:strVal val="visible"/>
                                      </p:to>
                                    </p:set>
                                    <p:animEffect transition="in" filter="fade">
                                      <p:cBhvr>
                                        <p:cTn id="13" dur="2000"/>
                                        <p:tgtEl>
                                          <p:spTgt spid="6">
                                            <p:bg/>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2000"/>
                                        <p:tgtEl>
                                          <p:spTgt spid="6">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bg/>
                                          </p:spTgt>
                                        </p:tgtEl>
                                        <p:attrNameLst>
                                          <p:attrName>style.visibility</p:attrName>
                                        </p:attrNameLst>
                                      </p:cBhvr>
                                      <p:to>
                                        <p:strVal val="visible"/>
                                      </p:to>
                                    </p:set>
                                    <p:animEffect transition="in" filter="fade">
                                      <p:cBhvr>
                                        <p:cTn id="19" dur="2000"/>
                                        <p:tgtEl>
                                          <p:spTgt spid="8">
                                            <p:bg/>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fade">
                                      <p:cBhvr>
                                        <p:cTn id="22" dur="2000"/>
                                        <p:tgtEl>
                                          <p:spTgt spid="8">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bg/>
                                          </p:spTgt>
                                        </p:tgtEl>
                                        <p:attrNameLst>
                                          <p:attrName>style.visibility</p:attrName>
                                        </p:attrNameLst>
                                      </p:cBhvr>
                                      <p:to>
                                        <p:strVal val="visible"/>
                                      </p:to>
                                    </p:set>
                                    <p:animEffect transition="in" filter="fade">
                                      <p:cBhvr>
                                        <p:cTn id="25" dur="2000"/>
                                        <p:tgtEl>
                                          <p:spTgt spid="9">
                                            <p:bg/>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
                                            <p:txEl>
                                              <p:pRg st="0" end="0"/>
                                            </p:txEl>
                                          </p:spTgt>
                                        </p:tgtEl>
                                        <p:attrNameLst>
                                          <p:attrName>style.visibility</p:attrName>
                                        </p:attrNameLst>
                                      </p:cBhvr>
                                      <p:to>
                                        <p:strVal val="visible"/>
                                      </p:to>
                                    </p:set>
                                    <p:animEffect transition="in" filter="fade">
                                      <p:cBhvr>
                                        <p:cTn id="28" dur="2000"/>
                                        <p:tgtEl>
                                          <p:spTgt spid="9">
                                            <p:txEl>
                                              <p:pRg st="0" end="0"/>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
                                            <p:bg/>
                                          </p:spTgt>
                                        </p:tgtEl>
                                        <p:attrNameLst>
                                          <p:attrName>style.visibility</p:attrName>
                                        </p:attrNameLst>
                                      </p:cBhvr>
                                      <p:to>
                                        <p:strVal val="visible"/>
                                      </p:to>
                                    </p:set>
                                    <p:animEffect transition="in" filter="fade">
                                      <p:cBhvr>
                                        <p:cTn id="31" dur="2000"/>
                                        <p:tgtEl>
                                          <p:spTgt spid="10">
                                            <p:bg/>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0">
                                            <p:txEl>
                                              <p:pRg st="0" end="0"/>
                                            </p:txEl>
                                          </p:spTgt>
                                        </p:tgtEl>
                                        <p:attrNameLst>
                                          <p:attrName>style.visibility</p:attrName>
                                        </p:attrNameLst>
                                      </p:cBhvr>
                                      <p:to>
                                        <p:strVal val="visible"/>
                                      </p:to>
                                    </p:set>
                                    <p:animEffect transition="in" filter="fade">
                                      <p:cBhvr>
                                        <p:cTn id="34" dur="2000"/>
                                        <p:tgtEl>
                                          <p:spTgt spid="10">
                                            <p:txEl>
                                              <p:pRg st="0" end="0"/>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1">
                                            <p:bg/>
                                          </p:spTgt>
                                        </p:tgtEl>
                                        <p:attrNameLst>
                                          <p:attrName>style.visibility</p:attrName>
                                        </p:attrNameLst>
                                      </p:cBhvr>
                                      <p:to>
                                        <p:strVal val="visible"/>
                                      </p:to>
                                    </p:set>
                                    <p:animEffect transition="in" filter="fade">
                                      <p:cBhvr>
                                        <p:cTn id="37" dur="2000"/>
                                        <p:tgtEl>
                                          <p:spTgt spid="11">
                                            <p:bg/>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1">
                                            <p:txEl>
                                              <p:pRg st="0" end="0"/>
                                            </p:txEl>
                                          </p:spTgt>
                                        </p:tgtEl>
                                        <p:attrNameLst>
                                          <p:attrName>style.visibility</p:attrName>
                                        </p:attrNameLst>
                                      </p:cBhvr>
                                      <p:to>
                                        <p:strVal val="visible"/>
                                      </p:to>
                                    </p:set>
                                    <p:animEffect transition="in" filter="fade">
                                      <p:cBhvr>
                                        <p:cTn id="40" dur="2000"/>
                                        <p:tgtEl>
                                          <p:spTgt spid="11">
                                            <p:txEl>
                                              <p:pRg st="0" end="0"/>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2">
                                            <p:bg/>
                                          </p:spTgt>
                                        </p:tgtEl>
                                        <p:attrNameLst>
                                          <p:attrName>style.visibility</p:attrName>
                                        </p:attrNameLst>
                                      </p:cBhvr>
                                      <p:to>
                                        <p:strVal val="visible"/>
                                      </p:to>
                                    </p:set>
                                    <p:animEffect transition="in" filter="fade">
                                      <p:cBhvr>
                                        <p:cTn id="43" dur="2000"/>
                                        <p:tgtEl>
                                          <p:spTgt spid="12">
                                            <p:bg/>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2">
                                            <p:txEl>
                                              <p:pRg st="0" end="0"/>
                                            </p:txEl>
                                          </p:spTgt>
                                        </p:tgtEl>
                                        <p:attrNameLst>
                                          <p:attrName>style.visibility</p:attrName>
                                        </p:attrNameLst>
                                      </p:cBhvr>
                                      <p:to>
                                        <p:strVal val="visible"/>
                                      </p:to>
                                    </p:set>
                                    <p:animEffect transition="in" filter="fade">
                                      <p:cBhvr>
                                        <p:cTn id="46" dur="20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P spid="6" grpId="0" build="allAtOnce" animBg="1"/>
      <p:bldP spid="8" grpId="0" build="allAtOnce" animBg="1"/>
      <p:bldP spid="9" grpId="0" build="allAtOnce" animBg="1"/>
      <p:bldP spid="10" grpId="0" build="allAtOnce" animBg="1"/>
      <p:bldP spid="11" grpId="0" build="allAtOnce" animBg="1"/>
      <p:bldP spid="12" grpId="0" build="allAtOnce" animBg="1"/>
    </p:bldLst>
  </p:timing>
</p:sld>
</file>

<file path=ppt/theme/theme1.xml><?xml version="1.0" encoding="utf-8"?>
<a:theme xmlns:a="http://schemas.openxmlformats.org/drawingml/2006/main" name="1_White with Blue Grid Segoe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10.xml><?xml version="1.0" encoding="utf-8"?>
<a:theme xmlns:a="http://schemas.openxmlformats.org/drawingml/2006/main" name="2_Webinar Tobacco Control Network  Co-Present w ASTHO Dee slides SelfMade Health Networ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TS101915334">
  <a:themeElements>
    <a:clrScheme name="lharris_healthcare_presentation">
      <a:dk1>
        <a:srgbClr val="000000"/>
      </a:dk1>
      <a:lt1>
        <a:srgbClr val="FFFFFF"/>
      </a:lt1>
      <a:dk2>
        <a:srgbClr val="262626"/>
      </a:dk2>
      <a:lt2>
        <a:srgbClr val="FFFFFF"/>
      </a:lt2>
      <a:accent1>
        <a:srgbClr val="FFC20E"/>
      </a:accent1>
      <a:accent2>
        <a:srgbClr val="FAAEE3"/>
      </a:accent2>
      <a:accent3>
        <a:srgbClr val="CEE39F"/>
      </a:accent3>
      <a:accent4>
        <a:srgbClr val="36363E"/>
      </a:accent4>
      <a:accent5>
        <a:srgbClr val="3FAEDE"/>
      </a:accent5>
      <a:accent6>
        <a:srgbClr val="B5D55B"/>
      </a:accent6>
      <a:hlink>
        <a:srgbClr val="3FAEDE"/>
      </a:hlink>
      <a:folHlink>
        <a:srgbClr val="B5D55B"/>
      </a:folHlink>
    </a:clrScheme>
    <a:fontScheme name="lharris_travel">
      <a:majorFont>
        <a:latin typeface="times new roman"/>
        <a:ea typeface=""/>
        <a:cs typeface=""/>
      </a:majorFont>
      <a:minorFont>
        <a:latin typeface="Trebus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TS101915334">
  <a:themeElements>
    <a:clrScheme name="lharris_healthcare_presentation">
      <a:dk1>
        <a:srgbClr val="000000"/>
      </a:dk1>
      <a:lt1>
        <a:srgbClr val="FFFFFF"/>
      </a:lt1>
      <a:dk2>
        <a:srgbClr val="262626"/>
      </a:dk2>
      <a:lt2>
        <a:srgbClr val="FFFFFF"/>
      </a:lt2>
      <a:accent1>
        <a:srgbClr val="FFC20E"/>
      </a:accent1>
      <a:accent2>
        <a:srgbClr val="FAAEE3"/>
      </a:accent2>
      <a:accent3>
        <a:srgbClr val="CEE39F"/>
      </a:accent3>
      <a:accent4>
        <a:srgbClr val="36363E"/>
      </a:accent4>
      <a:accent5>
        <a:srgbClr val="3FAEDE"/>
      </a:accent5>
      <a:accent6>
        <a:srgbClr val="B5D55B"/>
      </a:accent6>
      <a:hlink>
        <a:srgbClr val="3FAEDE"/>
      </a:hlink>
      <a:folHlink>
        <a:srgbClr val="B5D55B"/>
      </a:folHlink>
    </a:clrScheme>
    <a:fontScheme name="lharris_travel">
      <a:majorFont>
        <a:latin typeface="times new roman"/>
        <a:ea typeface=""/>
        <a:cs typeface=""/>
      </a:majorFont>
      <a:minorFont>
        <a:latin typeface="Trebus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S101915334">
  <a:themeElements>
    <a:clrScheme name="lharris_healthcare_presentation">
      <a:dk1>
        <a:srgbClr val="000000"/>
      </a:dk1>
      <a:lt1>
        <a:srgbClr val="FFFFFF"/>
      </a:lt1>
      <a:dk2>
        <a:srgbClr val="262626"/>
      </a:dk2>
      <a:lt2>
        <a:srgbClr val="FFFFFF"/>
      </a:lt2>
      <a:accent1>
        <a:srgbClr val="FFC20E"/>
      </a:accent1>
      <a:accent2>
        <a:srgbClr val="FAAEE3"/>
      </a:accent2>
      <a:accent3>
        <a:srgbClr val="CEE39F"/>
      </a:accent3>
      <a:accent4>
        <a:srgbClr val="36363E"/>
      </a:accent4>
      <a:accent5>
        <a:srgbClr val="3FAEDE"/>
      </a:accent5>
      <a:accent6>
        <a:srgbClr val="B5D55B"/>
      </a:accent6>
      <a:hlink>
        <a:srgbClr val="3FAEDE"/>
      </a:hlink>
      <a:folHlink>
        <a:srgbClr val="B5D55B"/>
      </a:folHlink>
    </a:clrScheme>
    <a:fontScheme name="lharris_travel">
      <a:majorFont>
        <a:latin typeface="times new roman"/>
        <a:ea typeface=""/>
        <a:cs typeface=""/>
      </a:majorFont>
      <a:minorFont>
        <a:latin typeface="Trebus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StockLayouts Health Insurance MD013">
  <a:themeElements>
    <a:clrScheme name="Custom 1">
      <a:dk1>
        <a:sysClr val="windowText" lastClr="000000"/>
      </a:dk1>
      <a:lt1>
        <a:sysClr val="window" lastClr="FFFFFF"/>
      </a:lt1>
      <a:dk2>
        <a:srgbClr val="6C6C6B"/>
      </a:dk2>
      <a:lt2>
        <a:srgbClr val="F8F3E5"/>
      </a:lt2>
      <a:accent1>
        <a:srgbClr val="DAD077"/>
      </a:accent1>
      <a:accent2>
        <a:srgbClr val="C0C43B"/>
      </a:accent2>
      <a:accent3>
        <a:srgbClr val="E26F3B"/>
      </a:accent3>
      <a:accent4>
        <a:srgbClr val="535E43"/>
      </a:accent4>
      <a:accent5>
        <a:srgbClr val="E0E7EE"/>
      </a:accent5>
      <a:accent6>
        <a:srgbClr val="7030A0"/>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StockLayouts Health Insurance MD013">
  <a:themeElements>
    <a:clrScheme name="Custom 1">
      <a:dk1>
        <a:sysClr val="windowText" lastClr="000000"/>
      </a:dk1>
      <a:lt1>
        <a:sysClr val="window" lastClr="FFFFFF"/>
      </a:lt1>
      <a:dk2>
        <a:srgbClr val="6C6C6B"/>
      </a:dk2>
      <a:lt2>
        <a:srgbClr val="F8F3E5"/>
      </a:lt2>
      <a:accent1>
        <a:srgbClr val="DAD077"/>
      </a:accent1>
      <a:accent2>
        <a:srgbClr val="C0C43B"/>
      </a:accent2>
      <a:accent3>
        <a:srgbClr val="E26F3B"/>
      </a:accent3>
      <a:accent4>
        <a:srgbClr val="535E43"/>
      </a:accent4>
      <a:accent5>
        <a:srgbClr val="E0E7EE"/>
      </a:accent5>
      <a:accent6>
        <a:srgbClr val="7030A0"/>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2E8AA36-F33F-41D9-8BB3-2FE38E87BB1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TS101915334</Template>
  <TotalTime>6098</TotalTime>
  <Words>1732</Words>
  <Application>Microsoft Macintosh PowerPoint</Application>
  <PresentationFormat>On-screen Show (4:3)</PresentationFormat>
  <Paragraphs>372</Paragraphs>
  <Slides>31</Slides>
  <Notes>31</Notes>
  <HiddenSlides>0</HiddenSlides>
  <MMClips>1</MMClips>
  <ScaleCrop>false</ScaleCrop>
  <HeadingPairs>
    <vt:vector size="6" baseType="variant">
      <vt:variant>
        <vt:lpstr>Theme</vt:lpstr>
      </vt:variant>
      <vt:variant>
        <vt:i4>11</vt:i4>
      </vt:variant>
      <vt:variant>
        <vt:lpstr>Embedded OLE Servers</vt:lpstr>
      </vt:variant>
      <vt:variant>
        <vt:i4>1</vt:i4>
      </vt:variant>
      <vt:variant>
        <vt:lpstr>Slide Titles</vt:lpstr>
      </vt:variant>
      <vt:variant>
        <vt:i4>31</vt:i4>
      </vt:variant>
    </vt:vector>
  </HeadingPairs>
  <TitlesOfParts>
    <vt:vector size="43" baseType="lpstr">
      <vt:lpstr>1_White with Blue Grid Segoe Template</vt:lpstr>
      <vt:lpstr>3_TS101915334</vt:lpstr>
      <vt:lpstr>1_TS101915334</vt:lpstr>
      <vt:lpstr>TS101915334</vt:lpstr>
      <vt:lpstr>Default Design</vt:lpstr>
      <vt:lpstr>1_Default Design</vt:lpstr>
      <vt:lpstr>StockLayouts Health Insurance MD013</vt:lpstr>
      <vt:lpstr>2_Default Design</vt:lpstr>
      <vt:lpstr>1_StockLayouts Health Insurance MD013</vt:lpstr>
      <vt:lpstr>2_Webinar Tobacco Control Network  Co-Present w ASTHO Dee slides SelfMade Health Network</vt:lpstr>
      <vt:lpstr>Office Theme</vt:lpstr>
      <vt:lpstr>Image</vt:lpstr>
      <vt:lpstr>Patient Advocate Foundation:   An Overview   </vt:lpstr>
      <vt:lpstr>PowerPoint Presentation</vt:lpstr>
      <vt:lpstr>PowerPoint Presentation</vt:lpstr>
      <vt:lpstr>PowerPoint Presentation</vt:lpstr>
      <vt:lpstr>PAF Impacting Lives</vt:lpstr>
      <vt:lpstr>PowerPoint Presentation</vt:lpstr>
      <vt:lpstr>PowerPoint Presentation</vt:lpstr>
      <vt:lpstr> </vt:lpstr>
      <vt:lpstr>PowerPoint Presentation</vt:lpstr>
      <vt:lpstr>What Does PAF Do?</vt:lpstr>
      <vt:lpstr>Whom Does PAF Serve?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 </vt:lpstr>
      <vt:lpstr>PAF’s Focus on Health Equity</vt:lpstr>
      <vt:lpstr>PowerPoint Presentation</vt:lpstr>
      <vt:lpstr>Goal</vt:lpstr>
      <vt:lpstr>Embracing our nation's populations with  low socioeconomic status (SES) characteristics</vt:lpstr>
      <vt:lpstr>PowerPoint Presentation</vt:lpstr>
      <vt:lpstr>PowerPoint Presentation</vt:lpstr>
    </vt:vector>
  </TitlesOfParts>
  <Company>Patient Advocate Foundation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KellyA</dc:creator>
  <cp:lastModifiedBy>Jennifer Knight</cp:lastModifiedBy>
  <cp:revision>332</cp:revision>
  <cp:lastPrinted>2015-05-01T15:37:06Z</cp:lastPrinted>
  <dcterms:created xsi:type="dcterms:W3CDTF">2013-01-28T16:33:04Z</dcterms:created>
  <dcterms:modified xsi:type="dcterms:W3CDTF">2017-06-05T20:11:54Z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TC019153349991</vt:lpwstr>
  </property>
</Properties>
</file>