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87" r:id="rId5"/>
    <p:sldId id="307" r:id="rId6"/>
    <p:sldId id="374" r:id="rId7"/>
    <p:sldId id="383" r:id="rId8"/>
    <p:sldId id="384" r:id="rId9"/>
    <p:sldId id="372" r:id="rId10"/>
    <p:sldId id="373" r:id="rId11"/>
    <p:sldId id="382" r:id="rId12"/>
    <p:sldId id="380" r:id="rId13"/>
    <p:sldId id="388" r:id="rId14"/>
    <p:sldId id="394" r:id="rId15"/>
    <p:sldId id="395" r:id="rId16"/>
    <p:sldId id="393" r:id="rId17"/>
    <p:sldId id="390" r:id="rId18"/>
    <p:sldId id="391" r:id="rId19"/>
    <p:sldId id="392" r:id="rId2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333333"/>
    <a:srgbClr val="30938D"/>
    <a:srgbClr val="47B4A8"/>
    <a:srgbClr val="C4EDD9"/>
    <a:srgbClr val="3996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38" autoAdjust="0"/>
    <p:restoredTop sz="94234" autoAdjust="0"/>
  </p:normalViewPr>
  <p:slideViewPr>
    <p:cSldViewPr>
      <p:cViewPr varScale="1">
        <p:scale>
          <a:sx n="97" d="100"/>
          <a:sy n="97" d="100"/>
        </p:scale>
        <p:origin x="-1440" y="-104"/>
      </p:cViewPr>
      <p:guideLst>
        <p:guide orient="horz" pos="1200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25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rgbClr val="254061"/>
                </a:solidFill>
                <a:latin typeface="Century Gothic"/>
                <a:cs typeface="Century Gothic"/>
              </a:defRPr>
            </a:pPr>
            <a:r>
              <a:rPr lang="en-US" sz="2400" dirty="0" smtClean="0">
                <a:solidFill>
                  <a:srgbClr val="254061"/>
                </a:solidFill>
                <a:latin typeface="Century Gothic"/>
                <a:cs typeface="Century Gothic"/>
              </a:rPr>
              <a:t>2005-2009</a:t>
            </a:r>
            <a:endParaRPr lang="en-US" sz="2400" dirty="0">
              <a:solidFill>
                <a:srgbClr val="254061"/>
              </a:solidFill>
              <a:latin typeface="Century Gothic"/>
              <a:cs typeface="Century Gothic"/>
            </a:endParaRPr>
          </a:p>
        </c:rich>
      </c:tx>
      <c:layout>
        <c:manualLayout>
          <c:xMode val="edge"/>
          <c:yMode val="edge"/>
          <c:x val="0.39284199081327"/>
          <c:y val="0.0225967037725597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Early Stage</c:v>
                </c:pt>
              </c:strCache>
            </c:strRef>
          </c:tx>
          <c:spPr>
            <a:solidFill>
              <a:srgbClr val="00D76D"/>
            </a:solidFill>
            <a:ln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Lung</c:v>
                </c:pt>
                <c:pt idx="1">
                  <c:v>Colon</c:v>
                </c:pt>
                <c:pt idx="2">
                  <c:v>Breast</c:v>
                </c:pt>
                <c:pt idx="3">
                  <c:v>Cervical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0.194</c:v>
                </c:pt>
                <c:pt idx="1">
                  <c:v>0.486</c:v>
                </c:pt>
                <c:pt idx="2">
                  <c:v>0.643</c:v>
                </c:pt>
                <c:pt idx="3">
                  <c:v>0.478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Late Stage</c:v>
                </c:pt>
              </c:strCache>
            </c:strRef>
          </c:tx>
          <c:spPr>
            <a:solidFill>
              <a:srgbClr val="1D2763"/>
            </a:solidFill>
            <a:ln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Lung</c:v>
                </c:pt>
                <c:pt idx="1">
                  <c:v>Colon</c:v>
                </c:pt>
                <c:pt idx="2">
                  <c:v>Breast</c:v>
                </c:pt>
                <c:pt idx="3">
                  <c:v>Cervical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0.806</c:v>
                </c:pt>
                <c:pt idx="1">
                  <c:v>0.514</c:v>
                </c:pt>
                <c:pt idx="2">
                  <c:v>0.357</c:v>
                </c:pt>
                <c:pt idx="3">
                  <c:v>0.522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6034088"/>
        <c:axId val="2140544328"/>
      </c:barChart>
      <c:catAx>
        <c:axId val="-2146034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100" b="1">
                <a:solidFill>
                  <a:srgbClr val="254061"/>
                </a:solidFill>
                <a:latin typeface="Century Gothic"/>
                <a:cs typeface="Century Gothic"/>
              </a:defRPr>
            </a:pPr>
            <a:endParaRPr lang="en-US"/>
          </a:p>
        </c:txPr>
        <c:crossAx val="2140544328"/>
        <c:crosses val="autoZero"/>
        <c:auto val="1"/>
        <c:lblAlgn val="ctr"/>
        <c:lblOffset val="100"/>
        <c:noMultiLvlLbl val="0"/>
      </c:catAx>
      <c:valAx>
        <c:axId val="2140544328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100" b="1">
                <a:solidFill>
                  <a:schemeClr val="accent1">
                    <a:lumMod val="50000"/>
                  </a:schemeClr>
                </a:solidFill>
                <a:latin typeface="Century Gothic"/>
                <a:cs typeface="Century Gothic"/>
              </a:defRPr>
            </a:pPr>
            <a:endParaRPr lang="en-US"/>
          </a:p>
        </c:txPr>
        <c:crossAx val="-214603408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100" b="1">
              <a:solidFill>
                <a:srgbClr val="254061"/>
              </a:solidFill>
              <a:latin typeface="Century Gothic"/>
              <a:cs typeface="Century Gothic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233874313007945"/>
          <c:y val="0.0240148594347791"/>
          <c:w val="0.926595520534803"/>
          <c:h val="0.95772101770636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D76D"/>
              </a:solidFill>
            </c:spPr>
          </c:dPt>
          <c:dPt>
            <c:idx val="1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Pt>
            <c:idx val="2"/>
            <c:bubble3D val="0"/>
            <c:spPr>
              <a:solidFill>
                <a:srgbClr val="1D2763"/>
              </a:solidFill>
            </c:spPr>
          </c:dPt>
          <c:dPt>
            <c:idx val="3"/>
            <c:bubble3D val="0"/>
            <c:spPr>
              <a:solidFill>
                <a:srgbClr val="4877AE"/>
              </a:solidFill>
            </c:spPr>
          </c:dPt>
          <c:dLbls>
            <c:dLbl>
              <c:idx val="0"/>
              <c:layout>
                <c:manualLayout>
                  <c:x val="-0.174005069008475"/>
                  <c:y val="-0.194556262560377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chemeClr val="bg1"/>
                        </a:solidFill>
                        <a:latin typeface="Century Gothic"/>
                        <a:cs typeface="Century Gothic"/>
                      </a:rPr>
                      <a:t>Lung</a:t>
                    </a:r>
                    <a:br>
                      <a:rPr lang="en-US" sz="1600" b="1">
                        <a:solidFill>
                          <a:schemeClr val="bg1"/>
                        </a:solidFill>
                        <a:latin typeface="Century Gothic"/>
                        <a:cs typeface="Century Gothic"/>
                      </a:rPr>
                    </a:br>
                    <a:r>
                      <a:rPr lang="en-US" sz="1600" b="1">
                        <a:solidFill>
                          <a:schemeClr val="bg1"/>
                        </a:solidFill>
                        <a:latin typeface="Century Gothic"/>
                        <a:cs typeface="Century Gothic"/>
                      </a:rPr>
                      <a:t>16,886
69%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2084409448819"/>
                  <c:y val="0.0331316593639347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chemeClr val="bg1"/>
                        </a:solidFill>
                        <a:latin typeface="Century Gothic"/>
                        <a:cs typeface="Century Gothic"/>
                      </a:rPr>
                      <a:t>Colon</a:t>
                    </a:r>
                    <a:br>
                      <a:rPr lang="en-US" sz="1600" b="1">
                        <a:solidFill>
                          <a:schemeClr val="bg1"/>
                        </a:solidFill>
                        <a:latin typeface="Century Gothic"/>
                        <a:cs typeface="Century Gothic"/>
                      </a:rPr>
                    </a:br>
                    <a:r>
                      <a:rPr lang="en-US" sz="1600" b="1">
                        <a:solidFill>
                          <a:schemeClr val="bg1"/>
                        </a:solidFill>
                        <a:latin typeface="Century Gothic"/>
                        <a:cs typeface="Century Gothic"/>
                      </a:rPr>
                      <a:t>4,466
18%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020437636672"/>
                  <c:y val="0.118210102005326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chemeClr val="bg1"/>
                        </a:solidFill>
                        <a:latin typeface="Century Gothic"/>
                        <a:cs typeface="Century Gothic"/>
                      </a:rPr>
                      <a:t>Breast</a:t>
                    </a:r>
                    <a:br>
                      <a:rPr lang="en-US" sz="1600" b="1">
                        <a:solidFill>
                          <a:schemeClr val="bg1"/>
                        </a:solidFill>
                        <a:latin typeface="Century Gothic"/>
                        <a:cs typeface="Century Gothic"/>
                      </a:rPr>
                    </a:br>
                    <a:r>
                      <a:rPr lang="en-US" sz="1600" b="1">
                        <a:solidFill>
                          <a:schemeClr val="bg1"/>
                        </a:solidFill>
                        <a:latin typeface="Century Gothic"/>
                        <a:cs typeface="Century Gothic"/>
                      </a:rPr>
                      <a:t>2,982
12%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681460479939777"/>
                  <c:y val="0.0487088381710717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chemeClr val="bg1"/>
                        </a:solidFill>
                        <a:latin typeface="Century Gothic"/>
                        <a:cs typeface="Century Gothic"/>
                      </a:rPr>
                      <a:t>Cervical</a:t>
                    </a:r>
                    <a:br>
                      <a:rPr lang="en-US" sz="1600" b="1">
                        <a:solidFill>
                          <a:schemeClr val="bg1"/>
                        </a:solidFill>
                        <a:latin typeface="Century Gothic"/>
                        <a:cs typeface="Century Gothic"/>
                      </a:rPr>
                    </a:br>
                    <a:r>
                      <a:rPr lang="en-US" sz="1600" b="1">
                        <a:solidFill>
                          <a:schemeClr val="bg1"/>
                        </a:solidFill>
                        <a:latin typeface="Century Gothic"/>
                        <a:cs typeface="Century Gothic"/>
                      </a:rPr>
                      <a:t>347
1%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Century Gothic"/>
                    <a:cs typeface="Century Gothic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Lung</c:v>
                </c:pt>
                <c:pt idx="1">
                  <c:v>Colon</c:v>
                </c:pt>
                <c:pt idx="2">
                  <c:v>Breast</c:v>
                </c:pt>
                <c:pt idx="3">
                  <c:v>Cervical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16886.0</c:v>
                </c:pt>
                <c:pt idx="1">
                  <c:v>4466.0</c:v>
                </c:pt>
                <c:pt idx="2">
                  <c:v>2982.0</c:v>
                </c:pt>
                <c:pt idx="3">
                  <c:v>347.0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6F943E-9191-4121-9793-EE1B57F1FB11}" type="doc">
      <dgm:prSet loTypeId="urn:microsoft.com/office/officeart/2005/8/layout/radial4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55AF3F0-C3D1-4A85-8CA7-90A4E9E91CAC}">
      <dgm:prSet phldrT="[Text]" custT="1"/>
      <dgm:spPr/>
      <dgm:t>
        <a:bodyPr/>
        <a:lstStyle/>
        <a:p>
          <a:r>
            <a:rPr lang="en-US" sz="2400" b="1" dirty="0" smtClean="0"/>
            <a:t>Kentucky Cancer Action Plan</a:t>
          </a:r>
          <a:endParaRPr lang="en-US" sz="2400" b="1" dirty="0"/>
        </a:p>
      </dgm:t>
    </dgm:pt>
    <dgm:pt modelId="{6BC8CFC9-BB34-4A49-B642-A3144BEF7EC9}" type="parTrans" cxnId="{837FC639-9BEF-4811-B58E-9C6A10FA4DE4}">
      <dgm:prSet/>
      <dgm:spPr/>
      <dgm:t>
        <a:bodyPr/>
        <a:lstStyle/>
        <a:p>
          <a:endParaRPr lang="en-US"/>
        </a:p>
      </dgm:t>
    </dgm:pt>
    <dgm:pt modelId="{890DBB41-C2BB-4AFB-A463-06BD01C09D27}" type="sibTrans" cxnId="{837FC639-9BEF-4811-B58E-9C6A10FA4DE4}">
      <dgm:prSet/>
      <dgm:spPr/>
      <dgm:t>
        <a:bodyPr/>
        <a:lstStyle/>
        <a:p>
          <a:endParaRPr lang="en-US"/>
        </a:p>
      </dgm:t>
    </dgm:pt>
    <dgm:pt modelId="{B7D1AE97-9C3F-4C79-BEA9-88F993AAC52F}">
      <dgm:prSet phldrT="[Text]" custT="1"/>
      <dgm:spPr/>
      <dgm:t>
        <a:bodyPr/>
        <a:lstStyle/>
        <a:p>
          <a:r>
            <a:rPr lang="en-US" sz="2200" b="1" dirty="0" smtClean="0"/>
            <a:t>Kentucky Cancer Consortium </a:t>
          </a:r>
        </a:p>
        <a:p>
          <a:r>
            <a:rPr lang="en-US" sz="1900" dirty="0" smtClean="0"/>
            <a:t>(State level)</a:t>
          </a:r>
          <a:endParaRPr lang="en-US" sz="1900" dirty="0"/>
        </a:p>
      </dgm:t>
    </dgm:pt>
    <dgm:pt modelId="{08F1997B-974C-494F-A60F-6875F1A22A8B}" type="parTrans" cxnId="{9A3C32BC-4E2E-48C4-B043-5A3A2F11A49D}">
      <dgm:prSet/>
      <dgm:spPr/>
      <dgm:t>
        <a:bodyPr/>
        <a:lstStyle/>
        <a:p>
          <a:endParaRPr lang="en-US"/>
        </a:p>
      </dgm:t>
    </dgm:pt>
    <dgm:pt modelId="{0F27F2A1-7A4B-4CF1-B15F-BF74AD494CD4}" type="sibTrans" cxnId="{9A3C32BC-4E2E-48C4-B043-5A3A2F11A49D}">
      <dgm:prSet/>
      <dgm:spPr/>
      <dgm:t>
        <a:bodyPr/>
        <a:lstStyle/>
        <a:p>
          <a:endParaRPr lang="en-US"/>
        </a:p>
      </dgm:t>
    </dgm:pt>
    <dgm:pt modelId="{CC387A95-34CB-4DCA-8B14-22A6E27D95DB}">
      <dgm:prSet phldrT="[Text]" custT="1"/>
      <dgm:spPr/>
      <dgm:t>
        <a:bodyPr/>
        <a:lstStyle/>
        <a:p>
          <a:r>
            <a:rPr lang="en-US" sz="2200" b="1" dirty="0" smtClean="0"/>
            <a:t>Kentucky Cancer Program  </a:t>
          </a:r>
        </a:p>
        <a:p>
          <a:r>
            <a:rPr lang="en-US" sz="1900" dirty="0" smtClean="0"/>
            <a:t>(Regional)</a:t>
          </a:r>
          <a:endParaRPr lang="en-US" sz="1900" dirty="0"/>
        </a:p>
      </dgm:t>
    </dgm:pt>
    <dgm:pt modelId="{3B6A1619-2C06-40FB-A798-B43B67707916}" type="parTrans" cxnId="{1D1C1B93-7E99-443C-93F2-2DA936FE2591}">
      <dgm:prSet/>
      <dgm:spPr/>
      <dgm:t>
        <a:bodyPr/>
        <a:lstStyle/>
        <a:p>
          <a:endParaRPr lang="en-US"/>
        </a:p>
      </dgm:t>
    </dgm:pt>
    <dgm:pt modelId="{477A47D5-15CE-42EE-88C1-59E801AC11BD}" type="sibTrans" cxnId="{1D1C1B93-7E99-443C-93F2-2DA936FE2591}">
      <dgm:prSet/>
      <dgm:spPr/>
      <dgm:t>
        <a:bodyPr/>
        <a:lstStyle/>
        <a:p>
          <a:endParaRPr lang="en-US"/>
        </a:p>
      </dgm:t>
    </dgm:pt>
    <dgm:pt modelId="{E8E1C313-26CC-4D58-A93F-986314682EDD}">
      <dgm:prSet custT="1"/>
      <dgm:spPr/>
      <dgm:t>
        <a:bodyPr/>
        <a:lstStyle/>
        <a:p>
          <a:r>
            <a:rPr lang="en-US" sz="2200" b="1" dirty="0" smtClean="0"/>
            <a:t>Kentucky Department for Public Health</a:t>
          </a:r>
        </a:p>
        <a:p>
          <a:r>
            <a:rPr lang="en-US" sz="1400" dirty="0" smtClean="0"/>
            <a:t>(Breast &amp; Cervical Cancer Program; KCCSP; both act as liaison to local HDs)</a:t>
          </a:r>
          <a:endParaRPr lang="en-US" sz="1400" dirty="0"/>
        </a:p>
      </dgm:t>
    </dgm:pt>
    <dgm:pt modelId="{3B9EE78B-0CAB-46DA-8477-6FB0CECF3CB7}" type="sibTrans" cxnId="{088D4B0F-49C6-43C4-B17A-E46CF5488314}">
      <dgm:prSet/>
      <dgm:spPr/>
      <dgm:t>
        <a:bodyPr/>
        <a:lstStyle/>
        <a:p>
          <a:endParaRPr lang="en-US"/>
        </a:p>
      </dgm:t>
    </dgm:pt>
    <dgm:pt modelId="{B551F3EF-26A2-49D0-A5E8-D94E4D79D11F}" type="parTrans" cxnId="{088D4B0F-49C6-43C4-B17A-E46CF5488314}">
      <dgm:prSet/>
      <dgm:spPr/>
      <dgm:t>
        <a:bodyPr vert="vert"/>
        <a:lstStyle/>
        <a:p>
          <a:endParaRPr lang="en-US"/>
        </a:p>
      </dgm:t>
    </dgm:pt>
    <dgm:pt modelId="{2DFF0D6E-06BE-4176-BB53-6C6712864425}" type="pres">
      <dgm:prSet presAssocID="{FA6F943E-9191-4121-9793-EE1B57F1FB1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CE3174-DB8E-48E1-881C-30649B2E96BD}" type="pres">
      <dgm:prSet presAssocID="{F55AF3F0-C3D1-4A85-8CA7-90A4E9E91CAC}" presName="centerShape" presStyleLbl="node0" presStyleIdx="0" presStyleCnt="1" custScaleX="101285" custScaleY="87269" custLinFactNeighborX="-1443" custLinFactNeighborY="-45594"/>
      <dgm:spPr/>
      <dgm:t>
        <a:bodyPr/>
        <a:lstStyle/>
        <a:p>
          <a:endParaRPr lang="en-US"/>
        </a:p>
      </dgm:t>
    </dgm:pt>
    <dgm:pt modelId="{CF7BB8A7-41BC-407F-B31A-0D1C824BCD54}" type="pres">
      <dgm:prSet presAssocID="{08F1997B-974C-494F-A60F-6875F1A22A8B}" presName="parTrans" presStyleLbl="bgSibTrans2D1" presStyleIdx="0" presStyleCnt="3" custScaleX="43238" custLinFactNeighborX="17352" custLinFactNeighborY="-96192"/>
      <dgm:spPr/>
      <dgm:t>
        <a:bodyPr/>
        <a:lstStyle/>
        <a:p>
          <a:endParaRPr lang="en-US"/>
        </a:p>
      </dgm:t>
    </dgm:pt>
    <dgm:pt modelId="{EE059B56-347D-469B-9EE9-ED81C8DAEAE4}" type="pres">
      <dgm:prSet presAssocID="{B7D1AE97-9C3F-4C79-BEA9-88F993AAC52F}" presName="node" presStyleLbl="node1" presStyleIdx="0" presStyleCnt="3" custScaleX="105811" custScaleY="98751" custRadScaleRad="81015" custRadScaleInc="-490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4310C3-15DB-4AE8-B481-8136966A493B}" type="pres">
      <dgm:prSet presAssocID="{B551F3EF-26A2-49D0-A5E8-D94E4D79D11F}" presName="parTrans" presStyleLbl="bgSibTrans2D1" presStyleIdx="1" presStyleCnt="3" custScaleX="49067" custLinFactNeighborX="393" custLinFactNeighborY="-72522"/>
      <dgm:spPr/>
      <dgm:t>
        <a:bodyPr/>
        <a:lstStyle/>
        <a:p>
          <a:endParaRPr lang="en-US"/>
        </a:p>
      </dgm:t>
    </dgm:pt>
    <dgm:pt modelId="{EFBCB1E3-CCCA-4017-9293-B39194374A37}" type="pres">
      <dgm:prSet presAssocID="{E8E1C313-26CC-4D58-A93F-986314682EDD}" presName="node" presStyleLbl="node1" presStyleIdx="1" presStyleCnt="3" custScaleX="109186" custScaleY="95788" custRadScaleRad="7683" custRadScaleInc="-37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2B5B5B-460C-4AB3-BB47-7B75A49D2996}" type="pres">
      <dgm:prSet presAssocID="{3B6A1619-2C06-40FB-A798-B43B67707916}" presName="parTrans" presStyleLbl="bgSibTrans2D1" presStyleIdx="2" presStyleCnt="3" custScaleX="43111" custLinFactY="-1432" custLinFactNeighborX="-13086" custLinFactNeighborY="-100000"/>
      <dgm:spPr/>
      <dgm:t>
        <a:bodyPr/>
        <a:lstStyle/>
        <a:p>
          <a:endParaRPr lang="en-US"/>
        </a:p>
      </dgm:t>
    </dgm:pt>
    <dgm:pt modelId="{ED150ECF-8F0E-47E7-AE68-D150B0E1DF7F}" type="pres">
      <dgm:prSet presAssocID="{CC387A95-34CB-4DCA-8B14-22A6E27D95DB}" presName="node" presStyleLbl="node1" presStyleIdx="2" presStyleCnt="3" custScaleX="107363" custScaleY="96532" custRadScaleRad="74320" custRadScaleInc="48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3EAF16-8343-4A10-B059-FE3687AAB033}" type="presOf" srcId="{B7D1AE97-9C3F-4C79-BEA9-88F993AAC52F}" destId="{EE059B56-347D-469B-9EE9-ED81C8DAEAE4}" srcOrd="0" destOrd="0" presId="urn:microsoft.com/office/officeart/2005/8/layout/radial4"/>
    <dgm:cxn modelId="{144ADEC9-0A70-4792-9C29-BBF97E4771DC}" type="presOf" srcId="{F55AF3F0-C3D1-4A85-8CA7-90A4E9E91CAC}" destId="{F4CE3174-DB8E-48E1-881C-30649B2E96BD}" srcOrd="0" destOrd="0" presId="urn:microsoft.com/office/officeart/2005/8/layout/radial4"/>
    <dgm:cxn modelId="{1F8E512C-45AE-4A28-9435-D66D248A914B}" type="presOf" srcId="{CC387A95-34CB-4DCA-8B14-22A6E27D95DB}" destId="{ED150ECF-8F0E-47E7-AE68-D150B0E1DF7F}" srcOrd="0" destOrd="0" presId="urn:microsoft.com/office/officeart/2005/8/layout/radial4"/>
    <dgm:cxn modelId="{FA15C678-D1FA-4C48-8A9D-0B4D2EC808C9}" type="presOf" srcId="{E8E1C313-26CC-4D58-A93F-986314682EDD}" destId="{EFBCB1E3-CCCA-4017-9293-B39194374A37}" srcOrd="0" destOrd="0" presId="urn:microsoft.com/office/officeart/2005/8/layout/radial4"/>
    <dgm:cxn modelId="{1D1C1B93-7E99-443C-93F2-2DA936FE2591}" srcId="{F55AF3F0-C3D1-4A85-8CA7-90A4E9E91CAC}" destId="{CC387A95-34CB-4DCA-8B14-22A6E27D95DB}" srcOrd="2" destOrd="0" parTransId="{3B6A1619-2C06-40FB-A798-B43B67707916}" sibTransId="{477A47D5-15CE-42EE-88C1-59E801AC11BD}"/>
    <dgm:cxn modelId="{9AE22AC5-96CC-4A37-BF72-16ABB315F6C1}" type="presOf" srcId="{FA6F943E-9191-4121-9793-EE1B57F1FB11}" destId="{2DFF0D6E-06BE-4176-BB53-6C6712864425}" srcOrd="0" destOrd="0" presId="urn:microsoft.com/office/officeart/2005/8/layout/radial4"/>
    <dgm:cxn modelId="{8A0188AF-54C7-4CCD-A6A2-7F7B6BC83BC0}" type="presOf" srcId="{3B6A1619-2C06-40FB-A798-B43B67707916}" destId="{352B5B5B-460C-4AB3-BB47-7B75A49D2996}" srcOrd="0" destOrd="0" presId="urn:microsoft.com/office/officeart/2005/8/layout/radial4"/>
    <dgm:cxn modelId="{837FC639-9BEF-4811-B58E-9C6A10FA4DE4}" srcId="{FA6F943E-9191-4121-9793-EE1B57F1FB11}" destId="{F55AF3F0-C3D1-4A85-8CA7-90A4E9E91CAC}" srcOrd="0" destOrd="0" parTransId="{6BC8CFC9-BB34-4A49-B642-A3144BEF7EC9}" sibTransId="{890DBB41-C2BB-4AFB-A463-06BD01C09D27}"/>
    <dgm:cxn modelId="{088D4B0F-49C6-43C4-B17A-E46CF5488314}" srcId="{F55AF3F0-C3D1-4A85-8CA7-90A4E9E91CAC}" destId="{E8E1C313-26CC-4D58-A93F-986314682EDD}" srcOrd="1" destOrd="0" parTransId="{B551F3EF-26A2-49D0-A5E8-D94E4D79D11F}" sibTransId="{3B9EE78B-0CAB-46DA-8477-6FB0CECF3CB7}"/>
    <dgm:cxn modelId="{8CCD0E18-184F-45D6-936F-BFD350051071}" type="presOf" srcId="{08F1997B-974C-494F-A60F-6875F1A22A8B}" destId="{CF7BB8A7-41BC-407F-B31A-0D1C824BCD54}" srcOrd="0" destOrd="0" presId="urn:microsoft.com/office/officeart/2005/8/layout/radial4"/>
    <dgm:cxn modelId="{9A3C32BC-4E2E-48C4-B043-5A3A2F11A49D}" srcId="{F55AF3F0-C3D1-4A85-8CA7-90A4E9E91CAC}" destId="{B7D1AE97-9C3F-4C79-BEA9-88F993AAC52F}" srcOrd="0" destOrd="0" parTransId="{08F1997B-974C-494F-A60F-6875F1A22A8B}" sibTransId="{0F27F2A1-7A4B-4CF1-B15F-BF74AD494CD4}"/>
    <dgm:cxn modelId="{0D465F3B-B3B9-4043-844E-747E254F66A7}" type="presOf" srcId="{B551F3EF-26A2-49D0-A5E8-D94E4D79D11F}" destId="{D54310C3-15DB-4AE8-B481-8136966A493B}" srcOrd="0" destOrd="0" presId="urn:microsoft.com/office/officeart/2005/8/layout/radial4"/>
    <dgm:cxn modelId="{8E34DC85-B5F1-4348-89E6-3A370F0EDCD1}" type="presParOf" srcId="{2DFF0D6E-06BE-4176-BB53-6C6712864425}" destId="{F4CE3174-DB8E-48E1-881C-30649B2E96BD}" srcOrd="0" destOrd="0" presId="urn:microsoft.com/office/officeart/2005/8/layout/radial4"/>
    <dgm:cxn modelId="{EC95BA9F-92D2-493D-8E89-2C3A31697E56}" type="presParOf" srcId="{2DFF0D6E-06BE-4176-BB53-6C6712864425}" destId="{CF7BB8A7-41BC-407F-B31A-0D1C824BCD54}" srcOrd="1" destOrd="0" presId="urn:microsoft.com/office/officeart/2005/8/layout/radial4"/>
    <dgm:cxn modelId="{4F3810D3-802E-4870-99C4-5CCB40E3166E}" type="presParOf" srcId="{2DFF0D6E-06BE-4176-BB53-6C6712864425}" destId="{EE059B56-347D-469B-9EE9-ED81C8DAEAE4}" srcOrd="2" destOrd="0" presId="urn:microsoft.com/office/officeart/2005/8/layout/radial4"/>
    <dgm:cxn modelId="{855E8AB5-007B-41AB-8FAC-E300D16E3F16}" type="presParOf" srcId="{2DFF0D6E-06BE-4176-BB53-6C6712864425}" destId="{D54310C3-15DB-4AE8-B481-8136966A493B}" srcOrd="3" destOrd="0" presId="urn:microsoft.com/office/officeart/2005/8/layout/radial4"/>
    <dgm:cxn modelId="{A372C547-21AE-4374-B768-5C67029F23FC}" type="presParOf" srcId="{2DFF0D6E-06BE-4176-BB53-6C6712864425}" destId="{EFBCB1E3-CCCA-4017-9293-B39194374A37}" srcOrd="4" destOrd="0" presId="urn:microsoft.com/office/officeart/2005/8/layout/radial4"/>
    <dgm:cxn modelId="{3C3AD671-F207-486A-A78C-2FD669326E28}" type="presParOf" srcId="{2DFF0D6E-06BE-4176-BB53-6C6712864425}" destId="{352B5B5B-460C-4AB3-BB47-7B75A49D2996}" srcOrd="5" destOrd="0" presId="urn:microsoft.com/office/officeart/2005/8/layout/radial4"/>
    <dgm:cxn modelId="{88262031-5DAD-44C6-AB50-FC15D3CA3968}" type="presParOf" srcId="{2DFF0D6E-06BE-4176-BB53-6C6712864425}" destId="{ED150ECF-8F0E-47E7-AE68-D150B0E1DF7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E3174-DB8E-48E1-881C-30649B2E96BD}">
      <dsp:nvSpPr>
        <dsp:cNvPr id="0" name=""/>
        <dsp:cNvSpPr/>
      </dsp:nvSpPr>
      <dsp:spPr>
        <a:xfrm>
          <a:off x="3210414" y="232593"/>
          <a:ext cx="2500605" cy="215456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Kentucky Cancer Action Plan</a:t>
          </a:r>
          <a:endParaRPr lang="en-US" sz="2400" b="1" kern="1200" dirty="0"/>
        </a:p>
      </dsp:txBody>
      <dsp:txXfrm>
        <a:off x="3576619" y="548122"/>
        <a:ext cx="1768195" cy="1523508"/>
      </dsp:txXfrm>
    </dsp:sp>
    <dsp:sp modelId="{CF7BB8A7-41BC-407F-B31A-0D1C824BCD54}">
      <dsp:nvSpPr>
        <dsp:cNvPr id="0" name=""/>
        <dsp:cNvSpPr/>
      </dsp:nvSpPr>
      <dsp:spPr>
        <a:xfrm rot="7981477">
          <a:off x="2522125" y="2233637"/>
          <a:ext cx="1179177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59B56-347D-469B-9EE9-ED81C8DAEAE4}">
      <dsp:nvSpPr>
        <dsp:cNvPr id="0" name=""/>
        <dsp:cNvSpPr/>
      </dsp:nvSpPr>
      <dsp:spPr>
        <a:xfrm>
          <a:off x="467235" y="3332699"/>
          <a:ext cx="2481729" cy="185291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Kentucky Cancer Consortium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(State level)</a:t>
          </a:r>
          <a:endParaRPr lang="en-US" sz="1900" kern="1200" dirty="0"/>
        </a:p>
      </dsp:txBody>
      <dsp:txXfrm>
        <a:off x="521505" y="3386969"/>
        <a:ext cx="2373189" cy="1744373"/>
      </dsp:txXfrm>
    </dsp:sp>
    <dsp:sp modelId="{D54310C3-15DB-4AE8-B481-8136966A493B}">
      <dsp:nvSpPr>
        <dsp:cNvPr id="0" name=""/>
        <dsp:cNvSpPr/>
      </dsp:nvSpPr>
      <dsp:spPr>
        <a:xfrm rot="5401588">
          <a:off x="4026360" y="2527199"/>
          <a:ext cx="880903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CB1E3-CCCA-4017-9293-B39194374A37}">
      <dsp:nvSpPr>
        <dsp:cNvPr id="0" name=""/>
        <dsp:cNvSpPr/>
      </dsp:nvSpPr>
      <dsp:spPr>
        <a:xfrm>
          <a:off x="3178898" y="3388296"/>
          <a:ext cx="2560887" cy="179731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Kentucky Department for Public Health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(Breast &amp; Cervical Cancer Program; KCCSP; both act as liaison to local HDs)</a:t>
          </a:r>
          <a:endParaRPr lang="en-US" sz="1400" kern="1200" dirty="0"/>
        </a:p>
      </dsp:txBody>
      <dsp:txXfrm>
        <a:off x="3231540" y="3440938"/>
        <a:ext cx="2455603" cy="1692032"/>
      </dsp:txXfrm>
    </dsp:sp>
    <dsp:sp modelId="{352B5B5B-460C-4AB3-BB47-7B75A49D2996}">
      <dsp:nvSpPr>
        <dsp:cNvPr id="0" name=""/>
        <dsp:cNvSpPr/>
      </dsp:nvSpPr>
      <dsp:spPr>
        <a:xfrm rot="2848409">
          <a:off x="5319945" y="2208329"/>
          <a:ext cx="1172429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150ECF-8F0E-47E7-AE68-D150B0E1DF7F}">
      <dsp:nvSpPr>
        <dsp:cNvPr id="0" name=""/>
        <dsp:cNvSpPr/>
      </dsp:nvSpPr>
      <dsp:spPr>
        <a:xfrm>
          <a:off x="5922094" y="3370322"/>
          <a:ext cx="2518130" cy="181127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Kentucky Cancer Program 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(Regional)</a:t>
          </a:r>
          <a:endParaRPr lang="en-US" sz="1900" kern="1200" dirty="0"/>
        </a:p>
      </dsp:txBody>
      <dsp:txXfrm>
        <a:off x="5975144" y="3423372"/>
        <a:ext cx="2412030" cy="1705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4D2EA4C9-ECB2-41FF-B4C0-EBAACF4F47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52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DDED4227-244C-45FE-A7F7-A96A3D23E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53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5B7BA-0B3C-46A9-A7BE-D03CEC0EAC6A}" type="slidenum">
              <a:rPr lang="en-US"/>
              <a:pPr/>
              <a:t>1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52643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33EE1-B266-4C6F-8791-9BDE6B60C30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KCP Structure consists of </a:t>
            </a:r>
            <a:r>
              <a:rPr lang="en-US" dirty="0" err="1" smtClean="0"/>
              <a:t>Rgeional</a:t>
            </a:r>
            <a:r>
              <a:rPr lang="en-US" dirty="0" smtClean="0"/>
              <a:t> Cancer Control Specialists who</a:t>
            </a:r>
            <a:r>
              <a:rPr lang="en-US" baseline="0" dirty="0" smtClean="0"/>
              <a:t> work with District Cancer Councils in each of KY’s 15 Area Development Districts to identify and address cancer problems in the community. Cancer Control Specialists work out of regional offices – they live in the communities where they work. District Cancer Councils consist of representatives from a broad range of </a:t>
            </a:r>
            <a:r>
              <a:rPr lang="en-US" baseline="0" dirty="0" err="1" smtClean="0"/>
              <a:t>organizaions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gorups</a:t>
            </a:r>
            <a:r>
              <a:rPr lang="en-US" baseline="0" dirty="0" smtClean="0"/>
              <a:t> in the community.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33EE1-B266-4C6F-8791-9BDE6B60C30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Kentucky has a higher death rate from lung, colon and cervical cancer than the U.S.</a:t>
            </a:r>
          </a:p>
          <a:p>
            <a:r>
              <a:rPr lang="en-US" dirty="0" smtClean="0"/>
              <a:t>Kentucky’s lung cancer death rate is almost 50% higher than the U.S. rate</a:t>
            </a:r>
          </a:p>
          <a:p>
            <a:r>
              <a:rPr lang="en-US" dirty="0" smtClean="0"/>
              <a:t>Kentucky is first in the nation for new cases and deaths from lung cancer</a:t>
            </a:r>
          </a:p>
          <a:p>
            <a:r>
              <a:rPr lang="en-US" dirty="0" smtClean="0"/>
              <a:t>Cigarette smoking is the number one risk factor for lung cancer. In the United States, cigarette smoking causes about 90% of lung cancers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29120-526C-204A-A0C6-0933D9B415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6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Many lung cancers can be prevented through not smoking or being exposed to second-hand smoke </a:t>
            </a:r>
          </a:p>
          <a:p>
            <a:r>
              <a:rPr lang="en-US" sz="2000" dirty="0"/>
              <a:t>Low dose CT scanning is a recent addition to detecting early stage lung cancer that can reduce the risk of death of lung cancer for those who are between ages 55-74 and have been heavy smokers. </a:t>
            </a:r>
          </a:p>
          <a:p>
            <a:pPr lvl="1"/>
            <a:r>
              <a:rPr lang="en-US" sz="2000" dirty="0"/>
              <a:t>9,554 of the 16,886 lung cancer deaths occurred in Kentuckians who were 55-74</a:t>
            </a:r>
          </a:p>
          <a:p>
            <a:r>
              <a:rPr lang="en-US" sz="2000" dirty="0"/>
              <a:t>Most cervical and colorectal cancers can be caught before they become life threatening.</a:t>
            </a:r>
          </a:p>
          <a:p>
            <a:r>
              <a:rPr lang="en-US" sz="2000" dirty="0"/>
              <a:t>		– 239 cervical cancer deaths occurred in women ages 20-64</a:t>
            </a:r>
          </a:p>
          <a:p>
            <a:r>
              <a:rPr lang="en-US" sz="2000" dirty="0"/>
              <a:t>		– 2,108 colon cancer deaths occurred in men and women ages 50-74</a:t>
            </a:r>
          </a:p>
          <a:p>
            <a:r>
              <a:rPr lang="en-US" sz="2000" dirty="0"/>
              <a:t>Breast cancer can be detected early enough to be treated through screening.</a:t>
            </a:r>
          </a:p>
          <a:p>
            <a:r>
              <a:rPr lang="en-US" sz="2000" dirty="0"/>
              <a:t>		– 1,529 breast cancer deaths occurred in women ages 50-74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29120-526C-204A-A0C6-0933D9B415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2" name="Rectangle 5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4EDD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000"/>
          </a:p>
        </p:txBody>
      </p:sp>
      <p:pic>
        <p:nvPicPr>
          <p:cNvPr id="5173" name="Picture 53" descr="CCC_BACKGROUND_titleslide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97613" y="0"/>
            <a:ext cx="2846387" cy="6858000"/>
          </a:xfrm>
          <a:prstGeom prst="rect">
            <a:avLst/>
          </a:prstGeom>
          <a:noFill/>
        </p:spPr>
      </p:pic>
      <p:sp>
        <p:nvSpPr>
          <p:cNvPr id="5174" name="Rectangle 54"/>
          <p:cNvSpPr>
            <a:spLocks noChangeArrowheads="1"/>
          </p:cNvSpPr>
          <p:nvPr userDrawn="1"/>
        </p:nvSpPr>
        <p:spPr bwMode="auto">
          <a:xfrm>
            <a:off x="6556375" y="62531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846EEF07-B921-46AB-BEC6-FBCCF27B092A}" type="slidenum">
              <a:rPr lang="en-US" sz="1400"/>
              <a:pPr algn="r"/>
              <a:t>‹#›</a:t>
            </a:fld>
            <a:endParaRPr lang="en-US" sz="1400"/>
          </a:p>
        </p:txBody>
      </p:sp>
      <p:sp>
        <p:nvSpPr>
          <p:cNvPr id="5175" name="Rectangle 55"/>
          <p:cNvSpPr>
            <a:spLocks noChangeArrowheads="1"/>
          </p:cNvSpPr>
          <p:nvPr userDrawn="1"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/>
          </a:p>
        </p:txBody>
      </p:sp>
      <p:sp>
        <p:nvSpPr>
          <p:cNvPr id="5176" name="Rectangle 56"/>
          <p:cNvSpPr>
            <a:spLocks noChangeArrowheads="1"/>
          </p:cNvSpPr>
          <p:nvPr userDrawn="1"/>
        </p:nvSpPr>
        <p:spPr bwMode="auto">
          <a:xfrm>
            <a:off x="841375" y="1833563"/>
            <a:ext cx="640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4000" b="1" dirty="0" smtClean="0">
                <a:solidFill>
                  <a:schemeClr val="tx1"/>
                </a:solidFill>
              </a:rPr>
              <a:t>Kentucky</a:t>
            </a:r>
            <a:r>
              <a:rPr lang="en-US" sz="4000" b="1" baseline="0" dirty="0" smtClean="0">
                <a:solidFill>
                  <a:schemeClr val="tx1"/>
                </a:solidFill>
              </a:rPr>
              <a:t> Cancer Consortium: </a:t>
            </a:r>
            <a:r>
              <a:rPr lang="en-US" sz="4000" b="1" dirty="0" smtClean="0">
                <a:solidFill>
                  <a:schemeClr val="tx1"/>
                </a:solidFill>
              </a:rPr>
              <a:t>Exploring</a:t>
            </a:r>
            <a:r>
              <a:rPr lang="en-US" sz="4000" b="1" baseline="0" dirty="0" smtClean="0">
                <a:solidFill>
                  <a:schemeClr val="tx1"/>
                </a:solidFill>
              </a:rPr>
              <a:t> a lung cancer prevention and control network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5177" name="Picture 57" descr="NCI_logo_color [Converted]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2775" y="6330950"/>
            <a:ext cx="5397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8" name="Picture 58" descr="icc_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6272213"/>
            <a:ext cx="485775" cy="393700"/>
          </a:xfrm>
          <a:prstGeom prst="rect">
            <a:avLst/>
          </a:prstGeom>
          <a:noFill/>
        </p:spPr>
      </p:pic>
      <p:pic>
        <p:nvPicPr>
          <p:cNvPr id="5179" name="Picture 59" descr="C-Change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6775" y="6324600"/>
            <a:ext cx="1006475" cy="260350"/>
          </a:xfrm>
          <a:prstGeom prst="rect">
            <a:avLst/>
          </a:prstGeom>
          <a:noFill/>
        </p:spPr>
      </p:pic>
      <p:pic>
        <p:nvPicPr>
          <p:cNvPr id="5180" name="Picture 60" descr="naccho_logo"/>
          <p:cNvPicPr>
            <a:picLocks noChangeAspect="1" noChangeArrowheads="1"/>
          </p:cNvPicPr>
          <p:nvPr userDrawn="1"/>
        </p:nvPicPr>
        <p:blipFill>
          <a:blip r:embed="rId6" cstate="print"/>
          <a:srcRect l="5080" t="18228" r="55873"/>
          <a:stretch>
            <a:fillRect/>
          </a:stretch>
        </p:blipFill>
        <p:spPr bwMode="auto">
          <a:xfrm>
            <a:off x="7239000" y="6230938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81" name="Picture 61" descr="NACDD_logo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6343650"/>
            <a:ext cx="1225550" cy="244475"/>
          </a:xfrm>
          <a:prstGeom prst="rect">
            <a:avLst/>
          </a:prstGeom>
          <a:noFill/>
        </p:spPr>
      </p:pic>
      <p:pic>
        <p:nvPicPr>
          <p:cNvPr id="5182" name="Picture 62" descr="CCC_CDC_logos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4911725"/>
            <a:ext cx="1444625" cy="650875"/>
          </a:xfrm>
          <a:prstGeom prst="rect">
            <a:avLst/>
          </a:prstGeom>
          <a:noFill/>
        </p:spPr>
      </p:pic>
      <p:pic>
        <p:nvPicPr>
          <p:cNvPr id="5186" name="Picture 66" descr="LiveStrong_logo_lowres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91000" y="6378575"/>
            <a:ext cx="1076325" cy="193675"/>
          </a:xfrm>
          <a:prstGeom prst="rect">
            <a:avLst/>
          </a:prstGeom>
          <a:noFill/>
        </p:spPr>
      </p:pic>
      <p:pic>
        <p:nvPicPr>
          <p:cNvPr id="5187" name="Picture 67" descr="COC_logo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1913" y="6302375"/>
            <a:ext cx="536575" cy="355600"/>
          </a:xfrm>
          <a:prstGeom prst="rect">
            <a:avLst/>
          </a:prstGeom>
          <a:noFill/>
        </p:spPr>
      </p:pic>
      <p:grpSp>
        <p:nvGrpSpPr>
          <p:cNvPr id="5188" name="Group 68"/>
          <p:cNvGrpSpPr>
            <a:grpSpLocks/>
          </p:cNvGrpSpPr>
          <p:nvPr userDrawn="1"/>
        </p:nvGrpSpPr>
        <p:grpSpPr bwMode="auto">
          <a:xfrm>
            <a:off x="762000" y="4743450"/>
            <a:ext cx="2895600" cy="938213"/>
            <a:chOff x="1157" y="1601"/>
            <a:chExt cx="3445" cy="1117"/>
          </a:xfrm>
        </p:grpSpPr>
        <p:sp>
          <p:nvSpPr>
            <p:cNvPr id="5189" name="Rectangle 69"/>
            <p:cNvSpPr>
              <a:spLocks noChangeArrowheads="1"/>
            </p:cNvSpPr>
            <p:nvPr userDrawn="1"/>
          </p:nvSpPr>
          <p:spPr bwMode="auto">
            <a:xfrm>
              <a:off x="1776" y="1728"/>
              <a:ext cx="336" cy="3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190" name="Picture 70" descr="CCC_ppt"/>
            <p:cNvPicPr>
              <a:picLocks noChangeAspect="1" noChangeArrowheads="1"/>
            </p:cNvPicPr>
            <p:nvPr userDrawn="1"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57" y="1601"/>
              <a:ext cx="3445" cy="1117"/>
            </a:xfrm>
            <a:prstGeom prst="rect">
              <a:avLst/>
            </a:prstGeom>
            <a:noFill/>
          </p:spPr>
        </p:pic>
      </p:grpSp>
      <p:pic>
        <p:nvPicPr>
          <p:cNvPr id="5192" name="Picture 72" descr="ACS_logo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6238" y="6311900"/>
            <a:ext cx="558800" cy="3619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00700" y="685800"/>
            <a:ext cx="17145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49911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172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286000"/>
            <a:ext cx="3352800" cy="3611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2286000"/>
            <a:ext cx="3352800" cy="3611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172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286000"/>
            <a:ext cx="6858000" cy="36115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33528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2286000"/>
            <a:ext cx="33528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617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86000"/>
            <a:ext cx="68580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53" name="Picture 29" descr="CCC_BACKGROUND_Test2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91263" y="0"/>
            <a:ext cx="2852737" cy="686593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3800" y="838200"/>
            <a:ext cx="1524000" cy="74919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Arial" charset="0"/>
          <a:ea typeface="ヒラギノ角ゴ Pro W3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Arial" charset="0"/>
          <a:ea typeface="ヒラギノ角ゴ Pro W3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Arial" charset="0"/>
          <a:ea typeface="ヒラギノ角ゴ Pro W3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Arial" charset="0"/>
          <a:ea typeface="ヒラギノ角ゴ Pro W3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Arial" charset="0"/>
          <a:ea typeface="ヒラギノ角ゴ Pro W3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Arial" charset="0"/>
          <a:ea typeface="ヒラギノ角ゴ Pro W3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Arial" charset="0"/>
          <a:ea typeface="ヒラギノ角ゴ Pro W3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8938D"/>
        </a:buClr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333333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333333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4918922"/>
            <a:ext cx="1524000" cy="7491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1075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i="1" dirty="0" smtClean="0"/>
              <a:t>How did we contribute to a 22% reduction in colon cancer incidence and mortality from 2001 – 2010?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641015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 cancer lessons learned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Supplemental funding from CDC</a:t>
            </a:r>
          </a:p>
          <a:p>
            <a:r>
              <a:rPr lang="en-US" dirty="0" smtClean="0"/>
              <a:t>Statewide summit/gathering around this issue</a:t>
            </a:r>
          </a:p>
          <a:p>
            <a:pPr lvl="1"/>
            <a:r>
              <a:rPr lang="en-US" dirty="0" smtClean="0"/>
              <a:t>public, provider, policy</a:t>
            </a:r>
          </a:p>
          <a:p>
            <a:r>
              <a:rPr lang="en-US" dirty="0" smtClean="0"/>
              <a:t>Close partnership with regional partners</a:t>
            </a:r>
          </a:p>
          <a:p>
            <a:pPr lvl="1"/>
            <a:r>
              <a:rPr lang="en-US" dirty="0" smtClean="0"/>
              <a:t>Kentucky Cancer Program District Cancer Councils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7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Colon cancer 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guided our decisions and focused our efforts</a:t>
            </a:r>
          </a:p>
          <a:p>
            <a:r>
              <a:rPr lang="en-US" dirty="0" smtClean="0"/>
              <a:t>Clear action plans for each subgroup</a:t>
            </a:r>
          </a:p>
          <a:p>
            <a:r>
              <a:rPr lang="en-US" dirty="0" smtClean="0"/>
              <a:t>Clear roles and responsibilities for committee members</a:t>
            </a:r>
          </a:p>
          <a:p>
            <a:r>
              <a:rPr lang="en-US" dirty="0" smtClean="0"/>
              <a:t>Consistent communication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1925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lung cancer?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771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29600" cy="1143000"/>
          </a:xfrm>
        </p:spPr>
        <p:txBody>
          <a:bodyPr/>
          <a:lstStyle/>
          <a:p>
            <a:r>
              <a:rPr lang="en-US" sz="4000" dirty="0"/>
              <a:t>Kentucky Cancer Burden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2537582" y="6207650"/>
            <a:ext cx="6409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254061"/>
                </a:solidFill>
              </a:rPr>
              <a:t>* Note: Rates are very small, so any change in the number can appear significant. The difference in KY and the U.S. is not as large as it appears.</a:t>
            </a:r>
            <a:endParaRPr lang="en-US" sz="1400" dirty="0">
              <a:solidFill>
                <a:srgbClr val="25406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29527"/>
              </p:ext>
            </p:extLst>
          </p:nvPr>
        </p:nvGraphicFramePr>
        <p:xfrm>
          <a:off x="299954" y="1839092"/>
          <a:ext cx="8528472" cy="38353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32118"/>
                <a:gridCol w="2132118"/>
                <a:gridCol w="2132118"/>
                <a:gridCol w="2132118"/>
              </a:tblGrid>
              <a:tr h="432336">
                <a:tc gridSpan="4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2005-2009, U.S.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Cancer Statistics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091996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Type of Cancer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Where Kentucky ranks in the U.S.</a:t>
                      </a: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</a:rPr>
                        <a:t> for rate of new cases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Where Kentucky ranks in the U.S. for rate of deaths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Difference between Kentucky and the U.S. death rate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5358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Lung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46% ↑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55358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Colon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19% ↑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55358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Breast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31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21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2% ↑</a:t>
                      </a:r>
                      <a:endParaRPr lang="en-US" sz="1800" b="1" dirty="0"/>
                    </a:p>
                  </a:txBody>
                  <a:tcPr anchor="ctr"/>
                </a:tc>
              </a:tr>
              <a:tr h="55358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Cervical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6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21% ↑*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069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93158973"/>
              </p:ext>
            </p:extLst>
          </p:nvPr>
        </p:nvGraphicFramePr>
        <p:xfrm>
          <a:off x="304800" y="1905000"/>
          <a:ext cx="4779582" cy="4583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61722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Average % of Kentuckians Diagnosed at Early vs. Late Stage</a:t>
            </a:r>
            <a:endParaRPr lang="en-US" sz="3200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57801" y="1981201"/>
            <a:ext cx="3048000" cy="4495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Lung cancer</a:t>
            </a:r>
          </a:p>
          <a:p>
            <a:pPr lvl="1"/>
            <a:r>
              <a:rPr lang="en-US" sz="1800" dirty="0" smtClean="0"/>
              <a:t>Almost all late stage</a:t>
            </a:r>
          </a:p>
          <a:p>
            <a:r>
              <a:rPr lang="en-US" sz="2400" dirty="0" smtClean="0"/>
              <a:t>Colon and cervical cancer</a:t>
            </a:r>
          </a:p>
          <a:p>
            <a:pPr lvl="1"/>
            <a:r>
              <a:rPr lang="en-US" sz="1800" dirty="0" smtClean="0"/>
              <a:t>Have similar numbers, both have higher late stage</a:t>
            </a:r>
          </a:p>
          <a:p>
            <a:r>
              <a:rPr lang="en-US" sz="2400" dirty="0" smtClean="0"/>
              <a:t>Breast cancer</a:t>
            </a:r>
          </a:p>
          <a:p>
            <a:pPr lvl="1"/>
            <a:r>
              <a:rPr lang="en-US" sz="1800" dirty="0" smtClean="0"/>
              <a:t>More early stage than late stage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76177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093694600"/>
              </p:ext>
            </p:extLst>
          </p:nvPr>
        </p:nvGraphicFramePr>
        <p:xfrm>
          <a:off x="3733800" y="1828800"/>
          <a:ext cx="4888530" cy="4729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6172200" cy="1143000"/>
          </a:xfrm>
        </p:spPr>
        <p:txBody>
          <a:bodyPr>
            <a:noAutofit/>
          </a:bodyPr>
          <a:lstStyle/>
          <a:p>
            <a:r>
              <a:rPr lang="en-US" sz="4000" dirty="0"/>
              <a:t>The Impact of Prevention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981200"/>
            <a:ext cx="3612750" cy="279901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Thousands of Kentuckians die each year from cancers that could have been prevented or found early through screening.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3498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to expect today?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7467600" cy="4572000"/>
          </a:xfrm>
        </p:spPr>
        <p:txBody>
          <a:bodyPr/>
          <a:lstStyle/>
          <a:p>
            <a:pPr lvl="0"/>
            <a:r>
              <a:rPr lang="en-US" sz="2800" dirty="0" smtClean="0"/>
              <a:t>Acquaint </a:t>
            </a:r>
            <a:r>
              <a:rPr lang="en-US" sz="2800" dirty="0" smtClean="0"/>
              <a:t>you with the Kentucky Cancer Consortium</a:t>
            </a:r>
          </a:p>
          <a:p>
            <a:pPr lvl="0"/>
            <a:r>
              <a:rPr lang="en-US" sz="2800" dirty="0" smtClean="0"/>
              <a:t>Discuss lessons learned from colon cancer prevention and early detection efforts</a:t>
            </a:r>
          </a:p>
          <a:p>
            <a:pPr lvl="0"/>
            <a:r>
              <a:rPr lang="en-US" sz="2800" dirty="0" smtClean="0"/>
              <a:t>Discuss </a:t>
            </a:r>
            <a:r>
              <a:rPr lang="en-US" sz="2800" dirty="0" smtClean="0"/>
              <a:t>idea for lung cancer </a:t>
            </a:r>
            <a:endParaRPr lang="en-US" sz="2800" dirty="0" smtClean="0"/>
          </a:p>
          <a:p>
            <a:pPr lvl="0"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6858000" cy="1143000"/>
          </a:xfrm>
        </p:spPr>
        <p:txBody>
          <a:bodyPr/>
          <a:lstStyle/>
          <a:p>
            <a:r>
              <a:rPr lang="en-US" sz="3600" dirty="0" smtClean="0"/>
              <a:t>Who is the Kentucky Cancer Consortium?</a:t>
            </a:r>
            <a:endParaRPr lang="en-US" dirty="0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7315200" cy="3763963"/>
          </a:xfrm>
        </p:spPr>
        <p:txBody>
          <a:bodyPr/>
          <a:lstStyle/>
          <a:p>
            <a:r>
              <a:rPr lang="en-US" sz="2800" dirty="0" smtClean="0"/>
              <a:t>Kentucky’s </a:t>
            </a:r>
            <a:r>
              <a:rPr lang="en-US" sz="2800" dirty="0"/>
              <a:t>comprehensive cancer control coalition funded by the </a:t>
            </a:r>
            <a:r>
              <a:rPr lang="en-US" sz="2800" dirty="0" smtClean="0"/>
              <a:t>CDC</a:t>
            </a:r>
          </a:p>
          <a:p>
            <a:pPr lvl="1"/>
            <a:r>
              <a:rPr lang="en-US" sz="2400" dirty="0" smtClean="0"/>
              <a:t>University of Kentucky is bona fide by Kentucky Department for Public Health</a:t>
            </a:r>
          </a:p>
          <a:p>
            <a:pPr lvl="1"/>
            <a:r>
              <a:rPr lang="en-US" sz="2400" dirty="0"/>
              <a:t>More than 55 organizations working </a:t>
            </a:r>
            <a:r>
              <a:rPr lang="en-US" sz="2400" dirty="0" smtClean="0"/>
              <a:t>together</a:t>
            </a:r>
            <a:endParaRPr lang="en-US" sz="2400" dirty="0" smtClean="0"/>
          </a:p>
          <a:p>
            <a:r>
              <a:rPr lang="en-US" sz="2800" dirty="0" smtClean="0"/>
              <a:t>One </a:t>
            </a:r>
            <a:r>
              <a:rPr lang="en-US" sz="2800" dirty="0" smtClean="0"/>
              <a:t>of </a:t>
            </a:r>
            <a:r>
              <a:rPr lang="en-US" sz="2800" dirty="0" smtClean="0"/>
              <a:t>67 </a:t>
            </a:r>
            <a:r>
              <a:rPr lang="en-US" sz="2800" dirty="0"/>
              <a:t>state, tribe and territorial programs participating in the National Comprehensive Cancer Control </a:t>
            </a:r>
            <a:r>
              <a:rPr lang="en-US" sz="2800" dirty="0" smtClean="0"/>
              <a:t>Program 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67056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Comprehensive Cancer Control  in KY…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571239"/>
              </p:ext>
            </p:extLst>
          </p:nvPr>
        </p:nvGraphicFramePr>
        <p:xfrm>
          <a:off x="0" y="1143000"/>
          <a:ext cx="9144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CPmap-withTelephone-2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372600" cy="716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6172200" cy="1143000"/>
          </a:xfrm>
        </p:spPr>
        <p:txBody>
          <a:bodyPr/>
          <a:lstStyle/>
          <a:p>
            <a:r>
              <a:rPr lang="en-US" sz="4000" dirty="0" smtClean="0"/>
              <a:t>What does KCC “do”?</a:t>
            </a:r>
            <a:endParaRPr lang="en-US" sz="4000" dirty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74676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KCC focuses on issues related to cancer that are shared by multiple regions and/or the entire state.</a:t>
            </a:r>
          </a:p>
          <a:p>
            <a:pPr lvl="0"/>
            <a:r>
              <a:rPr lang="en-US" sz="2400" dirty="0" smtClean="0"/>
              <a:t>Utilize cancer control data and KCC “best process” to:</a:t>
            </a:r>
          </a:p>
          <a:p>
            <a:pPr lvl="1"/>
            <a:r>
              <a:rPr lang="en-US" sz="2000" dirty="0" smtClean="0"/>
              <a:t>Identify and prioritize statewide needs for cancer prevention and control.</a:t>
            </a:r>
          </a:p>
          <a:p>
            <a:pPr lvl="1"/>
            <a:r>
              <a:rPr lang="en-US" sz="2000" dirty="0" smtClean="0"/>
              <a:t>Identify evidence-based interventions and resources to meet those needs.</a:t>
            </a:r>
          </a:p>
          <a:p>
            <a:pPr lvl="0"/>
            <a:r>
              <a:rPr lang="en-US" sz="2400" dirty="0" smtClean="0"/>
              <a:t>Provide neutral forum for cancer control partners to network, coordinate and collaborate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Increase efficiency and reduce duplication of effort by coordinating activities with major partners in cancer prevention and control.</a:t>
            </a:r>
          </a:p>
          <a:p>
            <a:pPr lvl="0"/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528"/>
            <a:ext cx="6096000" cy="977004"/>
          </a:xfrm>
        </p:spPr>
        <p:txBody>
          <a:bodyPr/>
          <a:lstStyle/>
          <a:p>
            <a:r>
              <a:rPr lang="en-US" sz="4000" dirty="0"/>
              <a:t>What does KCC “do”?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315200" cy="3962400"/>
          </a:xfrm>
        </p:spPr>
        <p:txBody>
          <a:bodyPr/>
          <a:lstStyle/>
          <a:p>
            <a:r>
              <a:rPr lang="en-US" sz="2400" dirty="0" smtClean="0"/>
              <a:t>Participate </a:t>
            </a:r>
            <a:r>
              <a:rPr lang="en-US" sz="2400" dirty="0"/>
              <a:t>in influencing policy and environmental systems </a:t>
            </a:r>
            <a:r>
              <a:rPr lang="en-US" sz="2400" dirty="0" smtClean="0"/>
              <a:t>changes</a:t>
            </a:r>
          </a:p>
          <a:p>
            <a:pPr lvl="0"/>
            <a:r>
              <a:rPr lang="en-US" sz="2400" dirty="0"/>
              <a:t>Maintain and update the Kentucky Cancer Action </a:t>
            </a:r>
            <a:r>
              <a:rPr lang="en-US" sz="2400" dirty="0" smtClean="0"/>
              <a:t>Plan (CAP) </a:t>
            </a:r>
            <a:r>
              <a:rPr lang="en-US" sz="2400" dirty="0"/>
              <a:t>priority goals, objectives and </a:t>
            </a:r>
            <a:r>
              <a:rPr lang="en-US" sz="2400" dirty="0" smtClean="0"/>
              <a:t>strategies</a:t>
            </a:r>
          </a:p>
          <a:p>
            <a:pPr lvl="1"/>
            <a:r>
              <a:rPr lang="en-US" sz="2000" dirty="0" smtClean="0"/>
              <a:t>Prevention, Screening/Early Detection, Treatment and Care, Quality of Life</a:t>
            </a:r>
          </a:p>
          <a:p>
            <a:r>
              <a:rPr lang="en-US" sz="2400" dirty="0" smtClean="0"/>
              <a:t>Maintain and update Resource Plan</a:t>
            </a:r>
          </a:p>
          <a:p>
            <a:pPr lvl="1"/>
            <a:r>
              <a:rPr lang="en-US" sz="2000" dirty="0" smtClean="0"/>
              <a:t>Defines the resources needed to fund priority areas of the CAP</a:t>
            </a:r>
          </a:p>
          <a:p>
            <a:pPr lvl="2"/>
            <a:r>
              <a:rPr lang="en-US" sz="1600" dirty="0" smtClean="0"/>
              <a:t>Lung, colon, breast and cervical cancer prevention/early detection</a:t>
            </a:r>
          </a:p>
          <a:p>
            <a:r>
              <a:rPr lang="en-US" sz="2400" dirty="0" smtClean="0"/>
              <a:t>Evaluate efforts</a:t>
            </a:r>
          </a:p>
          <a:p>
            <a:pPr lvl="0"/>
            <a:r>
              <a:rPr lang="en-US" sz="2400" dirty="0"/>
              <a:t>Support efforts to reduce the burden of cancer inequities faced by underserved populations.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pPr lvl="0"/>
            <a:endParaRPr lang="en-US" sz="24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172200" cy="1143000"/>
          </a:xfrm>
        </p:spPr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001000" cy="5410200"/>
          </a:xfrm>
        </p:spPr>
        <p:txBody>
          <a:bodyPr/>
          <a:lstStyle/>
          <a:p>
            <a:r>
              <a:rPr lang="en-US" sz="2800" dirty="0" smtClean="0"/>
              <a:t>Teams </a:t>
            </a:r>
            <a:r>
              <a:rPr lang="en-US" sz="2800" dirty="0" smtClean="0"/>
              <a:t>focused on interest/</a:t>
            </a:r>
            <a:r>
              <a:rPr lang="en-US" sz="2800" dirty="0" smtClean="0"/>
              <a:t>expertise:</a:t>
            </a:r>
            <a:endParaRPr lang="en-US" sz="2800" dirty="0" smtClean="0"/>
          </a:p>
          <a:p>
            <a:pPr lvl="1"/>
            <a:r>
              <a:rPr lang="en-US" sz="2000" dirty="0" smtClean="0"/>
              <a:t>Resource Plan</a:t>
            </a:r>
          </a:p>
          <a:p>
            <a:pPr lvl="2"/>
            <a:r>
              <a:rPr lang="en-US" sz="1600" dirty="0" smtClean="0"/>
              <a:t>Becoming ACA and cancer team…</a:t>
            </a:r>
          </a:p>
          <a:p>
            <a:pPr lvl="1"/>
            <a:r>
              <a:rPr lang="en-US" sz="2000" dirty="0" smtClean="0"/>
              <a:t>Environmental Carcinogens</a:t>
            </a:r>
          </a:p>
          <a:p>
            <a:pPr lvl="1"/>
            <a:r>
              <a:rPr lang="en-US" sz="2000" dirty="0" smtClean="0"/>
              <a:t>Survivorship/Patient Navigation</a:t>
            </a:r>
          </a:p>
          <a:p>
            <a:pPr lvl="1"/>
            <a:r>
              <a:rPr lang="en-US" sz="2000" dirty="0" smtClean="0"/>
              <a:t>Evaluation</a:t>
            </a:r>
          </a:p>
          <a:p>
            <a:pPr lvl="1"/>
            <a:r>
              <a:rPr lang="en-US" sz="2000" dirty="0" smtClean="0"/>
              <a:t>Shared Use Agreements</a:t>
            </a:r>
          </a:p>
          <a:p>
            <a:pPr lvl="1"/>
            <a:r>
              <a:rPr lang="en-US" sz="2000" dirty="0" smtClean="0"/>
              <a:t>Obesity stakeholder group</a:t>
            </a:r>
            <a:br>
              <a:rPr lang="en-US" sz="2000" dirty="0" smtClean="0"/>
            </a:br>
            <a:endParaRPr lang="en-US" sz="2000" dirty="0"/>
          </a:p>
          <a:p>
            <a:r>
              <a:rPr lang="en-US" sz="2400" dirty="0" smtClean="0"/>
              <a:t>KCC staff provide leadership in other statewide teams</a:t>
            </a:r>
          </a:p>
          <a:p>
            <a:pPr lvl="1"/>
            <a:r>
              <a:rPr lang="en-US" sz="2000" dirty="0" smtClean="0"/>
              <a:t>Kentucky Colon Cancer Screening Program Advisory Committee</a:t>
            </a:r>
          </a:p>
          <a:p>
            <a:pPr lvl="1"/>
            <a:r>
              <a:rPr lang="en-US" sz="2000" dirty="0" smtClean="0"/>
              <a:t>Smoke-free Kentucky Leadership Team </a:t>
            </a:r>
          </a:p>
          <a:p>
            <a:pPr lvl="1"/>
            <a:r>
              <a:rPr lang="en-US" sz="2000" dirty="0" smtClean="0"/>
              <a:t>Kentucky </a:t>
            </a:r>
            <a:r>
              <a:rPr lang="en-US" sz="2000" dirty="0"/>
              <a:t>Worksite Wellness </a:t>
            </a:r>
            <a:r>
              <a:rPr lang="en-US" sz="2000" dirty="0" smtClean="0"/>
              <a:t>Council</a:t>
            </a:r>
          </a:p>
          <a:p>
            <a:pPr lvl="1"/>
            <a:r>
              <a:rPr lang="en-US" sz="2000" dirty="0" smtClean="0"/>
              <a:t>Changing </a:t>
            </a:r>
            <a:r>
              <a:rPr lang="en-US" sz="2000" dirty="0"/>
              <a:t>this Generation through Unbridled </a:t>
            </a:r>
            <a:r>
              <a:rPr lang="en-US" sz="2000" dirty="0" smtClean="0"/>
              <a:t>Health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400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400800" cy="8382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4000" dirty="0" smtClean="0"/>
              <a:t>Who is KCC Staff?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315200" cy="5334000"/>
          </a:xfrm>
        </p:spPr>
        <p:txBody>
          <a:bodyPr/>
          <a:lstStyle/>
          <a:p>
            <a:r>
              <a:rPr lang="en-US" sz="2000" b="1" dirty="0" smtClean="0"/>
              <a:t>Katie </a:t>
            </a:r>
            <a:r>
              <a:rPr lang="en-US" sz="2000" b="1" dirty="0" err="1"/>
              <a:t>Bathje</a:t>
            </a:r>
            <a:r>
              <a:rPr lang="en-US" sz="2000" b="1" dirty="0"/>
              <a:t>, MA, </a:t>
            </a:r>
            <a:r>
              <a:rPr lang="en-US" sz="2000" b="1" dirty="0" smtClean="0"/>
              <a:t>LPCC</a:t>
            </a:r>
          </a:p>
          <a:p>
            <a:pPr lvl="1"/>
            <a:r>
              <a:rPr lang="en-US" sz="1800" dirty="0" smtClean="0"/>
              <a:t>Program </a:t>
            </a:r>
            <a:r>
              <a:rPr lang="en-US" sz="1800" dirty="0"/>
              <a:t>Director</a:t>
            </a:r>
            <a:endParaRPr lang="en-US" sz="1800" dirty="0"/>
          </a:p>
          <a:p>
            <a:pPr lvl="2"/>
            <a:r>
              <a:rPr lang="en-US" sz="1600" dirty="0"/>
              <a:t>Consortium management, KCP liaison, cancer control news &amp; resources, patient navigation, survivorship, worksite wellness, colon </a:t>
            </a:r>
            <a:r>
              <a:rPr lang="en-US" sz="1600" dirty="0" smtClean="0"/>
              <a:t>cancer</a:t>
            </a:r>
          </a:p>
          <a:p>
            <a:r>
              <a:rPr lang="en-US" sz="2000" b="1" dirty="0"/>
              <a:t>Jennifer Redmond, </a:t>
            </a:r>
            <a:r>
              <a:rPr lang="en-US" sz="2000" b="1" dirty="0" err="1"/>
              <a:t>DrPH</a:t>
            </a:r>
            <a:r>
              <a:rPr lang="en-US" sz="2000" b="1" dirty="0"/>
              <a:t> </a:t>
            </a:r>
          </a:p>
          <a:p>
            <a:pPr lvl="1"/>
            <a:r>
              <a:rPr lang="en-US" sz="1800" dirty="0"/>
              <a:t>Co-Investigator</a:t>
            </a:r>
          </a:p>
          <a:p>
            <a:pPr lvl="2"/>
            <a:r>
              <a:rPr lang="en-US" sz="1600" dirty="0"/>
              <a:t>Lung Cancer Prevention and Control, Resource Plan, ACA and </a:t>
            </a:r>
            <a:r>
              <a:rPr lang="en-US" sz="1600" dirty="0" smtClean="0"/>
              <a:t>cancer</a:t>
            </a:r>
            <a:endParaRPr lang="en-US" sz="1600" dirty="0"/>
          </a:p>
          <a:p>
            <a:r>
              <a:rPr lang="en-US" sz="2000" b="1" dirty="0"/>
              <a:t>Kristian Wagner, MS, RD, </a:t>
            </a:r>
            <a:r>
              <a:rPr lang="en-US" sz="2000" b="1" dirty="0" smtClean="0"/>
              <a:t>LD</a:t>
            </a:r>
          </a:p>
          <a:p>
            <a:pPr lvl="1"/>
            <a:r>
              <a:rPr lang="en-US" sz="1800" dirty="0"/>
              <a:t>Health Policy Director</a:t>
            </a:r>
            <a:endParaRPr lang="en-US" sz="1800" dirty="0"/>
          </a:p>
          <a:p>
            <a:pPr lvl="2"/>
            <a:r>
              <a:rPr lang="en-US" sz="1600" dirty="0"/>
              <a:t>Policy</a:t>
            </a:r>
            <a:r>
              <a:rPr lang="en-US" sz="1600" dirty="0"/>
              <a:t>, systems and environmental (PSE) change: smoke-free, shared use, obesity, nutrition and physical activity, </a:t>
            </a:r>
            <a:r>
              <a:rPr lang="en-US" sz="1600" dirty="0"/>
              <a:t>environmental carcinogens</a:t>
            </a:r>
            <a:r>
              <a:rPr lang="en-US" sz="1600" dirty="0"/>
              <a:t> </a:t>
            </a:r>
          </a:p>
          <a:p>
            <a:r>
              <a:rPr lang="en-US" sz="2000" b="1" dirty="0"/>
              <a:t>Jessica Jones, </a:t>
            </a:r>
            <a:r>
              <a:rPr lang="en-US" sz="2000" b="1" dirty="0" smtClean="0"/>
              <a:t>MSW, </a:t>
            </a:r>
            <a:r>
              <a:rPr lang="en-US" sz="2000" b="1" dirty="0" err="1" smtClean="0"/>
              <a:t>DrPH</a:t>
            </a:r>
            <a:r>
              <a:rPr lang="en-US" sz="2000" b="1" dirty="0" smtClean="0"/>
              <a:t> (c)</a:t>
            </a:r>
            <a:endParaRPr lang="en-US" sz="2000" b="1" dirty="0"/>
          </a:p>
          <a:p>
            <a:pPr lvl="1"/>
            <a:r>
              <a:rPr lang="en-US" sz="1800" dirty="0"/>
              <a:t>Evaluation and Research </a:t>
            </a:r>
            <a:r>
              <a:rPr lang="en-US" sz="1800" dirty="0" smtClean="0"/>
              <a:t>Coordinator</a:t>
            </a:r>
          </a:p>
          <a:p>
            <a:pPr lvl="2"/>
            <a:r>
              <a:rPr lang="en-US" sz="1600" dirty="0" smtClean="0"/>
              <a:t>Evaluation</a:t>
            </a:r>
            <a:r>
              <a:rPr lang="en-US" sz="1600" dirty="0"/>
              <a:t>, data &amp; epidemiology, smoking cessation, dissemination of best practices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8938D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35CB23875BDC4FB40C22CF0B961EA8" ma:contentTypeVersion="0" ma:contentTypeDescription="Create a new document." ma:contentTypeScope="" ma:versionID="ec0f9df61e3ad018223c023298fd74f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F827096-E7FF-4B13-ACDA-EBCB0A76AF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D5B1193-0BD7-4B5E-8C7F-7A70160F7E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0B4528-2242-4E48-BEA6-B538C2C7FC10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913</Words>
  <Application>Microsoft Macintosh PowerPoint</Application>
  <PresentationFormat>On-screen Show (4:3)</PresentationFormat>
  <Paragraphs>132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Blank Presentation</vt:lpstr>
      <vt:lpstr>PowerPoint Presentation</vt:lpstr>
      <vt:lpstr>What to expect today?</vt:lpstr>
      <vt:lpstr>Who is the Kentucky Cancer Consortium?</vt:lpstr>
      <vt:lpstr>Comprehensive Cancer Control  in KY…</vt:lpstr>
      <vt:lpstr>PowerPoint Presentation</vt:lpstr>
      <vt:lpstr>What does KCC “do”?</vt:lpstr>
      <vt:lpstr>What does KCC “do”? </vt:lpstr>
      <vt:lpstr>How?</vt:lpstr>
      <vt:lpstr> Who is KCC Staff?</vt:lpstr>
      <vt:lpstr>Lessons learned</vt:lpstr>
      <vt:lpstr>Colon cancer lessons learned</vt:lpstr>
      <vt:lpstr>Colon cancer lessons learned</vt:lpstr>
      <vt:lpstr>Why lung cancer?</vt:lpstr>
      <vt:lpstr>Kentucky Cancer Burden</vt:lpstr>
      <vt:lpstr>Average % of Kentuckians Diagnosed at Early vs. Late Stage</vt:lpstr>
      <vt:lpstr>The Impact of Prevention</vt:lpstr>
    </vt:vector>
  </TitlesOfParts>
  <Company>Fathom 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Thomas</dc:creator>
  <cp:lastModifiedBy>Jennifer Redmond</cp:lastModifiedBy>
  <cp:revision>142</cp:revision>
  <cp:lastPrinted>2006-02-20T16:09:22Z</cp:lastPrinted>
  <dcterms:created xsi:type="dcterms:W3CDTF">2006-02-17T20:06:06Z</dcterms:created>
  <dcterms:modified xsi:type="dcterms:W3CDTF">2013-09-10T20:42:27Z</dcterms:modified>
</cp:coreProperties>
</file>