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5" r:id="rId3"/>
    <p:sldId id="281" r:id="rId4"/>
    <p:sldId id="268" r:id="rId5"/>
    <p:sldId id="269" r:id="rId6"/>
    <p:sldId id="272" r:id="rId7"/>
    <p:sldId id="270" r:id="rId8"/>
    <p:sldId id="271" r:id="rId9"/>
    <p:sldId id="280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-1104" y="-104"/>
      </p:cViewPr>
      <p:guideLst>
        <p:guide orient="horz" pos="4023"/>
        <p:guide orient="horz" pos="145"/>
        <p:guide pos="335"/>
        <p:guide pos="54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3582620"/>
            <a:ext cx="9144000" cy="3275380"/>
          </a:xfrm>
          <a:prstGeom prst="rect">
            <a:avLst/>
          </a:prstGeom>
          <a:solidFill>
            <a:schemeClr val="accent4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2755378"/>
            <a:ext cx="1124694" cy="713232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30765" y="2746234"/>
            <a:ext cx="7913235" cy="713232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230765" y="855864"/>
            <a:ext cx="7456035" cy="1713585"/>
          </a:xfrm>
        </p:spPr>
        <p:txBody>
          <a:bodyPr anchor="b"/>
          <a:lstStyle>
            <a:lvl1pPr>
              <a:lnSpc>
                <a:spcPts val="4600"/>
              </a:lnSpc>
              <a:defRPr sz="4000" cap="none" baseline="0"/>
            </a:lvl1pPr>
          </a:lstStyle>
          <a:p>
            <a:r>
              <a:rPr kumimoji="0" lang="en-US" dirty="0" smtClean="0"/>
              <a:t>Presentation Title </a:t>
            </a:r>
            <a:br>
              <a:rPr kumimoji="0" lang="en-US" dirty="0" smtClean="0"/>
            </a:br>
            <a:r>
              <a:rPr kumimoji="0" lang="en-US" dirty="0" smtClean="0"/>
              <a:t>Arial 40pt Regular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230765" y="2752087"/>
            <a:ext cx="7456036" cy="685800"/>
          </a:xfrm>
          <a:noFill/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Presentation Subtitle Arial 26pt Regular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230764" y="3813050"/>
            <a:ext cx="3840480" cy="1766630"/>
          </a:xfr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Additional presentation details, like date, location, names, etc. in Arial 20pt Regular.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34439" y="3307318"/>
            <a:ext cx="3840480" cy="1788440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Additional section details in Arial 20pt Regular. 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623965"/>
            <a:ext cx="1124712" cy="107534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34440" y="1623965"/>
            <a:ext cx="7909560" cy="10753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4439" y="1623965"/>
            <a:ext cx="7315200" cy="1075340"/>
          </a:xfrm>
        </p:spPr>
        <p:txBody>
          <a:bodyPr anchor="ctr"/>
          <a:lstStyle>
            <a:lvl1pPr>
              <a:lnSpc>
                <a:spcPct val="100000"/>
              </a:lnSpc>
              <a:defRPr baseline="0"/>
            </a:lvl1pPr>
          </a:lstStyle>
          <a:p>
            <a:r>
              <a:rPr lang="en-US" dirty="0" smtClean="0"/>
              <a:t>Section Title Arial 28pt Bold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234439" y="2803137"/>
            <a:ext cx="7315200" cy="444560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chemeClr val="accent3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Section Subtitle Arial 24pt Italic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2047335"/>
            <a:ext cx="457200" cy="228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Arial 28pt Regular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833240" y="6390211"/>
            <a:ext cx="3310759" cy="320040"/>
          </a:xfrm>
          <a:prstGeom prst="rect">
            <a:avLst/>
          </a:prstGeom>
        </p:spPr>
        <p:txBody>
          <a:bodyPr lIns="45720" tIns="45720" rIns="4572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800" baseline="0">
                <a:latin typeface="+mn-lt"/>
              </a:defRPr>
            </a:lvl1pPr>
            <a:lvl2pPr algn="l">
              <a:buNone/>
              <a:defRPr sz="600"/>
            </a:lvl2pPr>
            <a:lvl3pPr algn="l">
              <a:buNone/>
              <a:defRPr sz="600"/>
            </a:lvl3pPr>
            <a:lvl4pPr algn="l">
              <a:buNone/>
              <a:defRPr sz="600"/>
            </a:lvl4pPr>
            <a:lvl5pPr algn="l">
              <a:buNone/>
              <a:defRPr sz="600"/>
            </a:lvl5pPr>
          </a:lstStyle>
          <a:p>
            <a:pPr lvl="0"/>
            <a:r>
              <a:rPr lang="en-US" dirty="0" smtClean="0"/>
              <a:t>Source: Click to add source. Use a single space after “Source:” and a period at the end of the source. Stretch the box to the left as needed.</a:t>
            </a:r>
            <a:endParaRPr lang="en-US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0" y="6390211"/>
            <a:ext cx="4382814" cy="320040"/>
          </a:xfrm>
          <a:prstGeom prst="rect">
            <a:avLst/>
          </a:prstGeom>
        </p:spPr>
        <p:txBody>
          <a:bodyPr lIns="45720" rIns="45720" anchor="b">
            <a:noAutofit/>
          </a:bodyPr>
          <a:lstStyle>
            <a:lvl1pPr marL="168275" indent="-168275" algn="l" defTabSz="91440">
              <a:spcBef>
                <a:spcPts val="0"/>
              </a:spcBef>
              <a:buFont typeface="+mj-lt"/>
              <a:buAutoNum type="arabicParenR"/>
              <a:defRPr sz="8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600">
                <a:solidFill>
                  <a:schemeClr val="tx1"/>
                </a:solidFill>
              </a:defRPr>
            </a:lvl2pPr>
            <a:lvl3pPr>
              <a:buNone/>
              <a:defRPr sz="600">
                <a:solidFill>
                  <a:schemeClr val="tx1"/>
                </a:solidFill>
              </a:defRPr>
            </a:lvl3pPr>
            <a:lvl4pPr>
              <a:buNone/>
              <a:defRPr sz="600">
                <a:solidFill>
                  <a:schemeClr val="tx1"/>
                </a:solidFill>
              </a:defRPr>
            </a:lvl4pPr>
            <a:lvl5pPr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add footnote. Numbers appear automatically (no additional space or tab needed). Use a period at the end of each footnote. Stretch the box to the right as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0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Arial 28pt Regular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405261"/>
            <a:ext cx="8224837" cy="444560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chemeClr val="accent3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Subtitle Arial 24pt Italic</a:t>
            </a:r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833240" y="6390211"/>
            <a:ext cx="3310759" cy="320040"/>
          </a:xfrm>
          <a:prstGeom prst="rect">
            <a:avLst/>
          </a:prstGeom>
        </p:spPr>
        <p:txBody>
          <a:bodyPr lIns="45720" tIns="45720" rIns="4572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800" baseline="0">
                <a:latin typeface="+mn-lt"/>
              </a:defRPr>
            </a:lvl1pPr>
            <a:lvl2pPr algn="l">
              <a:buNone/>
              <a:defRPr sz="600"/>
            </a:lvl2pPr>
            <a:lvl3pPr algn="l">
              <a:buNone/>
              <a:defRPr sz="600"/>
            </a:lvl3pPr>
            <a:lvl4pPr algn="l">
              <a:buNone/>
              <a:defRPr sz="600"/>
            </a:lvl4pPr>
            <a:lvl5pPr algn="l">
              <a:buNone/>
              <a:defRPr sz="600"/>
            </a:lvl5pPr>
          </a:lstStyle>
          <a:p>
            <a:pPr lvl="0"/>
            <a:r>
              <a:rPr lang="en-US" dirty="0" smtClean="0"/>
              <a:t>Source: Click to add source. Use a single space after “Source:” and a period at the end of the source. Stretch the box to the left as needed.</a:t>
            </a:r>
            <a:endParaRPr lang="en-US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0" y="6390211"/>
            <a:ext cx="4382814" cy="320040"/>
          </a:xfrm>
          <a:prstGeom prst="rect">
            <a:avLst/>
          </a:prstGeom>
        </p:spPr>
        <p:txBody>
          <a:bodyPr lIns="45720" rIns="45720" anchor="b">
            <a:noAutofit/>
          </a:bodyPr>
          <a:lstStyle>
            <a:lvl1pPr marL="168275" indent="-168275" algn="l" defTabSz="91440">
              <a:spcBef>
                <a:spcPts val="0"/>
              </a:spcBef>
              <a:buFont typeface="+mj-lt"/>
              <a:buAutoNum type="arabicParenR"/>
              <a:defRPr sz="8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600">
                <a:solidFill>
                  <a:schemeClr val="tx1"/>
                </a:solidFill>
              </a:defRPr>
            </a:lvl2pPr>
            <a:lvl3pPr>
              <a:buNone/>
              <a:defRPr sz="600">
                <a:solidFill>
                  <a:schemeClr val="tx1"/>
                </a:solidFill>
              </a:defRPr>
            </a:lvl3pPr>
            <a:lvl4pPr>
              <a:buNone/>
              <a:defRPr sz="600">
                <a:solidFill>
                  <a:schemeClr val="tx1"/>
                </a:solidFill>
              </a:defRPr>
            </a:lvl4pPr>
            <a:lvl5pPr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add footnote. Numbers appear automatically (no additional space or tab needed). Use a period at the end of each footnote. Stretch the box to the right as needed.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Arial 28pt Regular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1371600" y="1815989"/>
            <a:ext cx="6400800" cy="4114800"/>
          </a:xfrm>
        </p:spPr>
        <p:txBody>
          <a:bodyPr/>
          <a:lstStyle>
            <a:lvl1pPr>
              <a:buClrTx/>
              <a:defRPr sz="2000"/>
            </a:lvl1pPr>
            <a:lvl2pPr marL="514350" indent="-282575">
              <a:buClrTx/>
              <a:defRPr sz="2000"/>
            </a:lvl2pPr>
            <a:lvl3pPr marL="746125" indent="-231775">
              <a:buClrTx/>
              <a:defRPr sz="2000"/>
            </a:lvl3pPr>
            <a:lvl4pPr marL="1030288" indent="-284163">
              <a:buClrTx/>
              <a:defRPr sz="2000"/>
            </a:lvl4pPr>
            <a:lvl5pPr marL="1260475" indent="-230188">
              <a:buClrTx/>
              <a:defRPr sz="2000"/>
            </a:lvl5pPr>
          </a:lstStyle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833240" y="6390211"/>
            <a:ext cx="3310759" cy="320040"/>
          </a:xfrm>
          <a:prstGeom prst="rect">
            <a:avLst/>
          </a:prstGeom>
        </p:spPr>
        <p:txBody>
          <a:bodyPr lIns="45720" tIns="45720" rIns="4572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800" baseline="0">
                <a:latin typeface="+mn-lt"/>
              </a:defRPr>
            </a:lvl1pPr>
            <a:lvl2pPr algn="l">
              <a:buNone/>
              <a:defRPr sz="600"/>
            </a:lvl2pPr>
            <a:lvl3pPr algn="l">
              <a:buNone/>
              <a:defRPr sz="600"/>
            </a:lvl3pPr>
            <a:lvl4pPr algn="l">
              <a:buNone/>
              <a:defRPr sz="600"/>
            </a:lvl4pPr>
            <a:lvl5pPr algn="l">
              <a:buNone/>
              <a:defRPr sz="600"/>
            </a:lvl5pPr>
          </a:lstStyle>
          <a:p>
            <a:pPr lvl="0"/>
            <a:r>
              <a:rPr lang="en-US" dirty="0" smtClean="0"/>
              <a:t>Source: Click to add source. Use a single space after “Source:” and a period at the end of the source. Stretch the box to the left as needed.</a:t>
            </a:r>
            <a:endParaRPr lang="en-US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0" y="6390211"/>
            <a:ext cx="4382814" cy="320040"/>
          </a:xfrm>
          <a:prstGeom prst="rect">
            <a:avLst/>
          </a:prstGeom>
        </p:spPr>
        <p:txBody>
          <a:bodyPr lIns="45720" rIns="45720" anchor="b">
            <a:noAutofit/>
          </a:bodyPr>
          <a:lstStyle>
            <a:lvl1pPr marL="168275" indent="-168275" algn="l" defTabSz="91440">
              <a:spcBef>
                <a:spcPts val="0"/>
              </a:spcBef>
              <a:buFont typeface="+mj-lt"/>
              <a:buAutoNum type="arabicParenR"/>
              <a:defRPr sz="8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600">
                <a:solidFill>
                  <a:schemeClr val="tx1"/>
                </a:solidFill>
              </a:defRPr>
            </a:lvl2pPr>
            <a:lvl3pPr>
              <a:buNone/>
              <a:defRPr sz="600">
                <a:solidFill>
                  <a:schemeClr val="tx1"/>
                </a:solidFill>
              </a:defRPr>
            </a:lvl3pPr>
            <a:lvl4pPr>
              <a:buNone/>
              <a:defRPr sz="600">
                <a:solidFill>
                  <a:schemeClr val="tx1"/>
                </a:solidFill>
              </a:defRPr>
            </a:lvl4pPr>
            <a:lvl5pPr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add footnote. Numbers appear automatically (no additional space or tab needed). Use a period at the end of each footnote. Stretch the box to the right as needed.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2 Columns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Arial 28pt Regular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461962" y="1815989"/>
            <a:ext cx="3840480" cy="4114800"/>
          </a:xfrm>
        </p:spPr>
        <p:txBody>
          <a:bodyPr/>
          <a:lstStyle>
            <a:lvl1pPr>
              <a:buClrTx/>
              <a:defRPr sz="2000"/>
            </a:lvl1pPr>
            <a:lvl2pPr marL="514350" indent="-282575">
              <a:buClrTx/>
              <a:defRPr sz="2000"/>
            </a:lvl2pPr>
            <a:lvl3pPr marL="746125" indent="-231775">
              <a:buClrTx/>
              <a:defRPr sz="2000"/>
            </a:lvl3pPr>
            <a:lvl4pPr marL="1030288" indent="-284163">
              <a:buClrTx/>
              <a:defRPr sz="2000"/>
            </a:lvl4pPr>
            <a:lvl5pPr marL="1260475" indent="-230188">
              <a:buClrTx/>
              <a:defRPr sz="2000"/>
            </a:lvl5pPr>
          </a:lstStyle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4841558" y="1815989"/>
            <a:ext cx="3840480" cy="4114800"/>
          </a:xfrm>
        </p:spPr>
        <p:txBody>
          <a:bodyPr/>
          <a:lstStyle>
            <a:lvl1pPr>
              <a:buClrTx/>
              <a:defRPr sz="2000"/>
            </a:lvl1pPr>
            <a:lvl2pPr marL="514350" indent="-282575">
              <a:buClrTx/>
              <a:defRPr sz="2000"/>
            </a:lvl2pPr>
            <a:lvl3pPr marL="746125" indent="-231775">
              <a:buClrTx/>
              <a:defRPr sz="2000"/>
            </a:lvl3pPr>
            <a:lvl4pPr marL="1030288" indent="-284163">
              <a:buClrTx/>
              <a:defRPr sz="2000"/>
            </a:lvl4pPr>
            <a:lvl5pPr marL="1260475" indent="-230188">
              <a:buClrTx/>
              <a:defRPr sz="2000"/>
            </a:lvl5pPr>
          </a:lstStyle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833240" y="6390211"/>
            <a:ext cx="3310759" cy="320040"/>
          </a:xfrm>
          <a:prstGeom prst="rect">
            <a:avLst/>
          </a:prstGeom>
        </p:spPr>
        <p:txBody>
          <a:bodyPr lIns="45720" tIns="45720" rIns="4572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800" baseline="0">
                <a:latin typeface="+mn-lt"/>
              </a:defRPr>
            </a:lvl1pPr>
            <a:lvl2pPr algn="l">
              <a:buNone/>
              <a:defRPr sz="600"/>
            </a:lvl2pPr>
            <a:lvl3pPr algn="l">
              <a:buNone/>
              <a:defRPr sz="600"/>
            </a:lvl3pPr>
            <a:lvl4pPr algn="l">
              <a:buNone/>
              <a:defRPr sz="600"/>
            </a:lvl4pPr>
            <a:lvl5pPr algn="l">
              <a:buNone/>
              <a:defRPr sz="600"/>
            </a:lvl5pPr>
          </a:lstStyle>
          <a:p>
            <a:pPr lvl="0"/>
            <a:r>
              <a:rPr lang="en-US" dirty="0" smtClean="0"/>
              <a:t>Source: Click to add source. Use a single space after “Source:” and a period at the end of the source. Stretch the box to the left as needed.</a:t>
            </a:r>
            <a:endParaRPr lang="en-US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0" y="6390211"/>
            <a:ext cx="4382814" cy="320040"/>
          </a:xfrm>
          <a:prstGeom prst="rect">
            <a:avLst/>
          </a:prstGeom>
        </p:spPr>
        <p:txBody>
          <a:bodyPr lIns="45720" rIns="45720" anchor="b">
            <a:noAutofit/>
          </a:bodyPr>
          <a:lstStyle>
            <a:lvl1pPr marL="168275" indent="-168275" algn="l" defTabSz="91440">
              <a:spcBef>
                <a:spcPts val="0"/>
              </a:spcBef>
              <a:buFont typeface="+mj-lt"/>
              <a:buAutoNum type="arabicParenR"/>
              <a:defRPr sz="8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600">
                <a:solidFill>
                  <a:schemeClr val="tx1"/>
                </a:solidFill>
              </a:defRPr>
            </a:lvl2pPr>
            <a:lvl3pPr>
              <a:buNone/>
              <a:defRPr sz="600">
                <a:solidFill>
                  <a:schemeClr val="tx1"/>
                </a:solidFill>
              </a:defRPr>
            </a:lvl3pPr>
            <a:lvl4pPr>
              <a:buNone/>
              <a:defRPr sz="600">
                <a:solidFill>
                  <a:schemeClr val="tx1"/>
                </a:solidFill>
              </a:defRPr>
            </a:lvl4pPr>
            <a:lvl5pPr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add footnote. Numbers appear automatically (no additional space or tab needed). Use a period at the end of each footnote. Stretch the box to the right as needed.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200400" y="3767375"/>
            <a:ext cx="2743200" cy="1371600"/>
          </a:xfrm>
        </p:spPr>
        <p:txBody>
          <a:bodyPr/>
          <a:lstStyle>
            <a:lvl1pPr algn="ctr">
              <a:spcBef>
                <a:spcPts val="714"/>
              </a:spcBef>
              <a:buClrTx/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>
              <a:spcBef>
                <a:spcPts val="714"/>
              </a:spcBef>
            </a:pPr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 Company Logo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2056430" y="5263125"/>
            <a:ext cx="5031140" cy="1137675"/>
          </a:xfrm>
        </p:spPr>
        <p:txBody>
          <a:bodyPr/>
          <a:lstStyle>
            <a:lvl1pPr marL="0" indent="0" algn="ctr">
              <a:spcBef>
                <a:spcPts val="400"/>
              </a:spcBef>
              <a:buNone/>
              <a:defRPr sz="14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Company Name</a:t>
            </a:r>
            <a:br>
              <a:rPr lang="en-US" dirty="0" smtClean="0"/>
            </a:br>
            <a:r>
              <a:rPr lang="en-US" dirty="0" smtClean="0"/>
              <a:t>1234 Main Street, City ST 12345</a:t>
            </a:r>
            <a:br>
              <a:rPr lang="en-US" dirty="0" smtClean="0"/>
            </a:br>
            <a:r>
              <a:rPr lang="en-US" dirty="0" smtClean="0"/>
              <a:t>P: 123-456-7890  F: 123-456-7890</a:t>
            </a:r>
            <a:br>
              <a:rPr lang="en-US" dirty="0" smtClean="0"/>
            </a:br>
            <a:r>
              <a:rPr lang="en-US" dirty="0" smtClean="0"/>
              <a:t>www.companyname.com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2470"/>
            <a:ext cx="8224838" cy="914400"/>
          </a:xfrm>
          <a:prstGeom prst="rect">
            <a:avLst/>
          </a:prstGeom>
        </p:spPr>
        <p:txBody>
          <a:bodyPr vert="horz" tIns="0" bIns="0" anchor="b">
            <a:noAutofit/>
          </a:bodyPr>
          <a:lstStyle/>
          <a:p>
            <a:r>
              <a:rPr lang="en-US" dirty="0" smtClean="0"/>
              <a:t>Title Arial 28pt Bold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05628"/>
            <a:ext cx="8229600" cy="43104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/>
            <a:r>
              <a:rPr lang="en-US" dirty="0" smtClean="0"/>
              <a:t>Bulleted text – Arial 20pt Regular</a:t>
            </a:r>
            <a:br>
              <a:rPr lang="en-US" dirty="0" smtClean="0"/>
            </a:br>
            <a:r>
              <a:rPr lang="en-US" dirty="0" smtClean="0"/>
              <a:t>Five bullet levels are built in (hit Enter then Tab to get to the next bullet level)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169798"/>
            <a:ext cx="457200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39476" y="1169798"/>
            <a:ext cx="8604524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229600" y="241385"/>
            <a:ext cx="457200" cy="2286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200" b="0">
                <a:solidFill>
                  <a:schemeClr val="tx1"/>
                </a:solidFill>
              </a:defRPr>
            </a:lvl1pPr>
          </a:lstStyle>
          <a:p>
            <a:fld id="{8FE0F801-82B8-4697-8B4B-E3DFE0030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673334"/>
            <a:ext cx="60295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2013 Template</a:t>
            </a:r>
            <a:r>
              <a:rPr lang="en-US" sz="6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icons provided by The Advisory Board Company.</a:t>
            </a:r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1" r:id="rId2"/>
    <p:sldLayoutId id="2147483709" r:id="rId3"/>
    <p:sldLayoutId id="2147483705" r:id="rId4"/>
    <p:sldLayoutId id="2147483700" r:id="rId5"/>
    <p:sldLayoutId id="2147483699" r:id="rId6"/>
    <p:sldLayoutId id="2147483704" r:id="rId7"/>
  </p:sldLayoutIdLst>
  <p:txStyles>
    <p:titleStyle>
      <a:lvl1pPr algn="l" rtl="0" eaLnBrk="1" latinLnBrk="0" hangingPunct="1">
        <a:lnSpc>
          <a:spcPct val="100000"/>
        </a:lnSpc>
        <a:spcBef>
          <a:spcPct val="0"/>
        </a:spcBef>
        <a:buNone/>
        <a:defRPr kumimoji="0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ts val="600"/>
        </a:spcBef>
        <a:buClrTx/>
        <a:buSzPct val="100000"/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2575" algn="l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3138" indent="-227013" algn="l" rtl="0" eaLnBrk="1" latinLnBrk="0" hangingPunct="1">
        <a:spcBef>
          <a:spcPts val="600"/>
        </a:spcBef>
        <a:buClrTx/>
        <a:buSzPct val="100000"/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292100" algn="l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1325" indent="-227013" algn="l" rtl="0" eaLnBrk="1" latinLnBrk="0" hangingPunct="1">
        <a:spcBef>
          <a:spcPts val="600"/>
        </a:spcBef>
        <a:buClrTx/>
        <a:buSzPct val="100000"/>
        <a:buFont typeface="Arial" pitchFamily="34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KY LEADS Collaborative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C3:  Prevention &amp; Early Detection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97" y="117209"/>
            <a:ext cx="11430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32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Chair Priorities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1325" y="1527175"/>
            <a:ext cx="83835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Deliverables for </a:t>
            </a:r>
            <a:r>
              <a:rPr lang="en-US" sz="2000" dirty="0" smtClean="0"/>
              <a:t>review by MAB meeting 17 Jul 2015:</a:t>
            </a:r>
            <a:endParaRPr lang="en-US" sz="2000" dirty="0"/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Continuum of Care manual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Tobacco Treatment Best Practice Manual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Guidelines and definitions around stratification of sites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Education Session Outcomes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Data </a:t>
            </a:r>
            <a:r>
              <a:rPr lang="en-US" sz="2000" dirty="0" smtClean="0"/>
              <a:t>Dictionary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Database </a:t>
            </a:r>
            <a:r>
              <a:rPr lang="en-US" sz="2000" dirty="0"/>
              <a:t>development/</a:t>
            </a:r>
            <a:r>
              <a:rPr lang="en-US" sz="2000" dirty="0" smtClean="0"/>
              <a:t>testing</a:t>
            </a:r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sz="2000" b="1" dirty="0" smtClean="0"/>
              <a:t>8/1/15</a:t>
            </a:r>
          </a:p>
          <a:p>
            <a:pPr marL="974725" lvl="2" indent="-285750">
              <a:buFont typeface="Arial"/>
              <a:buChar char="•"/>
            </a:pPr>
            <a:r>
              <a:rPr lang="en-US" dirty="0" smtClean="0"/>
              <a:t>Kentucky Cancer Program Regional Cancer Control Specialists</a:t>
            </a:r>
          </a:p>
          <a:p>
            <a:pPr marL="974725" lvl="2" indent="-285750">
              <a:buFont typeface="Arial"/>
              <a:buChar char="•"/>
            </a:pPr>
            <a:r>
              <a:rPr lang="en-US" dirty="0" smtClean="0"/>
              <a:t>External Advisory Panel of National Experts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5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Development Timeline (Original)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22953" y="3046573"/>
            <a:ext cx="1904997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Award: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 19 Sep 2014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KY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Leads Leadership </a:t>
            </a:r>
            <a:r>
              <a:rPr kumimoji="0" lang="en-US" sz="1400" b="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Mtgs</a:t>
            </a: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lvl="1" indent="-1714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Franklin Gothic Book"/>
              </a:rPr>
              <a:t>C3 Leadership </a:t>
            </a:r>
            <a:r>
              <a:rPr lang="en-US" sz="1400" kern="0" dirty="0" err="1" smtClean="0">
                <a:solidFill>
                  <a:prstClr val="black"/>
                </a:solidFill>
                <a:latin typeface="Franklin Gothic Book"/>
              </a:rPr>
              <a:t>Mtgs</a:t>
            </a:r>
            <a:endParaRPr lang="en-US" sz="1400" kern="0" dirty="0" smtClean="0">
              <a:solidFill>
                <a:prstClr val="black"/>
              </a:solidFill>
              <a:latin typeface="Franklin Gothic Book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11 Nov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2014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Press Conference</a:t>
            </a:r>
          </a:p>
          <a:p>
            <a:pPr marL="285750" lvl="1" indent="-1714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charset="2"/>
              <a:buChar char="§"/>
              <a:defRPr/>
            </a:pPr>
            <a:r>
              <a:rPr lang="en-US" sz="1400" kern="0" dirty="0">
                <a:solidFill>
                  <a:prstClr val="black"/>
                </a:solidFill>
                <a:latin typeface="Franklin Gothic Book"/>
              </a:rPr>
              <a:t>C3 Project Team </a:t>
            </a:r>
            <a:r>
              <a:rPr lang="en-US" sz="1400" kern="0" dirty="0" err="1">
                <a:solidFill>
                  <a:prstClr val="black"/>
                </a:solidFill>
                <a:latin typeface="Franklin Gothic Book"/>
              </a:rPr>
              <a:t>Mtgs</a:t>
            </a:r>
            <a:endParaRPr lang="en-US" sz="1400" kern="0" dirty="0">
              <a:solidFill>
                <a:prstClr val="black"/>
              </a:solidFill>
              <a:latin typeface="Franklin Gothic Book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baseline="0" dirty="0" smtClean="0">
                <a:solidFill>
                  <a:prstClr val="black"/>
                </a:solidFill>
                <a:latin typeface="Franklin Gothic Book"/>
              </a:rPr>
              <a:t>Emerging</a:t>
            </a: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 Decisions &amp; Standards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Work-Group Assignments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Database &amp; Data Standards</a:t>
            </a:r>
          </a:p>
        </p:txBody>
      </p:sp>
      <p:sp>
        <p:nvSpPr>
          <p:cNvPr id="8" name="Freeform 7"/>
          <p:cNvSpPr/>
          <p:nvPr/>
        </p:nvSpPr>
        <p:spPr>
          <a:xfrm>
            <a:off x="2496257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CMS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Decision date 5 Feb 2015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CMS Implementation conference call         11 Feb 2015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Conference calls with Sites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Work-Groups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Database Platforms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Data harmonization</a:t>
            </a: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Study Synopsis 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Concept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Feasibility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8104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CE Central Education Module Prep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Guideline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Development &amp; Site Stratification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Franklin Gothic Book"/>
              </a:rPr>
              <a:t>Medical Advisory Board meeting 17 Jul 2015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Continuum of Care manual and Tobacco Treatment Best Practice manual up for review</a:t>
            </a:r>
            <a:endParaRPr lang="en-US" sz="1400" kern="0" noProof="0" dirty="0" smtClean="0">
              <a:solidFill>
                <a:prstClr val="black"/>
              </a:solidFill>
              <a:latin typeface="Franklin Gothic Book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674282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Data Platform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Evaluation finalized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baseline="0" dirty="0" smtClean="0">
                <a:solidFill>
                  <a:prstClr val="black"/>
                </a:solidFill>
                <a:latin typeface="Franklin Gothic Book"/>
              </a:rPr>
              <a:t>Data</a:t>
            </a: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 Dictionary Established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Dissemination/Implementation research incorporated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46998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Award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&amp; Announcement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Initial Planning</a:t>
            </a:r>
          </a:p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Franklin Gothic Medium"/>
              </a:rPr>
              <a:t> 1</a:t>
            </a:r>
            <a:r>
              <a:rPr lang="en-US" sz="1600" kern="0" baseline="30000" dirty="0" smtClean="0">
                <a:solidFill>
                  <a:prstClr val="white"/>
                </a:solidFill>
                <a:latin typeface="Franklin Gothic Medium"/>
              </a:rPr>
              <a:t>st</a:t>
            </a:r>
            <a:r>
              <a:rPr lang="en-US" sz="1600" kern="0" dirty="0" smtClean="0">
                <a:solidFill>
                  <a:prstClr val="white"/>
                </a:solidFill>
                <a:latin typeface="Franklin Gothic Medium"/>
              </a:rPr>
              <a:t> Quarter</a:t>
            </a:r>
          </a:p>
        </p:txBody>
      </p:sp>
      <p:sp>
        <p:nvSpPr>
          <p:cNvPr id="12" name="Freeform 11"/>
          <p:cNvSpPr/>
          <p:nvPr/>
        </p:nvSpPr>
        <p:spPr>
          <a:xfrm>
            <a:off x="2327951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60000"/>
              <a:lumOff val="40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Project Development  2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nd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Quarter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408903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Project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Development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/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3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rd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Quarter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489855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75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Project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Development </a:t>
            </a:r>
          </a:p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baseline="0" dirty="0" smtClean="0">
                <a:solidFill>
                  <a:prstClr val="white"/>
                </a:solidFill>
                <a:latin typeface="Franklin Gothic Medium"/>
              </a:rPr>
              <a:t>4</a:t>
            </a:r>
            <a:r>
              <a:rPr lang="en-US" sz="1600" kern="0" baseline="30000" dirty="0" smtClean="0">
                <a:solidFill>
                  <a:prstClr val="white"/>
                </a:solidFill>
                <a:latin typeface="Franklin Gothic Medium"/>
              </a:rPr>
              <a:t>th</a:t>
            </a:r>
            <a:r>
              <a:rPr lang="en-US" sz="1600" kern="0" dirty="0" smtClean="0">
                <a:solidFill>
                  <a:prstClr val="white"/>
                </a:solidFill>
                <a:latin typeface="Franklin Gothic Medium"/>
              </a:rPr>
              <a:t> Quarter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333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Development Timeline (Deliverables)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22953" y="3046573"/>
            <a:ext cx="1904997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Study Synopsis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Concept Feasibility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Dissemination and Implementation Questions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Site Visit Template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Guidelines/Stratification of sites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Checklist/ Site Visit Materials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Project Communication Plan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Navigator Listserv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96257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Continuum of Care manual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Tobacco Treatment Best Practice Manual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3</a:t>
            </a:r>
            <a:r>
              <a:rPr lang="en-US" sz="1400" kern="0" baseline="30000" dirty="0" smtClean="0">
                <a:solidFill>
                  <a:prstClr val="black"/>
                </a:solidFill>
                <a:latin typeface="Franklin Gothic Book"/>
              </a:rPr>
              <a:t>rd</a:t>
            </a: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 Quarter deliverables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8104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CE Central Education Module Prep (resources, modules, outcomes)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Stipend negotiation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Marketing/External Communication Plan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Database deliverables (dictionary, platform, testing)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en-US" sz="1400" kern="0" dirty="0" smtClean="0">
              <a:solidFill>
                <a:prstClr val="black"/>
              </a:solidFill>
              <a:latin typeface="Franklin Gothic Book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en-US" sz="1400" kern="0" noProof="0" dirty="0" smtClean="0">
              <a:solidFill>
                <a:prstClr val="black"/>
              </a:solidFill>
              <a:latin typeface="Franklin Gothic Book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674282" y="3046573"/>
            <a:ext cx="1828800" cy="2580750"/>
          </a:xfrm>
          <a:custGeom>
            <a:avLst/>
            <a:gdLst>
              <a:gd name="connsiteX0" fmla="*/ 0 w 1837561"/>
              <a:gd name="connsiteY0" fmla="*/ 0 h 2580750"/>
              <a:gd name="connsiteX1" fmla="*/ 1837561 w 1837561"/>
              <a:gd name="connsiteY1" fmla="*/ 0 h 2580750"/>
              <a:gd name="connsiteX2" fmla="*/ 1837561 w 1837561"/>
              <a:gd name="connsiteY2" fmla="*/ 2580750 h 2580750"/>
              <a:gd name="connsiteX3" fmla="*/ 0 w 1837561"/>
              <a:gd name="connsiteY3" fmla="*/ 2580750 h 2580750"/>
              <a:gd name="connsiteX4" fmla="*/ 0 w 1837561"/>
              <a:gd name="connsiteY4" fmla="*/ 0 h 258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561" h="2580750">
                <a:moveTo>
                  <a:pt x="0" y="0"/>
                </a:moveTo>
                <a:lnTo>
                  <a:pt x="1837561" y="0"/>
                </a:lnTo>
                <a:lnTo>
                  <a:pt x="1837561" y="2580750"/>
                </a:lnTo>
                <a:lnTo>
                  <a:pt x="0" y="258075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National conference presentation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National Expert Consultant Visit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Scholarly Manuscript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KCP Regional Cancer Control Specialist presentation</a:t>
            </a:r>
          </a:p>
          <a:p>
            <a:pPr marL="285750" marR="0" lvl="1" indent="-17145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Franklin Gothic Book"/>
              </a:rPr>
              <a:t>External advisory panel for consultation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46998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Franklin Gothic Medium"/>
              </a:rPr>
              <a:t>Project Development 3</a:t>
            </a:r>
            <a:r>
              <a:rPr lang="en-US" sz="1600" kern="0" baseline="30000" dirty="0" smtClean="0">
                <a:solidFill>
                  <a:prstClr val="white"/>
                </a:solidFill>
                <a:latin typeface="Franklin Gothic Medium"/>
              </a:rPr>
              <a:t>rd</a:t>
            </a:r>
            <a:r>
              <a:rPr lang="en-US" sz="1600" kern="0" dirty="0" smtClean="0">
                <a:solidFill>
                  <a:prstClr val="white"/>
                </a:solidFill>
                <a:latin typeface="Franklin Gothic Medium"/>
              </a:rPr>
              <a:t> Quarter- April-June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327951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60000"/>
              <a:lumOff val="40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Deliverables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for MAB meeting 17 Jul 2015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408903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Project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Development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/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4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th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Quarter July-September</a:t>
            </a:r>
          </a:p>
        </p:txBody>
      </p:sp>
      <p:sp>
        <p:nvSpPr>
          <p:cNvPr id="14" name="Freeform 13"/>
          <p:cNvSpPr/>
          <p:nvPr/>
        </p:nvSpPr>
        <p:spPr>
          <a:xfrm>
            <a:off x="6489855" y="1816969"/>
            <a:ext cx="2516408" cy="1084150"/>
          </a:xfrm>
          <a:custGeom>
            <a:avLst/>
            <a:gdLst>
              <a:gd name="connsiteX0" fmla="*/ 0 w 2296952"/>
              <a:gd name="connsiteY0" fmla="*/ 0 h 918780"/>
              <a:gd name="connsiteX1" fmla="*/ 1837562 w 2296952"/>
              <a:gd name="connsiteY1" fmla="*/ 0 h 918780"/>
              <a:gd name="connsiteX2" fmla="*/ 2296952 w 2296952"/>
              <a:gd name="connsiteY2" fmla="*/ 459390 h 918780"/>
              <a:gd name="connsiteX3" fmla="*/ 1837562 w 2296952"/>
              <a:gd name="connsiteY3" fmla="*/ 918780 h 918780"/>
              <a:gd name="connsiteX4" fmla="*/ 0 w 2296952"/>
              <a:gd name="connsiteY4" fmla="*/ 918780 h 918780"/>
              <a:gd name="connsiteX5" fmla="*/ 459390 w 2296952"/>
              <a:gd name="connsiteY5" fmla="*/ 459390 h 918780"/>
              <a:gd name="connsiteX6" fmla="*/ 0 w 2296952"/>
              <a:gd name="connsiteY6" fmla="*/ 0 h 918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6952" h="918780">
                <a:moveTo>
                  <a:pt x="0" y="0"/>
                </a:moveTo>
                <a:lnTo>
                  <a:pt x="1837562" y="0"/>
                </a:lnTo>
                <a:lnTo>
                  <a:pt x="2296952" y="459390"/>
                </a:lnTo>
                <a:lnTo>
                  <a:pt x="1837562" y="918780"/>
                </a:lnTo>
                <a:lnTo>
                  <a:pt x="0" y="918780"/>
                </a:lnTo>
                <a:lnTo>
                  <a:pt x="459390" y="459390"/>
                </a:lnTo>
                <a:lnTo>
                  <a:pt x="0" y="0"/>
                </a:lnTo>
                <a:close/>
              </a:path>
            </a:pathLst>
          </a:custGeom>
          <a:solidFill>
            <a:srgbClr val="1F497D">
              <a:lumMod val="7500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523398" tIns="21336" rIns="480726" bIns="21336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Additional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 Deliverables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Development Workgroup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222586" y="1370791"/>
            <a:ext cx="8667732" cy="4114800"/>
          </a:xfrm>
        </p:spPr>
        <p:txBody>
          <a:bodyPr/>
          <a:lstStyle/>
          <a:p>
            <a:r>
              <a:rPr lang="en-US" b="1" dirty="0" smtClean="0"/>
              <a:t>Project Management:  </a:t>
            </a:r>
            <a:r>
              <a:rPr lang="en-US" dirty="0" smtClean="0"/>
              <a:t>Tim Mullett, Jennifer Knight, Kris Damron,</a:t>
            </a:r>
            <a:r>
              <a:rPr lang="en-US" dirty="0"/>
              <a:t> </a:t>
            </a:r>
            <a:r>
              <a:rPr lang="en-US" dirty="0" smtClean="0"/>
              <a:t>Trey </a:t>
            </a:r>
            <a:r>
              <a:rPr lang="en-US" dirty="0" smtClean="0"/>
              <a:t>Alexander</a:t>
            </a:r>
          </a:p>
          <a:p>
            <a:endParaRPr lang="en-US" dirty="0" smtClean="0"/>
          </a:p>
          <a:p>
            <a:r>
              <a:rPr lang="en-US" b="1" dirty="0" smtClean="0"/>
              <a:t>Clinical</a:t>
            </a:r>
            <a:r>
              <a:rPr lang="en-US" b="1" dirty="0" smtClean="0"/>
              <a:t>:  </a:t>
            </a:r>
            <a:r>
              <a:rPr lang="en-US" dirty="0" smtClean="0"/>
              <a:t>Tim Mullett, Michael Brooks, Eric </a:t>
            </a:r>
            <a:r>
              <a:rPr lang="en-US" dirty="0" err="1" smtClean="0"/>
              <a:t>Bensadoun</a:t>
            </a:r>
            <a:r>
              <a:rPr lang="en-US" dirty="0" smtClean="0"/>
              <a:t>, Jamie </a:t>
            </a:r>
            <a:r>
              <a:rPr lang="en-US" dirty="0" err="1" smtClean="0"/>
              <a:t>Studts</a:t>
            </a:r>
            <a:r>
              <a:rPr lang="en-US" dirty="0" smtClean="0"/>
              <a:t>, Ellen Hahn, Trey Alexander (admin.), Angela Criswell (observer)</a:t>
            </a:r>
          </a:p>
          <a:p>
            <a:endParaRPr lang="en-US" dirty="0" smtClean="0"/>
          </a:p>
          <a:p>
            <a:r>
              <a:rPr lang="en-US" b="1" dirty="0" smtClean="0"/>
              <a:t>Education:  </a:t>
            </a:r>
            <a:r>
              <a:rPr lang="en-US" dirty="0" smtClean="0"/>
              <a:t>Jennifer </a:t>
            </a:r>
            <a:r>
              <a:rPr lang="en-US" dirty="0" smtClean="0"/>
              <a:t>Knight, </a:t>
            </a:r>
            <a:r>
              <a:rPr lang="en-US" dirty="0"/>
              <a:t>Ellen Hahn, Michael </a:t>
            </a:r>
            <a:r>
              <a:rPr lang="en-US" dirty="0" smtClean="0"/>
              <a:t>Brooks, Eric </a:t>
            </a:r>
            <a:r>
              <a:rPr lang="en-US" dirty="0" err="1" smtClean="0"/>
              <a:t>Bensadoun</a:t>
            </a:r>
            <a:r>
              <a:rPr lang="en-US" dirty="0" smtClean="0"/>
              <a:t>, Jamie </a:t>
            </a:r>
            <a:r>
              <a:rPr lang="en-US" dirty="0" err="1" smtClean="0"/>
              <a:t>Studts</a:t>
            </a:r>
            <a:r>
              <a:rPr lang="en-US" dirty="0" smtClean="0"/>
              <a:t>, Tim Mullett, Dana Lee, Amy Copeland, Angela Criswell, Kris Damron, Trey Alexander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Data Management:  </a:t>
            </a:r>
            <a:r>
              <a:rPr lang="en-US" dirty="0" smtClean="0">
                <a:solidFill>
                  <a:srgbClr val="000000"/>
                </a:solidFill>
              </a:rPr>
              <a:t>Eric Durbin, </a:t>
            </a:r>
            <a:r>
              <a:rPr lang="en-US" dirty="0" err="1" smtClean="0">
                <a:solidFill>
                  <a:srgbClr val="000000"/>
                </a:solidFill>
              </a:rPr>
              <a:t>Tamas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Gal, </a:t>
            </a:r>
            <a:r>
              <a:rPr lang="en-US" dirty="0" err="1" smtClean="0">
                <a:solidFill>
                  <a:srgbClr val="000000"/>
                </a:solidFill>
              </a:rPr>
              <a:t>Bront</a:t>
            </a:r>
            <a:r>
              <a:rPr lang="en-US" dirty="0" smtClean="0">
                <a:solidFill>
                  <a:srgbClr val="000000"/>
                </a:solidFill>
              </a:rPr>
              <a:t> Davis, Justin </a:t>
            </a:r>
            <a:r>
              <a:rPr lang="en-US" dirty="0" err="1" smtClean="0">
                <a:solidFill>
                  <a:srgbClr val="000000"/>
                </a:solidFill>
              </a:rPr>
              <a:t>Levens</a:t>
            </a:r>
            <a:r>
              <a:rPr lang="en-US" dirty="0" smtClean="0">
                <a:solidFill>
                  <a:srgbClr val="000000"/>
                </a:solidFill>
              </a:rPr>
              <a:t>, Lara Sutherland, Eric </a:t>
            </a:r>
            <a:r>
              <a:rPr lang="en-US" dirty="0" err="1" smtClean="0">
                <a:solidFill>
                  <a:srgbClr val="000000"/>
                </a:solidFill>
              </a:rPr>
              <a:t>Bensadoun</a:t>
            </a:r>
            <a:r>
              <a:rPr lang="en-US" dirty="0" smtClean="0">
                <a:solidFill>
                  <a:srgbClr val="000000"/>
                </a:solidFill>
              </a:rPr>
              <a:t>, Tim Mullett, Jennifer Knight, Kris Damron, Trey Alexander, Amy Copeland, Angela Criswell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Study Chairs:  </a:t>
            </a:r>
            <a:r>
              <a:rPr lang="en-US" dirty="0" smtClean="0">
                <a:solidFill>
                  <a:srgbClr val="000000"/>
                </a:solidFill>
              </a:rPr>
              <a:t>Tim </a:t>
            </a:r>
            <a:r>
              <a:rPr lang="en-US" dirty="0" err="1" smtClean="0">
                <a:solidFill>
                  <a:srgbClr val="000000"/>
                </a:solidFill>
              </a:rPr>
              <a:t>Mullett</a:t>
            </a:r>
            <a:r>
              <a:rPr lang="en-US" dirty="0" smtClean="0">
                <a:solidFill>
                  <a:srgbClr val="000000"/>
                </a:solidFill>
              </a:rPr>
              <a:t>, Jennifer Knight, Trey Alexander (admin.)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gray">
          <a:xfrm>
            <a:off x="0" y="6638675"/>
            <a:ext cx="2566277" cy="2193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563010" y="2095045"/>
            <a:ext cx="8117816" cy="2618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7" name="Rounded Rectangle 6"/>
          <p:cNvSpPr/>
          <p:nvPr/>
        </p:nvSpPr>
        <p:spPr bwMode="gray">
          <a:xfrm>
            <a:off x="558291" y="3190215"/>
            <a:ext cx="8117816" cy="2618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8" name="Rounded Rectangle 7"/>
          <p:cNvSpPr/>
          <p:nvPr/>
        </p:nvSpPr>
        <p:spPr bwMode="gray">
          <a:xfrm>
            <a:off x="566665" y="4560361"/>
            <a:ext cx="8117816" cy="2618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  <p:sp>
        <p:nvSpPr>
          <p:cNvPr id="9" name="Rounded Rectangle 8"/>
          <p:cNvSpPr/>
          <p:nvPr/>
        </p:nvSpPr>
        <p:spPr bwMode="gray">
          <a:xfrm>
            <a:off x="457201" y="5982882"/>
            <a:ext cx="8117816" cy="26188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00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Workgroup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41979" y="1527920"/>
            <a:ext cx="8042448" cy="4114800"/>
          </a:xfrm>
        </p:spPr>
        <p:txBody>
          <a:bodyPr/>
          <a:lstStyle/>
          <a:p>
            <a:r>
              <a:rPr lang="en-US" b="1" dirty="0"/>
              <a:t>7</a:t>
            </a:r>
            <a:r>
              <a:rPr lang="en-US" b="1" dirty="0" smtClean="0"/>
              <a:t>/1/15</a:t>
            </a:r>
          </a:p>
          <a:p>
            <a:pPr lvl="1"/>
            <a:r>
              <a:rPr lang="en-US" dirty="0" smtClean="0"/>
              <a:t>Site Visit Template</a:t>
            </a:r>
          </a:p>
          <a:p>
            <a:pPr lvl="1"/>
            <a:r>
              <a:rPr lang="en-US" dirty="0" smtClean="0"/>
              <a:t>Guidelines and Definitions around stratification of sites</a:t>
            </a:r>
          </a:p>
          <a:p>
            <a:pPr lvl="1"/>
            <a:r>
              <a:rPr lang="en-US" dirty="0" smtClean="0"/>
              <a:t>Checklist and Site Visit Materials </a:t>
            </a:r>
          </a:p>
          <a:p>
            <a:pPr lvl="1"/>
            <a:r>
              <a:rPr lang="en-US" dirty="0" smtClean="0"/>
              <a:t>Site Budget negotiation process defined</a:t>
            </a:r>
          </a:p>
          <a:p>
            <a:pPr lvl="1"/>
            <a:r>
              <a:rPr lang="en-US" dirty="0" smtClean="0"/>
              <a:t>Project Communication Plan</a:t>
            </a:r>
          </a:p>
          <a:p>
            <a:r>
              <a:rPr lang="en-US" b="1" dirty="0" smtClean="0"/>
              <a:t>9/1/15</a:t>
            </a:r>
          </a:p>
          <a:p>
            <a:pPr lvl="1"/>
            <a:r>
              <a:rPr lang="en-US" dirty="0" smtClean="0"/>
              <a:t>National Conference Presentation</a:t>
            </a:r>
          </a:p>
          <a:p>
            <a:pPr lvl="1"/>
            <a:r>
              <a:rPr lang="en-US" dirty="0" smtClean="0"/>
              <a:t>National Expert Consultant Visit</a:t>
            </a:r>
          </a:p>
          <a:p>
            <a:pPr lvl="1"/>
            <a:r>
              <a:rPr lang="en-US" dirty="0" smtClean="0"/>
              <a:t>Scholarly Manuscript submission</a:t>
            </a:r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83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41978" y="1527920"/>
            <a:ext cx="8382873" cy="4114800"/>
          </a:xfrm>
        </p:spPr>
        <p:txBody>
          <a:bodyPr/>
          <a:lstStyle/>
          <a:p>
            <a:r>
              <a:rPr lang="en-US" b="1" u="sng" dirty="0" smtClean="0"/>
              <a:t>Implementation and Dissemination Questions</a:t>
            </a:r>
          </a:p>
          <a:p>
            <a:r>
              <a:rPr lang="en-US" dirty="0" smtClean="0"/>
              <a:t>Data Management Workgroup- led by Clinical Project Data Manager</a:t>
            </a:r>
          </a:p>
          <a:p>
            <a:r>
              <a:rPr lang="en-US" dirty="0" smtClean="0"/>
              <a:t>Data Dictionary</a:t>
            </a:r>
          </a:p>
          <a:p>
            <a:pPr lvl="1"/>
            <a:r>
              <a:rPr lang="en-US" dirty="0" smtClean="0"/>
              <a:t>Evaluated CMS requirements (released 5 Feb 2015)</a:t>
            </a:r>
          </a:p>
          <a:p>
            <a:pPr lvl="1"/>
            <a:r>
              <a:rPr lang="en-US" dirty="0" smtClean="0"/>
              <a:t>Harmonized clinical data elements (ACR, KCR, NLST)</a:t>
            </a:r>
          </a:p>
          <a:p>
            <a:pPr lvl="1"/>
            <a:r>
              <a:rPr lang="en-US" dirty="0" smtClean="0"/>
              <a:t>Clinical core data dictionary </a:t>
            </a:r>
          </a:p>
          <a:p>
            <a:pPr lvl="1"/>
            <a:r>
              <a:rPr lang="en-US" dirty="0" smtClean="0"/>
              <a:t>Implementation core data dictionary -  PRIORITY</a:t>
            </a:r>
          </a:p>
          <a:p>
            <a:r>
              <a:rPr lang="en-US" dirty="0" smtClean="0"/>
              <a:t>Database</a:t>
            </a:r>
            <a:r>
              <a:rPr lang="en-US" dirty="0"/>
              <a:t> </a:t>
            </a:r>
            <a:r>
              <a:rPr lang="en-US" dirty="0" smtClean="0"/>
              <a:t>Platform Evaluations</a:t>
            </a:r>
          </a:p>
          <a:p>
            <a:r>
              <a:rPr lang="en-US" dirty="0" smtClean="0"/>
              <a:t>Preliminary Database Platform evaluation/testing</a:t>
            </a:r>
          </a:p>
          <a:p>
            <a:r>
              <a:rPr lang="en-US" dirty="0" smtClean="0"/>
              <a:t>Final Dataset </a:t>
            </a:r>
            <a:endParaRPr lang="en-US" dirty="0"/>
          </a:p>
          <a:p>
            <a:r>
              <a:rPr lang="en-US" dirty="0" smtClean="0"/>
              <a:t>Database build, testing, refinement, testing, finalize, release</a:t>
            </a:r>
          </a:p>
          <a:p>
            <a:r>
              <a:rPr lang="en-US" b="1" dirty="0" smtClean="0"/>
              <a:t>9/1/15 (final testing)</a:t>
            </a:r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673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Workgroup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41979" y="1527920"/>
            <a:ext cx="8042448" cy="4114800"/>
          </a:xfrm>
        </p:spPr>
        <p:txBody>
          <a:bodyPr/>
          <a:lstStyle/>
          <a:p>
            <a:r>
              <a:rPr lang="en-US" b="1" dirty="0" smtClean="0"/>
              <a:t>7/1/15</a:t>
            </a:r>
          </a:p>
          <a:p>
            <a:pPr lvl="1"/>
            <a:r>
              <a:rPr lang="en-US" dirty="0" smtClean="0"/>
              <a:t>Continuum of Care manual</a:t>
            </a:r>
          </a:p>
          <a:p>
            <a:pPr lvl="1"/>
            <a:r>
              <a:rPr lang="en-US" dirty="0" smtClean="0"/>
              <a:t>Tobacco Treatment Best Practice Manual </a:t>
            </a:r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0424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Activities- Year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461961" y="1593389"/>
            <a:ext cx="5901360" cy="4613182"/>
          </a:xfrm>
        </p:spPr>
        <p:txBody>
          <a:bodyPr/>
          <a:lstStyle/>
          <a:p>
            <a:r>
              <a:rPr lang="en-US" sz="1600" dirty="0" smtClean="0"/>
              <a:t>CE Central </a:t>
            </a:r>
          </a:p>
          <a:p>
            <a:r>
              <a:rPr lang="en-US" sz="1600" dirty="0" err="1" smtClean="0"/>
              <a:t>Sohil</a:t>
            </a:r>
            <a:r>
              <a:rPr lang="en-US" sz="1600" dirty="0" smtClean="0"/>
              <a:t> </a:t>
            </a:r>
            <a:r>
              <a:rPr lang="en-US" sz="1600" dirty="0" err="1" smtClean="0"/>
              <a:t>Makwana</a:t>
            </a:r>
            <a:r>
              <a:rPr lang="en-US" sz="1600" dirty="0" smtClean="0"/>
              <a:t>-                                                       Preventative Medicine Resident                                           SME Interviews</a:t>
            </a:r>
          </a:p>
          <a:p>
            <a:pPr marL="0" indent="0">
              <a:buNone/>
            </a:pPr>
            <a:endParaRPr lang="en-US" sz="1600" b="1" u="sng" dirty="0" smtClean="0"/>
          </a:p>
          <a:p>
            <a:r>
              <a:rPr lang="en-US" sz="1600" b="1" u="sng" dirty="0" smtClean="0"/>
              <a:t>C3 Study Landing Page Sessions (8 planned):</a:t>
            </a:r>
          </a:p>
          <a:p>
            <a:pPr lvl="1"/>
            <a:r>
              <a:rPr lang="en-US" sz="1600" dirty="0" smtClean="0"/>
              <a:t>Radiology (Brooks)</a:t>
            </a:r>
          </a:p>
          <a:p>
            <a:pPr lvl="1"/>
            <a:r>
              <a:rPr lang="en-US" sz="1600" dirty="0" smtClean="0"/>
              <a:t>Screening Program Team (</a:t>
            </a:r>
            <a:r>
              <a:rPr lang="en-US" sz="1600" dirty="0" err="1" smtClean="0"/>
              <a:t>Mullett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Screening Navigator/Coordinator (Lee, </a:t>
            </a:r>
            <a:r>
              <a:rPr lang="en-US" sz="1600" dirty="0" err="1" smtClean="0"/>
              <a:t>Grindle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Shared Decision Making (</a:t>
            </a:r>
            <a:r>
              <a:rPr lang="en-US" sz="1600" dirty="0" err="1" smtClean="0"/>
              <a:t>Studts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Tobacco Addiction Treatment (</a:t>
            </a:r>
            <a:r>
              <a:rPr lang="en-US" sz="1600" dirty="0" err="1" smtClean="0"/>
              <a:t>Darville</a:t>
            </a:r>
            <a:r>
              <a:rPr lang="en-US" sz="1600" dirty="0" smtClean="0"/>
              <a:t>, Worth)</a:t>
            </a:r>
          </a:p>
          <a:p>
            <a:pPr lvl="1"/>
            <a:r>
              <a:rPr lang="en-US" sz="1600" dirty="0" smtClean="0"/>
              <a:t>Radon Prevention &amp; Second-hand smoke (Hahn)</a:t>
            </a:r>
          </a:p>
          <a:p>
            <a:pPr lvl="1"/>
            <a:r>
              <a:rPr lang="en-US" sz="1600" dirty="0" smtClean="0"/>
              <a:t>Multidisciplinary workup and care (</a:t>
            </a:r>
            <a:r>
              <a:rPr lang="en-US" sz="1600" dirty="0" err="1" smtClean="0"/>
              <a:t>Bensadoun</a:t>
            </a:r>
            <a:r>
              <a:rPr lang="en-US" sz="1600" dirty="0" smtClean="0"/>
              <a:t>, ad hoc)</a:t>
            </a:r>
          </a:p>
          <a:p>
            <a:pPr lvl="1"/>
            <a:r>
              <a:rPr lang="en-US" sz="1600" dirty="0" smtClean="0"/>
              <a:t>Radiology </a:t>
            </a:r>
            <a:r>
              <a:rPr lang="en-US" sz="1600" dirty="0" err="1" smtClean="0"/>
              <a:t>followup</a:t>
            </a:r>
            <a:r>
              <a:rPr lang="en-US" sz="1600" dirty="0" smtClean="0"/>
              <a:t> (Brooks)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/>
          </p:nvPr>
        </p:nvSpPr>
        <p:spPr>
          <a:xfrm>
            <a:off x="5849740" y="3033734"/>
            <a:ext cx="3840480" cy="4114800"/>
          </a:xfrm>
        </p:spPr>
        <p:txBody>
          <a:bodyPr/>
          <a:lstStyle/>
          <a:p>
            <a:r>
              <a:rPr lang="en-US" sz="1600" b="1" u="sng" dirty="0" smtClean="0"/>
              <a:t>C3 Study Landing Page:</a:t>
            </a:r>
          </a:p>
          <a:p>
            <a:pPr lvl="1"/>
            <a:r>
              <a:rPr lang="en-US" sz="1600" dirty="0" smtClean="0"/>
              <a:t>Customized </a:t>
            </a:r>
          </a:p>
          <a:p>
            <a:pPr lvl="1"/>
            <a:r>
              <a:rPr lang="en-US" sz="1600" dirty="0" smtClean="0"/>
              <a:t>User log-in</a:t>
            </a:r>
          </a:p>
          <a:p>
            <a:pPr lvl="1"/>
            <a:r>
              <a:rPr lang="en-US" sz="1600" dirty="0" smtClean="0"/>
              <a:t>Certificate of Completion</a:t>
            </a:r>
          </a:p>
          <a:p>
            <a:pPr lvl="1"/>
            <a:r>
              <a:rPr lang="en-US" sz="1600" dirty="0" smtClean="0"/>
              <a:t>Certificate of Competency (minimum score required)</a:t>
            </a:r>
          </a:p>
          <a:p>
            <a:pPr lvl="1"/>
            <a:r>
              <a:rPr lang="en-US" sz="1600" dirty="0" smtClean="0"/>
              <a:t>eLearning Communities</a:t>
            </a:r>
          </a:p>
          <a:p>
            <a:pPr lvl="1"/>
            <a:r>
              <a:rPr lang="en-US" sz="1600" dirty="0" smtClean="0"/>
              <a:t>Polling questions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500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Workgroup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461961" y="1593389"/>
            <a:ext cx="5901360" cy="4613182"/>
          </a:xfrm>
        </p:spPr>
        <p:txBody>
          <a:bodyPr/>
          <a:lstStyle/>
          <a:p>
            <a:r>
              <a:rPr lang="en-US" b="1" dirty="0" smtClean="0"/>
              <a:t>7/1/15</a:t>
            </a:r>
          </a:p>
          <a:p>
            <a:pPr lvl="1"/>
            <a:r>
              <a:rPr lang="en-US" dirty="0" smtClean="0"/>
              <a:t>Secondhand smoke educational information</a:t>
            </a:r>
          </a:p>
          <a:p>
            <a:pPr lvl="1"/>
            <a:r>
              <a:rPr lang="en-US" dirty="0" smtClean="0"/>
              <a:t>Radon prevention educational information</a:t>
            </a:r>
          </a:p>
          <a:p>
            <a:pPr lvl="1"/>
            <a:r>
              <a:rPr lang="en-US" dirty="0" smtClean="0"/>
              <a:t>Lung Cancer awareness resources</a:t>
            </a:r>
          </a:p>
          <a:p>
            <a:pPr lvl="1"/>
            <a:r>
              <a:rPr lang="en-US" dirty="0" smtClean="0"/>
              <a:t>Continuing Education modules finalized</a:t>
            </a:r>
          </a:p>
          <a:p>
            <a:pPr lvl="1"/>
            <a:r>
              <a:rPr lang="en-US" dirty="0" smtClean="0"/>
              <a:t>Outcome measures and evaluation methods for education modules</a:t>
            </a:r>
          </a:p>
          <a:p>
            <a:r>
              <a:rPr lang="en-US" b="1" dirty="0" smtClean="0"/>
              <a:t>9/1/15</a:t>
            </a:r>
          </a:p>
          <a:p>
            <a:pPr lvl="1"/>
            <a:r>
              <a:rPr lang="en-US" dirty="0" smtClean="0"/>
              <a:t>Marketing/External Communication Plan</a:t>
            </a:r>
          </a:p>
        </p:txBody>
      </p:sp>
      <p:sp>
        <p:nvSpPr>
          <p:cNvPr id="6" name="Rectangle 5"/>
          <p:cNvSpPr/>
          <p:nvPr/>
        </p:nvSpPr>
        <p:spPr bwMode="gray">
          <a:xfrm>
            <a:off x="0" y="6599393"/>
            <a:ext cx="2592464" cy="2586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 defTabSz="1463675"/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816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dvisory Board Template">
  <a:themeElements>
    <a:clrScheme name="ABC Old Blue">
      <a:dk1>
        <a:srgbClr val="000000"/>
      </a:dk1>
      <a:lt1>
        <a:srgbClr val="FFFFFF"/>
      </a:lt1>
      <a:dk2>
        <a:srgbClr val="097ABF"/>
      </a:dk2>
      <a:lt2>
        <a:srgbClr val="BFBFBF"/>
      </a:lt2>
      <a:accent1>
        <a:srgbClr val="C6D9F0"/>
      </a:accent1>
      <a:accent2>
        <a:srgbClr val="74B0E2"/>
      </a:accent2>
      <a:accent3>
        <a:srgbClr val="097ABF"/>
      </a:accent3>
      <a:accent4>
        <a:srgbClr val="20598C"/>
      </a:accent4>
      <a:accent5>
        <a:srgbClr val="000000"/>
      </a:accent5>
      <a:accent6>
        <a:srgbClr val="9E0000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 bwMode="gray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algn="l" defTabSz="1463675">
          <a:defRPr sz="1400" dirty="0" smtClean="0">
            <a:latin typeface="+mn-lt"/>
          </a:defRPr>
        </a:defPPr>
      </a:lstStyle>
    </a:spDef>
    <a:lnDef>
      <a:spPr bwMode="gray">
        <a:solidFill>
          <a:schemeClr val="accent1"/>
        </a:solidFill>
        <a:ln w="19050" cap="flat" cmpd="sng" algn="ctr">
          <a:solidFill>
            <a:schemeClr val="accent3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gray">
        <a:noFill/>
      </a:spPr>
      <a:bodyPr wrap="square" lIns="45720" rIns="45720" rtlCol="0">
        <a:noAutofit/>
      </a:bodyPr>
      <a:lstStyle>
        <a:defPPr algn="l">
          <a:spcBef>
            <a:spcPts val="400"/>
          </a:spcBef>
          <a:defRPr sz="1400" dirty="0" smtClean="0">
            <a:latin typeface="+mn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Advisory Board Template.potx</Template>
  <TotalTime>20958</TotalTime>
  <Words>732</Words>
  <Application>Microsoft Macintosh PowerPoint</Application>
  <PresentationFormat>On-screen Show (4:3)</PresentationFormat>
  <Paragraphs>141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Advisory Board Template</vt:lpstr>
      <vt:lpstr>KY LEADS Collaborative</vt:lpstr>
      <vt:lpstr>Project Development Timeline (Original)</vt:lpstr>
      <vt:lpstr>Project Development Timeline (Deliverables)</vt:lpstr>
      <vt:lpstr>Project Development Workgroup Assignments</vt:lpstr>
      <vt:lpstr>Project Management Workgroup Priorities</vt:lpstr>
      <vt:lpstr>Data Management Priorities</vt:lpstr>
      <vt:lpstr>Clinical Workgroup Priorities</vt:lpstr>
      <vt:lpstr>Education Activities- Year 1</vt:lpstr>
      <vt:lpstr>Education Workgroup Priorities</vt:lpstr>
      <vt:lpstr>Study Chair Priorities</vt:lpstr>
    </vt:vector>
  </TitlesOfParts>
  <Company>The Advisory Board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holderk</dc:creator>
  <cp:lastModifiedBy>Jennifer Redmond</cp:lastModifiedBy>
  <cp:revision>273</cp:revision>
  <dcterms:created xsi:type="dcterms:W3CDTF">2012-11-12T21:26:52Z</dcterms:created>
  <dcterms:modified xsi:type="dcterms:W3CDTF">2015-04-28T16:10:32Z</dcterms:modified>
</cp:coreProperties>
</file>