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20" r:id="rId5"/>
    <p:sldMasterId id="2147483732" r:id="rId6"/>
    <p:sldMasterId id="2147483744" r:id="rId7"/>
    <p:sldMasterId id="2147483756" r:id="rId8"/>
    <p:sldMasterId id="2147483768" r:id="rId9"/>
  </p:sldMasterIdLst>
  <p:notesMasterIdLst>
    <p:notesMasterId r:id="rId29"/>
  </p:notesMasterIdLst>
  <p:sldIdLst>
    <p:sldId id="256" r:id="rId10"/>
    <p:sldId id="325" r:id="rId11"/>
    <p:sldId id="304" r:id="rId12"/>
    <p:sldId id="298" r:id="rId13"/>
    <p:sldId id="312" r:id="rId14"/>
    <p:sldId id="303" r:id="rId15"/>
    <p:sldId id="320" r:id="rId16"/>
    <p:sldId id="314" r:id="rId17"/>
    <p:sldId id="311" r:id="rId18"/>
    <p:sldId id="310" r:id="rId19"/>
    <p:sldId id="317" r:id="rId20"/>
    <p:sldId id="308" r:id="rId21"/>
    <p:sldId id="321" r:id="rId22"/>
    <p:sldId id="324" r:id="rId23"/>
    <p:sldId id="323" r:id="rId24"/>
    <p:sldId id="318" r:id="rId25"/>
    <p:sldId id="319" r:id="rId26"/>
    <p:sldId id="315" r:id="rId27"/>
    <p:sldId id="30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59"/>
    <a:srgbClr val="3E3C39"/>
    <a:srgbClr val="006F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995" autoAdjust="0"/>
  </p:normalViewPr>
  <p:slideViewPr>
    <p:cSldViewPr snapToGrid="0" snapToObjects="1">
      <p:cViewPr>
        <p:scale>
          <a:sx n="83" d="100"/>
          <a:sy n="83" d="100"/>
        </p:scale>
        <p:origin x="-996" y="4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image" Target="../media/image5.jpg"/><Relationship Id="rId2"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image" Target="../media/image5.jpg"/><Relationship Id="rId2"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1ABBB-2AF2-4B3B-86B5-BC7C169B1AC1}"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4F3CBF06-462D-4423-BC8E-4BCC4A59F239}">
      <dgm:prSet phldrT="[Text]" custT="1"/>
      <dgm:spPr>
        <a:solidFill>
          <a:schemeClr val="accent6">
            <a:lumMod val="50000"/>
          </a:schemeClr>
        </a:solidFill>
        <a:effectLst>
          <a:reflection blurRad="6350" stA="52000" endA="300" endPos="35000" dir="5400000" sy="-100000" algn="bl" rotWithShape="0"/>
        </a:effectLst>
      </dgm:spPr>
      <dgm:t>
        <a:bodyPr/>
        <a:lstStyle/>
        <a:p>
          <a:r>
            <a:rPr lang="en-US" sz="2000" dirty="0" smtClean="0"/>
            <a:t>Annual Income</a:t>
          </a:r>
          <a:endParaRPr lang="en-US" sz="2000" dirty="0"/>
        </a:p>
      </dgm:t>
    </dgm:pt>
    <dgm:pt modelId="{7DB464A4-35A8-4E3A-8FDD-C8F3453087E6}" type="parTrans" cxnId="{3942B455-35AE-4170-8FCF-F2556F4CE053}">
      <dgm:prSet/>
      <dgm:spPr/>
      <dgm:t>
        <a:bodyPr/>
        <a:lstStyle/>
        <a:p>
          <a:endParaRPr lang="en-US"/>
        </a:p>
      </dgm:t>
    </dgm:pt>
    <dgm:pt modelId="{F4B49031-8922-4551-B0D9-EB9A95249FF0}" type="sibTrans" cxnId="{3942B455-35AE-4170-8FCF-F2556F4CE053}">
      <dgm:prSet/>
      <dgm:spPr/>
      <dgm:t>
        <a:bodyPr/>
        <a:lstStyle/>
        <a:p>
          <a:endParaRPr lang="en-US"/>
        </a:p>
      </dgm:t>
    </dgm:pt>
    <dgm:pt modelId="{86745717-F336-4862-8FBF-807DF00FF7E2}">
      <dgm:prSet phldrT="[Text]" custT="1"/>
      <dgm:spPr>
        <a:solidFill>
          <a:srgbClr val="C00000"/>
        </a:solidFill>
        <a:effectLst>
          <a:outerShdw blurRad="50800" dist="38100" dir="5400000" algn="t" rotWithShape="0">
            <a:prstClr val="black">
              <a:alpha val="40000"/>
            </a:prstClr>
          </a:outerShdw>
          <a:reflection blurRad="6350" stA="52000" endA="300" endPos="35000" dir="5400000" sy="-100000" algn="bl" rotWithShape="0"/>
        </a:effectLst>
      </dgm:spPr>
      <dgm:t>
        <a:bodyPr/>
        <a:lstStyle/>
        <a:p>
          <a:r>
            <a:rPr lang="en-US" sz="2000" dirty="0" smtClean="0"/>
            <a:t>       Level of Education</a:t>
          </a:r>
          <a:endParaRPr lang="en-US" sz="2000" dirty="0"/>
        </a:p>
      </dgm:t>
    </dgm:pt>
    <dgm:pt modelId="{E24978CE-B8BB-4261-9691-F2373E661DF4}" type="parTrans" cxnId="{058C5944-8762-4376-A4E7-D298EE5306E4}">
      <dgm:prSet/>
      <dgm:spPr/>
      <dgm:t>
        <a:bodyPr/>
        <a:lstStyle/>
        <a:p>
          <a:endParaRPr lang="en-US"/>
        </a:p>
      </dgm:t>
    </dgm:pt>
    <dgm:pt modelId="{F51786A2-D48C-4AAE-82CD-503C51A32F12}" type="sibTrans" cxnId="{058C5944-8762-4376-A4E7-D298EE5306E4}">
      <dgm:prSet/>
      <dgm:spPr/>
      <dgm:t>
        <a:bodyPr/>
        <a:lstStyle/>
        <a:p>
          <a:endParaRPr lang="en-US"/>
        </a:p>
      </dgm:t>
    </dgm:pt>
    <dgm:pt modelId="{1CB9C24B-07BE-4090-BAA1-561CBD657139}">
      <dgm:prSet custT="1"/>
      <dgm:spPr>
        <a:solidFill>
          <a:srgbClr val="004959"/>
        </a:solidFill>
      </dgm:spPr>
      <dgm:t>
        <a:bodyPr/>
        <a:lstStyle/>
        <a:p>
          <a:r>
            <a:rPr lang="en-US" sz="2000" dirty="0" smtClean="0"/>
            <a:t>Geography</a:t>
          </a:r>
          <a:endParaRPr lang="en-US" sz="2000" dirty="0"/>
        </a:p>
      </dgm:t>
    </dgm:pt>
    <dgm:pt modelId="{E8CAB197-46ED-4BEF-A9C9-64F64073B4FD}" type="parTrans" cxnId="{693C83D7-1CFB-4419-BD8C-C90D88D1404D}">
      <dgm:prSet/>
      <dgm:spPr/>
      <dgm:t>
        <a:bodyPr/>
        <a:lstStyle/>
        <a:p>
          <a:endParaRPr lang="en-US"/>
        </a:p>
      </dgm:t>
    </dgm:pt>
    <dgm:pt modelId="{B89ACCD7-B962-4ABE-8CE5-60F9A9570ACB}" type="sibTrans" cxnId="{693C83D7-1CFB-4419-BD8C-C90D88D1404D}">
      <dgm:prSet/>
      <dgm:spPr/>
      <dgm:t>
        <a:bodyPr/>
        <a:lstStyle/>
        <a:p>
          <a:endParaRPr lang="en-US"/>
        </a:p>
      </dgm:t>
    </dgm:pt>
    <dgm:pt modelId="{98C8C063-5EE5-496C-9AD4-8B673C59FB99}">
      <dgm:prSet custT="1"/>
      <dgm:spPr>
        <a:solidFill>
          <a:schemeClr val="tx1">
            <a:lumMod val="65000"/>
            <a:lumOff val="35000"/>
          </a:schemeClr>
        </a:solidFill>
        <a:effectLst>
          <a:reflection blurRad="6350" stA="52000" endA="300" endPos="35000" dir="5400000" sy="-100000" algn="bl" rotWithShape="0"/>
        </a:effectLst>
      </dgm:spPr>
      <dgm:t>
        <a:bodyPr/>
        <a:lstStyle/>
        <a:p>
          <a:r>
            <a:rPr lang="en-US" sz="2600" dirty="0" smtClean="0"/>
            <a:t>By </a:t>
          </a:r>
          <a:r>
            <a:rPr lang="en-US" sz="2000" dirty="0" smtClean="0"/>
            <a:t>Employment Status</a:t>
          </a:r>
          <a:endParaRPr lang="en-US" sz="2000" dirty="0"/>
        </a:p>
      </dgm:t>
    </dgm:pt>
    <dgm:pt modelId="{AC0E9E16-7FE2-487A-A884-45CCE25210C8}" type="parTrans" cxnId="{B4F4839A-74CD-4DB9-AB74-1C76DB045C69}">
      <dgm:prSet/>
      <dgm:spPr/>
      <dgm:t>
        <a:bodyPr/>
        <a:lstStyle/>
        <a:p>
          <a:endParaRPr lang="en-US"/>
        </a:p>
      </dgm:t>
    </dgm:pt>
    <dgm:pt modelId="{6AF2ECA2-1E34-42DD-9711-6423EE65FE0F}" type="sibTrans" cxnId="{B4F4839A-74CD-4DB9-AB74-1C76DB045C69}">
      <dgm:prSet/>
      <dgm:spPr/>
      <dgm:t>
        <a:bodyPr/>
        <a:lstStyle/>
        <a:p>
          <a:endParaRPr lang="en-US"/>
        </a:p>
      </dgm:t>
    </dgm:pt>
    <dgm:pt modelId="{A9CDC532-40F6-4D36-944E-EB14C1EE2AAB}">
      <dgm:prSet phldrT="[Text]" custT="1"/>
      <dgm:spPr>
        <a:solidFill>
          <a:schemeClr val="tx1"/>
        </a:solidFill>
        <a:effectLst>
          <a:reflection blurRad="6350" stA="52000" endA="300" endPos="35000" dir="5400000" sy="-100000" algn="bl" rotWithShape="0"/>
        </a:effectLst>
      </dgm:spPr>
      <dgm:t>
        <a:bodyPr/>
        <a:lstStyle/>
        <a:p>
          <a:r>
            <a:rPr lang="en-US" sz="2000" dirty="0" smtClean="0"/>
            <a:t>Health Insurance </a:t>
          </a:r>
        </a:p>
        <a:p>
          <a:endParaRPr lang="en-US" sz="2000" dirty="0"/>
        </a:p>
      </dgm:t>
    </dgm:pt>
    <dgm:pt modelId="{FF6ED2E8-D8D9-4E26-83A7-B404A0785119}" type="sibTrans" cxnId="{C0F27696-C2A2-40B9-845A-967FD06905CE}">
      <dgm:prSet/>
      <dgm:spPr/>
      <dgm:t>
        <a:bodyPr/>
        <a:lstStyle/>
        <a:p>
          <a:endParaRPr lang="en-US"/>
        </a:p>
      </dgm:t>
    </dgm:pt>
    <dgm:pt modelId="{B8F0B00C-3829-46B3-8420-3669AC223ED5}" type="parTrans" cxnId="{C0F27696-C2A2-40B9-845A-967FD06905CE}">
      <dgm:prSet/>
      <dgm:spPr/>
      <dgm:t>
        <a:bodyPr/>
        <a:lstStyle/>
        <a:p>
          <a:endParaRPr lang="en-US"/>
        </a:p>
      </dgm:t>
    </dgm:pt>
    <dgm:pt modelId="{554E183E-CF90-4685-8224-76C1C0A22D23}" type="pres">
      <dgm:prSet presAssocID="{7951ABBB-2AF2-4B3B-86B5-BC7C169B1AC1}" presName="linearFlow" presStyleCnt="0">
        <dgm:presLayoutVars>
          <dgm:dir/>
          <dgm:resizeHandles val="exact"/>
        </dgm:presLayoutVars>
      </dgm:prSet>
      <dgm:spPr/>
    </dgm:pt>
    <dgm:pt modelId="{C6B7011C-2424-43F1-8A19-F7DBCDE97322}" type="pres">
      <dgm:prSet presAssocID="{4F3CBF06-462D-4423-BC8E-4BCC4A59F239}" presName="comp" presStyleCnt="0"/>
      <dgm:spPr/>
    </dgm:pt>
    <dgm:pt modelId="{F8C23E64-E12D-445D-BCC4-47E9ECF674F1}" type="pres">
      <dgm:prSet presAssocID="{4F3CBF06-462D-4423-BC8E-4BCC4A59F239}" presName="rect2" presStyleLbl="node1" presStyleIdx="0" presStyleCnt="5" custScaleX="403379">
        <dgm:presLayoutVars>
          <dgm:bulletEnabled val="1"/>
        </dgm:presLayoutVars>
      </dgm:prSet>
      <dgm:spPr/>
      <dgm:t>
        <a:bodyPr/>
        <a:lstStyle/>
        <a:p>
          <a:endParaRPr lang="en-US"/>
        </a:p>
      </dgm:t>
    </dgm:pt>
    <dgm:pt modelId="{4A8D92A2-357A-498A-92C7-CA5B50B31417}" type="pres">
      <dgm:prSet presAssocID="{4F3CBF06-462D-4423-BC8E-4BCC4A59F239}" presName="rect1" presStyleLbl="ln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C30E503A-083A-418A-A1A7-CE833954E684}" type="pres">
      <dgm:prSet presAssocID="{F4B49031-8922-4551-B0D9-EB9A95249FF0}" presName="sibTrans" presStyleCnt="0"/>
      <dgm:spPr/>
    </dgm:pt>
    <dgm:pt modelId="{12BBC32C-129F-4338-8C87-8CEB7FAB0176}" type="pres">
      <dgm:prSet presAssocID="{1CB9C24B-07BE-4090-BAA1-561CBD657139}" presName="comp" presStyleCnt="0"/>
      <dgm:spPr/>
    </dgm:pt>
    <dgm:pt modelId="{F44D78F2-869F-488A-A77F-6D70358D73F7}" type="pres">
      <dgm:prSet presAssocID="{1CB9C24B-07BE-4090-BAA1-561CBD657139}" presName="rect2" presStyleLbl="node1" presStyleIdx="1" presStyleCnt="5" custScaleX="400323">
        <dgm:presLayoutVars>
          <dgm:bulletEnabled val="1"/>
        </dgm:presLayoutVars>
      </dgm:prSet>
      <dgm:spPr/>
      <dgm:t>
        <a:bodyPr/>
        <a:lstStyle/>
        <a:p>
          <a:endParaRPr lang="en-US"/>
        </a:p>
      </dgm:t>
    </dgm:pt>
    <dgm:pt modelId="{EF3ADD34-614C-41FF-B24D-DEA536D0CE7C}" type="pres">
      <dgm:prSet presAssocID="{1CB9C24B-07BE-4090-BAA1-561CBD657139}" presName="rect1" presStyleLbl="l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effectLst>
          <a:reflection blurRad="6350" stA="52000" endA="300" endPos="35000" dir="5400000" sy="-100000" algn="bl" rotWithShape="0"/>
        </a:effectLst>
      </dgm:spPr>
      <dgm:t>
        <a:bodyPr/>
        <a:lstStyle/>
        <a:p>
          <a:endParaRPr lang="en-US"/>
        </a:p>
      </dgm:t>
    </dgm:pt>
    <dgm:pt modelId="{7D1CA567-2944-4ECD-960C-4840ACB969F1}" type="pres">
      <dgm:prSet presAssocID="{B89ACCD7-B962-4ABE-8CE5-60F9A9570ACB}" presName="sibTrans" presStyleCnt="0"/>
      <dgm:spPr/>
    </dgm:pt>
    <dgm:pt modelId="{2C524472-1F39-495A-AEF7-0A173E2B8A5A}" type="pres">
      <dgm:prSet presAssocID="{86745717-F336-4862-8FBF-807DF00FF7E2}" presName="comp" presStyleCnt="0"/>
      <dgm:spPr/>
    </dgm:pt>
    <dgm:pt modelId="{FC036DB2-3C40-4498-B72C-B56E4B92E98E}" type="pres">
      <dgm:prSet presAssocID="{86745717-F336-4862-8FBF-807DF00FF7E2}" presName="rect2" presStyleLbl="node1" presStyleIdx="2" presStyleCnt="5" custScaleX="401342">
        <dgm:presLayoutVars>
          <dgm:bulletEnabled val="1"/>
        </dgm:presLayoutVars>
      </dgm:prSet>
      <dgm:spPr/>
      <dgm:t>
        <a:bodyPr/>
        <a:lstStyle/>
        <a:p>
          <a:endParaRPr lang="en-US"/>
        </a:p>
      </dgm:t>
    </dgm:pt>
    <dgm:pt modelId="{F247C70E-7F2D-4844-B24F-070FBDC6FDAB}" type="pres">
      <dgm:prSet presAssocID="{86745717-F336-4862-8FBF-807DF00FF7E2}" presName="rect1" presStyleLbl="ln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pt>
    <dgm:pt modelId="{A39254B7-35EC-48C0-A113-05958606A8DA}" type="pres">
      <dgm:prSet presAssocID="{F51786A2-D48C-4AAE-82CD-503C51A32F12}" presName="sibTrans" presStyleCnt="0"/>
      <dgm:spPr/>
    </dgm:pt>
    <dgm:pt modelId="{D7704318-26CE-4330-B94E-D251476B695A}" type="pres">
      <dgm:prSet presAssocID="{A9CDC532-40F6-4D36-944E-EB14C1EE2AAB}" presName="comp" presStyleCnt="0"/>
      <dgm:spPr/>
    </dgm:pt>
    <dgm:pt modelId="{2D1DEE50-EB64-4411-9F2E-3F70FD75670D}" type="pres">
      <dgm:prSet presAssocID="{A9CDC532-40F6-4D36-944E-EB14C1EE2AAB}" presName="rect2" presStyleLbl="node1" presStyleIdx="3" presStyleCnt="5" custScaleX="400323">
        <dgm:presLayoutVars>
          <dgm:bulletEnabled val="1"/>
        </dgm:presLayoutVars>
      </dgm:prSet>
      <dgm:spPr/>
      <dgm:t>
        <a:bodyPr/>
        <a:lstStyle/>
        <a:p>
          <a:endParaRPr lang="en-US"/>
        </a:p>
      </dgm:t>
    </dgm:pt>
    <dgm:pt modelId="{13C33094-4408-40BD-A36D-E850F2B89B5D}" type="pres">
      <dgm:prSet presAssocID="{A9CDC532-40F6-4D36-944E-EB14C1EE2AAB}" presName="rect1" presStyleLbl="l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01CF6867-E128-4541-851D-ABF25191F068}" type="pres">
      <dgm:prSet presAssocID="{FF6ED2E8-D8D9-4E26-83A7-B404A0785119}" presName="sibTrans" presStyleCnt="0"/>
      <dgm:spPr/>
    </dgm:pt>
    <dgm:pt modelId="{7BF1D47D-13F1-4047-BA44-60784BC3A2FD}" type="pres">
      <dgm:prSet presAssocID="{98C8C063-5EE5-496C-9AD4-8B673C59FB99}" presName="comp" presStyleCnt="0"/>
      <dgm:spPr/>
    </dgm:pt>
    <dgm:pt modelId="{476CFACE-3DE2-41D8-8929-F6E0056A8362}" type="pres">
      <dgm:prSet presAssocID="{98C8C063-5EE5-496C-9AD4-8B673C59FB99}" presName="rect2" presStyleLbl="node1" presStyleIdx="4" presStyleCnt="5" custScaleX="396248">
        <dgm:presLayoutVars>
          <dgm:bulletEnabled val="1"/>
        </dgm:presLayoutVars>
      </dgm:prSet>
      <dgm:spPr/>
      <dgm:t>
        <a:bodyPr/>
        <a:lstStyle/>
        <a:p>
          <a:endParaRPr lang="en-US"/>
        </a:p>
      </dgm:t>
    </dgm:pt>
    <dgm:pt modelId="{8911BB46-2C53-46E0-B6A8-B3F793F62E7E}" type="pres">
      <dgm:prSet presAssocID="{98C8C063-5EE5-496C-9AD4-8B673C59FB99}" presName="rect1" presStyleLbl="l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dgm:spPr>
    </dgm:pt>
  </dgm:ptLst>
  <dgm:cxnLst>
    <dgm:cxn modelId="{3942B455-35AE-4170-8FCF-F2556F4CE053}" srcId="{7951ABBB-2AF2-4B3B-86B5-BC7C169B1AC1}" destId="{4F3CBF06-462D-4423-BC8E-4BCC4A59F239}" srcOrd="0" destOrd="0" parTransId="{7DB464A4-35A8-4E3A-8FDD-C8F3453087E6}" sibTransId="{F4B49031-8922-4551-B0D9-EB9A95249FF0}"/>
    <dgm:cxn modelId="{C0F28DFE-41AE-4EF6-9987-F8F0741F822B}" type="presOf" srcId="{A9CDC532-40F6-4D36-944E-EB14C1EE2AAB}" destId="{2D1DEE50-EB64-4411-9F2E-3F70FD75670D}" srcOrd="0" destOrd="0" presId="urn:microsoft.com/office/officeart/2008/layout/AlternatingPictureBlocks"/>
    <dgm:cxn modelId="{0757FBB1-FBB5-4824-A986-6C842752F037}" type="presOf" srcId="{1CB9C24B-07BE-4090-BAA1-561CBD657139}" destId="{F44D78F2-869F-488A-A77F-6D70358D73F7}" srcOrd="0" destOrd="0" presId="urn:microsoft.com/office/officeart/2008/layout/AlternatingPictureBlocks"/>
    <dgm:cxn modelId="{42951E8F-50AB-4CF9-84A6-D63E61F1C733}" type="presOf" srcId="{7951ABBB-2AF2-4B3B-86B5-BC7C169B1AC1}" destId="{554E183E-CF90-4685-8224-76C1C0A22D23}" srcOrd="0" destOrd="0" presId="urn:microsoft.com/office/officeart/2008/layout/AlternatingPictureBlocks"/>
    <dgm:cxn modelId="{058C5944-8762-4376-A4E7-D298EE5306E4}" srcId="{7951ABBB-2AF2-4B3B-86B5-BC7C169B1AC1}" destId="{86745717-F336-4862-8FBF-807DF00FF7E2}" srcOrd="2" destOrd="0" parTransId="{E24978CE-B8BB-4261-9691-F2373E661DF4}" sibTransId="{F51786A2-D48C-4AAE-82CD-503C51A32F12}"/>
    <dgm:cxn modelId="{B4F4839A-74CD-4DB9-AB74-1C76DB045C69}" srcId="{7951ABBB-2AF2-4B3B-86B5-BC7C169B1AC1}" destId="{98C8C063-5EE5-496C-9AD4-8B673C59FB99}" srcOrd="4" destOrd="0" parTransId="{AC0E9E16-7FE2-487A-A884-45CCE25210C8}" sibTransId="{6AF2ECA2-1E34-42DD-9711-6423EE65FE0F}"/>
    <dgm:cxn modelId="{C0F27696-C2A2-40B9-845A-967FD06905CE}" srcId="{7951ABBB-2AF2-4B3B-86B5-BC7C169B1AC1}" destId="{A9CDC532-40F6-4D36-944E-EB14C1EE2AAB}" srcOrd="3" destOrd="0" parTransId="{B8F0B00C-3829-46B3-8420-3669AC223ED5}" sibTransId="{FF6ED2E8-D8D9-4E26-83A7-B404A0785119}"/>
    <dgm:cxn modelId="{4D4687A7-3933-4C0B-B658-77E4FFCD8A9C}" type="presOf" srcId="{4F3CBF06-462D-4423-BC8E-4BCC4A59F239}" destId="{F8C23E64-E12D-445D-BCC4-47E9ECF674F1}" srcOrd="0" destOrd="0" presId="urn:microsoft.com/office/officeart/2008/layout/AlternatingPictureBlocks"/>
    <dgm:cxn modelId="{42C86A12-7CD7-4BE1-884F-429B21DBB659}" type="presOf" srcId="{98C8C063-5EE5-496C-9AD4-8B673C59FB99}" destId="{476CFACE-3DE2-41D8-8929-F6E0056A8362}" srcOrd="0" destOrd="0" presId="urn:microsoft.com/office/officeart/2008/layout/AlternatingPictureBlocks"/>
    <dgm:cxn modelId="{693C83D7-1CFB-4419-BD8C-C90D88D1404D}" srcId="{7951ABBB-2AF2-4B3B-86B5-BC7C169B1AC1}" destId="{1CB9C24B-07BE-4090-BAA1-561CBD657139}" srcOrd="1" destOrd="0" parTransId="{E8CAB197-46ED-4BEF-A9C9-64F64073B4FD}" sibTransId="{B89ACCD7-B962-4ABE-8CE5-60F9A9570ACB}"/>
    <dgm:cxn modelId="{FCE2ECA4-FCE2-4FAB-9B36-FAB277886182}" type="presOf" srcId="{86745717-F336-4862-8FBF-807DF00FF7E2}" destId="{FC036DB2-3C40-4498-B72C-B56E4B92E98E}" srcOrd="0" destOrd="0" presId="urn:microsoft.com/office/officeart/2008/layout/AlternatingPictureBlocks"/>
    <dgm:cxn modelId="{219B2323-2C4E-4759-A566-AA6D55C2E8BA}" type="presParOf" srcId="{554E183E-CF90-4685-8224-76C1C0A22D23}" destId="{C6B7011C-2424-43F1-8A19-F7DBCDE97322}" srcOrd="0" destOrd="0" presId="urn:microsoft.com/office/officeart/2008/layout/AlternatingPictureBlocks"/>
    <dgm:cxn modelId="{BC4E1ACF-3975-4EDA-9E50-B9F8B0807F6F}" type="presParOf" srcId="{C6B7011C-2424-43F1-8A19-F7DBCDE97322}" destId="{F8C23E64-E12D-445D-BCC4-47E9ECF674F1}" srcOrd="0" destOrd="0" presId="urn:microsoft.com/office/officeart/2008/layout/AlternatingPictureBlocks"/>
    <dgm:cxn modelId="{E7845BEA-A1DE-448F-9DBB-AEEA26499F6D}" type="presParOf" srcId="{C6B7011C-2424-43F1-8A19-F7DBCDE97322}" destId="{4A8D92A2-357A-498A-92C7-CA5B50B31417}" srcOrd="1" destOrd="0" presId="urn:microsoft.com/office/officeart/2008/layout/AlternatingPictureBlocks"/>
    <dgm:cxn modelId="{63475A1F-265F-4FE7-B96B-E19AC4E6EE75}" type="presParOf" srcId="{554E183E-CF90-4685-8224-76C1C0A22D23}" destId="{C30E503A-083A-418A-A1A7-CE833954E684}" srcOrd="1" destOrd="0" presId="urn:microsoft.com/office/officeart/2008/layout/AlternatingPictureBlocks"/>
    <dgm:cxn modelId="{65654ADC-0B70-45C1-9E3D-C189388ADA1C}" type="presParOf" srcId="{554E183E-CF90-4685-8224-76C1C0A22D23}" destId="{12BBC32C-129F-4338-8C87-8CEB7FAB0176}" srcOrd="2" destOrd="0" presId="urn:microsoft.com/office/officeart/2008/layout/AlternatingPictureBlocks"/>
    <dgm:cxn modelId="{2DEF5FA1-B9E2-4527-A0DA-7167B437511B}" type="presParOf" srcId="{12BBC32C-129F-4338-8C87-8CEB7FAB0176}" destId="{F44D78F2-869F-488A-A77F-6D70358D73F7}" srcOrd="0" destOrd="0" presId="urn:microsoft.com/office/officeart/2008/layout/AlternatingPictureBlocks"/>
    <dgm:cxn modelId="{3C1D6A63-C7F1-46D8-91A5-1D78172AB501}" type="presParOf" srcId="{12BBC32C-129F-4338-8C87-8CEB7FAB0176}" destId="{EF3ADD34-614C-41FF-B24D-DEA536D0CE7C}" srcOrd="1" destOrd="0" presId="urn:microsoft.com/office/officeart/2008/layout/AlternatingPictureBlocks"/>
    <dgm:cxn modelId="{A6C6D27A-8795-48B6-B868-285267B96BD4}" type="presParOf" srcId="{554E183E-CF90-4685-8224-76C1C0A22D23}" destId="{7D1CA567-2944-4ECD-960C-4840ACB969F1}" srcOrd="3" destOrd="0" presId="urn:microsoft.com/office/officeart/2008/layout/AlternatingPictureBlocks"/>
    <dgm:cxn modelId="{1F505FB8-383D-4342-8B0B-3BB1F5AAB5DE}" type="presParOf" srcId="{554E183E-CF90-4685-8224-76C1C0A22D23}" destId="{2C524472-1F39-495A-AEF7-0A173E2B8A5A}" srcOrd="4" destOrd="0" presId="urn:microsoft.com/office/officeart/2008/layout/AlternatingPictureBlocks"/>
    <dgm:cxn modelId="{8A2341A1-9C87-4E73-BDA0-AB6D1B131B4A}" type="presParOf" srcId="{2C524472-1F39-495A-AEF7-0A173E2B8A5A}" destId="{FC036DB2-3C40-4498-B72C-B56E4B92E98E}" srcOrd="0" destOrd="0" presId="urn:microsoft.com/office/officeart/2008/layout/AlternatingPictureBlocks"/>
    <dgm:cxn modelId="{73B5A183-1EFB-4383-8B2C-715B3E32C835}" type="presParOf" srcId="{2C524472-1F39-495A-AEF7-0A173E2B8A5A}" destId="{F247C70E-7F2D-4844-B24F-070FBDC6FDAB}" srcOrd="1" destOrd="0" presId="urn:microsoft.com/office/officeart/2008/layout/AlternatingPictureBlocks"/>
    <dgm:cxn modelId="{958BE9D3-7061-4902-BBE9-536AC52C6610}" type="presParOf" srcId="{554E183E-CF90-4685-8224-76C1C0A22D23}" destId="{A39254B7-35EC-48C0-A113-05958606A8DA}" srcOrd="5" destOrd="0" presId="urn:microsoft.com/office/officeart/2008/layout/AlternatingPictureBlocks"/>
    <dgm:cxn modelId="{C2A135EC-95B6-40E3-92BD-3D8604B352FF}" type="presParOf" srcId="{554E183E-CF90-4685-8224-76C1C0A22D23}" destId="{D7704318-26CE-4330-B94E-D251476B695A}" srcOrd="6" destOrd="0" presId="urn:microsoft.com/office/officeart/2008/layout/AlternatingPictureBlocks"/>
    <dgm:cxn modelId="{B9016B40-6653-4E19-AE09-AC65E49C25FD}" type="presParOf" srcId="{D7704318-26CE-4330-B94E-D251476B695A}" destId="{2D1DEE50-EB64-4411-9F2E-3F70FD75670D}" srcOrd="0" destOrd="0" presId="urn:microsoft.com/office/officeart/2008/layout/AlternatingPictureBlocks"/>
    <dgm:cxn modelId="{B84E3573-3336-4D3E-AEBC-06965B01EA88}" type="presParOf" srcId="{D7704318-26CE-4330-B94E-D251476B695A}" destId="{13C33094-4408-40BD-A36D-E850F2B89B5D}" srcOrd="1" destOrd="0" presId="urn:microsoft.com/office/officeart/2008/layout/AlternatingPictureBlocks"/>
    <dgm:cxn modelId="{6103F927-4AE1-4506-B7D2-D8C2BE11870E}" type="presParOf" srcId="{554E183E-CF90-4685-8224-76C1C0A22D23}" destId="{01CF6867-E128-4541-851D-ABF25191F068}" srcOrd="7" destOrd="0" presId="urn:microsoft.com/office/officeart/2008/layout/AlternatingPictureBlocks"/>
    <dgm:cxn modelId="{BA7B2FAA-8E94-4B30-8422-7EEB12EBFD97}" type="presParOf" srcId="{554E183E-CF90-4685-8224-76C1C0A22D23}" destId="{7BF1D47D-13F1-4047-BA44-60784BC3A2FD}" srcOrd="8" destOrd="0" presId="urn:microsoft.com/office/officeart/2008/layout/AlternatingPictureBlocks"/>
    <dgm:cxn modelId="{B4F8DCDC-27AF-44AA-BBAD-AA176BE18275}" type="presParOf" srcId="{7BF1D47D-13F1-4047-BA44-60784BC3A2FD}" destId="{476CFACE-3DE2-41D8-8929-F6E0056A8362}" srcOrd="0" destOrd="0" presId="urn:microsoft.com/office/officeart/2008/layout/AlternatingPictureBlocks"/>
    <dgm:cxn modelId="{C6720E6B-01F9-4B86-AB9D-085A3F546F58}" type="presParOf" srcId="{7BF1D47D-13F1-4047-BA44-60784BC3A2FD}" destId="{8911BB46-2C53-46E0-B6A8-B3F793F62E7E}"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23E64-E12D-445D-BCC4-47E9ECF674F1}">
      <dsp:nvSpPr>
        <dsp:cNvPr id="0" name=""/>
        <dsp:cNvSpPr/>
      </dsp:nvSpPr>
      <dsp:spPr>
        <a:xfrm>
          <a:off x="570708" y="410"/>
          <a:ext cx="6528009" cy="731945"/>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Annual Income</a:t>
          </a:r>
          <a:endParaRPr lang="en-US" sz="2000" kern="1200" dirty="0"/>
        </a:p>
      </dsp:txBody>
      <dsp:txXfrm>
        <a:off x="570708" y="410"/>
        <a:ext cx="6528009" cy="731945"/>
      </dsp:txXfrm>
    </dsp:sp>
    <dsp:sp modelId="{4A8D92A2-357A-498A-92C7-CA5B50B31417}">
      <dsp:nvSpPr>
        <dsp:cNvPr id="0" name=""/>
        <dsp:cNvSpPr/>
      </dsp:nvSpPr>
      <dsp:spPr>
        <a:xfrm>
          <a:off x="2228459" y="410"/>
          <a:ext cx="724626" cy="73194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D78F2-869F-488A-A77F-6D70358D73F7}">
      <dsp:nvSpPr>
        <dsp:cNvPr id="0" name=""/>
        <dsp:cNvSpPr/>
      </dsp:nvSpPr>
      <dsp:spPr>
        <a:xfrm>
          <a:off x="595436" y="853127"/>
          <a:ext cx="6478553" cy="731945"/>
        </a:xfrm>
        <a:prstGeom prst="rect">
          <a:avLst/>
        </a:prstGeom>
        <a:solidFill>
          <a:srgbClr val="0049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Geography</a:t>
          </a:r>
          <a:endParaRPr lang="en-US" sz="2000" kern="1200" dirty="0"/>
        </a:p>
      </dsp:txBody>
      <dsp:txXfrm>
        <a:off x="595436" y="853127"/>
        <a:ext cx="6478553" cy="731945"/>
      </dsp:txXfrm>
    </dsp:sp>
    <dsp:sp modelId="{EF3ADD34-614C-41FF-B24D-DEA536D0CE7C}">
      <dsp:nvSpPr>
        <dsp:cNvPr id="0" name=""/>
        <dsp:cNvSpPr/>
      </dsp:nvSpPr>
      <dsp:spPr>
        <a:xfrm>
          <a:off x="4716341" y="853127"/>
          <a:ext cx="724626" cy="73194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sp>
    <dsp:sp modelId="{FC036DB2-3C40-4498-B72C-B56E4B92E98E}">
      <dsp:nvSpPr>
        <dsp:cNvPr id="0" name=""/>
        <dsp:cNvSpPr/>
      </dsp:nvSpPr>
      <dsp:spPr>
        <a:xfrm>
          <a:off x="587191" y="1705843"/>
          <a:ext cx="6495043" cy="731945"/>
        </a:xfrm>
        <a:prstGeom prst="rect">
          <a:avLst/>
        </a:prstGeom>
        <a:solidFill>
          <a:srgbClr val="C00000"/>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       Level of Education</a:t>
          </a:r>
          <a:endParaRPr lang="en-US" sz="2000" kern="1200" dirty="0"/>
        </a:p>
      </dsp:txBody>
      <dsp:txXfrm>
        <a:off x="587191" y="1705843"/>
        <a:ext cx="6495043" cy="731945"/>
      </dsp:txXfrm>
    </dsp:sp>
    <dsp:sp modelId="{F247C70E-7F2D-4844-B24F-070FBDC6FDAB}">
      <dsp:nvSpPr>
        <dsp:cNvPr id="0" name=""/>
        <dsp:cNvSpPr/>
      </dsp:nvSpPr>
      <dsp:spPr>
        <a:xfrm>
          <a:off x="2228459" y="1705843"/>
          <a:ext cx="724626" cy="73194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DEE50-EB64-4411-9F2E-3F70FD75670D}">
      <dsp:nvSpPr>
        <dsp:cNvPr id="0" name=""/>
        <dsp:cNvSpPr/>
      </dsp:nvSpPr>
      <dsp:spPr>
        <a:xfrm>
          <a:off x="595436" y="2558560"/>
          <a:ext cx="6478553" cy="731945"/>
        </a:xfrm>
        <a:prstGeom prst="rect">
          <a:avLst/>
        </a:prstGeom>
        <a:solidFill>
          <a:schemeClr val="tx1"/>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Health Insurance </a:t>
          </a:r>
        </a:p>
        <a:p>
          <a:pPr lvl="0" algn="ctr" defTabSz="889000">
            <a:lnSpc>
              <a:spcPct val="90000"/>
            </a:lnSpc>
            <a:spcBef>
              <a:spcPct val="0"/>
            </a:spcBef>
            <a:spcAft>
              <a:spcPct val="35000"/>
            </a:spcAft>
          </a:pPr>
          <a:endParaRPr lang="en-US" sz="2000" kern="1200" dirty="0"/>
        </a:p>
      </dsp:txBody>
      <dsp:txXfrm>
        <a:off x="595436" y="2558560"/>
        <a:ext cx="6478553" cy="731945"/>
      </dsp:txXfrm>
    </dsp:sp>
    <dsp:sp modelId="{13C33094-4408-40BD-A36D-E850F2B89B5D}">
      <dsp:nvSpPr>
        <dsp:cNvPr id="0" name=""/>
        <dsp:cNvSpPr/>
      </dsp:nvSpPr>
      <dsp:spPr>
        <a:xfrm>
          <a:off x="4716341" y="2558560"/>
          <a:ext cx="724626" cy="73194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6CFACE-3DE2-41D8-8929-F6E0056A8362}">
      <dsp:nvSpPr>
        <dsp:cNvPr id="0" name=""/>
        <dsp:cNvSpPr/>
      </dsp:nvSpPr>
      <dsp:spPr>
        <a:xfrm>
          <a:off x="628410" y="3411276"/>
          <a:ext cx="6412606" cy="731945"/>
        </a:xfrm>
        <a:prstGeom prst="rect">
          <a:avLst/>
        </a:prstGeom>
        <a:solidFill>
          <a:schemeClr val="tx1">
            <a:lumMod val="65000"/>
            <a:lumOff val="35000"/>
          </a:schemeClr>
        </a:solidFill>
        <a:ln w="25400" cap="flat" cmpd="sng" algn="ctr">
          <a:solidFill>
            <a:schemeClr val="lt1">
              <a:hueOff val="0"/>
              <a:satOff val="0"/>
              <a:lumOff val="0"/>
              <a:alphaOff val="0"/>
            </a:schemeClr>
          </a:solidFill>
          <a:prstDash val="solid"/>
        </a:ln>
        <a:effectLst>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By </a:t>
          </a:r>
          <a:r>
            <a:rPr lang="en-US" sz="2000" kern="1200" dirty="0" smtClean="0"/>
            <a:t>Employment Status</a:t>
          </a:r>
          <a:endParaRPr lang="en-US" sz="2000" kern="1200" dirty="0"/>
        </a:p>
      </dsp:txBody>
      <dsp:txXfrm>
        <a:off x="628410" y="3411276"/>
        <a:ext cx="6412606" cy="731945"/>
      </dsp:txXfrm>
    </dsp:sp>
    <dsp:sp modelId="{8911BB46-2C53-46E0-B6A8-B3F793F62E7E}">
      <dsp:nvSpPr>
        <dsp:cNvPr id="0" name=""/>
        <dsp:cNvSpPr/>
      </dsp:nvSpPr>
      <dsp:spPr>
        <a:xfrm>
          <a:off x="2228459" y="3411276"/>
          <a:ext cx="724626" cy="73194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53FCD3-5303-46FB-AB03-D53FAE8CF03F}" type="datetimeFigureOut">
              <a:rPr lang="en-US" smtClean="0"/>
              <a:t>6/13/17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53611-FCDC-49EA-AF56-424C77BFA35D}" type="slidenum">
              <a:rPr lang="en-US" smtClean="0"/>
              <a:t>‹#›</a:t>
            </a:fld>
            <a:endParaRPr lang="en-US"/>
          </a:p>
        </p:txBody>
      </p:sp>
    </p:spTree>
    <p:extLst>
      <p:ext uri="{BB962C8B-B14F-4D97-AF65-F5344CB8AC3E}">
        <p14:creationId xmlns:p14="http://schemas.microsoft.com/office/powerpoint/2010/main" val="222957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Dwana Calhoun,</a:t>
            </a:r>
            <a:r>
              <a:rPr lang="en-US" baseline="0" dirty="0" smtClean="0"/>
              <a:t> Director of the National </a:t>
            </a:r>
            <a:r>
              <a:rPr lang="en-US" baseline="0" dirty="0" err="1" smtClean="0"/>
              <a:t>SelfMade</a:t>
            </a:r>
            <a:r>
              <a:rPr lang="en-US" baseline="0" dirty="0" smtClean="0"/>
              <a:t> Health Network.  Thanks for inviting us. </a:t>
            </a:r>
          </a:p>
          <a:p>
            <a:endParaRPr lang="en-US" baseline="0" dirty="0" smtClean="0"/>
          </a:p>
          <a:p>
            <a:r>
              <a:rPr lang="en-US" baseline="0" dirty="0" smtClean="0"/>
              <a:t>In hopes of providing you all with a slightly modified Twitter version about </a:t>
            </a:r>
            <a:r>
              <a:rPr lang="en-US" baseline="0" dirty="0" err="1" smtClean="0"/>
              <a:t>me..I</a:t>
            </a:r>
            <a:r>
              <a:rPr lang="en-US" baseline="0" dirty="0" smtClean="0"/>
              <a:t> transitioned from </a:t>
            </a:r>
            <a:r>
              <a:rPr lang="en-US" i="1" baseline="0" dirty="0" smtClean="0"/>
              <a:t>state government  </a:t>
            </a:r>
            <a:r>
              <a:rPr lang="en-US" baseline="0" dirty="0" smtClean="0"/>
              <a:t>to assume the Director position at here SMHN </a:t>
            </a:r>
            <a:r>
              <a:rPr lang="en-US" i="1" baseline="0" dirty="0" smtClean="0"/>
              <a:t>last year </a:t>
            </a:r>
            <a:r>
              <a:rPr lang="en-US" baseline="0" dirty="0" smtClean="0"/>
              <a:t>in February 2015.  My Bachelor’s degree: Pre-Medicine: Biology with minor in Chemistry (UL-Louisiana). And acquired Graduate degree education in Maryland then Virginia. With a background in: Public Health along with </a:t>
            </a:r>
            <a:r>
              <a:rPr lang="en-US" b="1" baseline="0" dirty="0" smtClean="0"/>
              <a:t>Healthcare Quality Improvement </a:t>
            </a:r>
            <a:r>
              <a:rPr lang="en-US" baseline="0" dirty="0" smtClean="0"/>
              <a:t>and </a:t>
            </a:r>
            <a:r>
              <a:rPr lang="en-US" b="1" baseline="0" dirty="0" smtClean="0"/>
              <a:t>Medical Compliance.</a:t>
            </a:r>
          </a:p>
          <a:p>
            <a:endParaRPr lang="en-US" baseline="0" dirty="0" smtClean="0"/>
          </a:p>
          <a:p>
            <a:r>
              <a:rPr lang="en-US" dirty="0" smtClean="0"/>
              <a:t>Over the next few minutes, I’m glad to provide everyone with a brief overview about our fairly new national network. </a:t>
            </a:r>
          </a:p>
          <a:p>
            <a:endParaRPr lang="en-US" dirty="0"/>
          </a:p>
        </p:txBody>
      </p:sp>
      <p:sp>
        <p:nvSpPr>
          <p:cNvPr id="4" name="Slide Number Placeholder 3"/>
          <p:cNvSpPr>
            <a:spLocks noGrp="1"/>
          </p:cNvSpPr>
          <p:nvPr>
            <p:ph type="sldNum" sz="quarter" idx="10"/>
          </p:nvPr>
        </p:nvSpPr>
        <p:spPr/>
        <p:txBody>
          <a:bodyPr/>
          <a:lstStyle/>
          <a:p>
            <a:fld id="{3B853611-FCDC-49EA-AF56-424C77BFA35D}" type="slidenum">
              <a:rPr lang="en-US" smtClean="0"/>
              <a:t>1</a:t>
            </a:fld>
            <a:endParaRPr lang="en-US"/>
          </a:p>
        </p:txBody>
      </p:sp>
    </p:spTree>
    <p:extLst>
      <p:ext uri="{BB962C8B-B14F-4D97-AF65-F5344CB8AC3E}">
        <p14:creationId xmlns:p14="http://schemas.microsoft.com/office/powerpoint/2010/main" val="65281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SMHN Products include: Twitter Images, Press Releases, SMHN Website, SMHN Fact Sheets</a:t>
            </a:r>
          </a:p>
          <a:p>
            <a:endParaRPr lang="en-US" b="0" baseline="0" dirty="0" smtClean="0"/>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1" baseline="0" dirty="0" smtClean="0"/>
              <a:t>Denotes most recent Fact Sheets</a:t>
            </a:r>
          </a:p>
          <a:p>
            <a:pPr marL="171450" indent="-171450">
              <a:buFont typeface="Arial" pitchFamily="34" charset="0"/>
              <a:buChar char="•"/>
            </a:pPr>
            <a:endParaRPr lang="en-US" b="1" baseline="0" dirty="0" smtClean="0"/>
          </a:p>
          <a:p>
            <a:pPr marL="171450" indent="-171450">
              <a:buFont typeface="Arial" pitchFamily="34" charset="0"/>
              <a:buChar char="•"/>
            </a:pPr>
            <a:r>
              <a:rPr lang="en-US" b="0" baseline="0" dirty="0" smtClean="0"/>
              <a:t>Organizations are encouraged to feature any or all of these Fact Sheets on their website (link to webpage), in newsletters and other forms of communication. Can also be used while meeting with stakeholders or developing policies, etc. </a:t>
            </a:r>
          </a:p>
          <a:p>
            <a:endParaRPr lang="en-US" b="1" baseline="0" dirty="0" smtClean="0"/>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 are also invited to join us via any of our 2 Twitter</a:t>
            </a:r>
            <a:r>
              <a:rPr lang="en-US" baseline="0" dirty="0" smtClean="0"/>
              <a:t> handles: @</a:t>
            </a:r>
            <a:r>
              <a:rPr lang="en-US" baseline="0" dirty="0" err="1" smtClean="0"/>
              <a:t>SelfMade</a:t>
            </a:r>
            <a:r>
              <a:rPr lang="en-US" baseline="0" dirty="0" smtClean="0"/>
              <a:t> Health and @</a:t>
            </a:r>
            <a:r>
              <a:rPr lang="en-US" baseline="0" dirty="0" err="1" smtClean="0"/>
              <a:t>DeeCalhounSMHN</a:t>
            </a:r>
            <a:r>
              <a:rPr lang="en-US" baseline="0" dirty="0" smtClean="0"/>
              <a:t> and on LinkedIn OR share with your partners. Humble beginnings..</a:t>
            </a:r>
          </a:p>
          <a:p>
            <a:r>
              <a:rPr lang="en-US" baseline="0" dirty="0" smtClean="0"/>
              <a:t>Dee’s Twitter followers:</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B853611-FCDC-49EA-AF56-424C77BFA35D}" type="slidenum">
              <a:rPr lang="en-US" smtClean="0"/>
              <a:t>12</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*Leadership Council</a:t>
            </a:r>
            <a:r>
              <a:rPr lang="en-US" baseline="0" dirty="0" smtClean="0"/>
              <a:t> Member Organization</a:t>
            </a:r>
            <a:endParaRPr lang="en-US" dirty="0" smtClean="0"/>
          </a:p>
        </p:txBody>
      </p:sp>
      <p:sp>
        <p:nvSpPr>
          <p:cNvPr id="4" name="Slide Number Placeholder 3"/>
          <p:cNvSpPr>
            <a:spLocks noGrp="1"/>
          </p:cNvSpPr>
          <p:nvPr>
            <p:ph type="sldNum" sz="quarter" idx="10"/>
          </p:nvPr>
        </p:nvSpPr>
        <p:spPr/>
        <p:txBody>
          <a:bodyPr/>
          <a:lstStyle/>
          <a:p>
            <a:fld id="{3B853611-FCDC-49EA-AF56-424C77BFA35D}" type="slidenum">
              <a:rPr lang="en-US" smtClean="0"/>
              <a:t>13</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JAMA (Ed)-Journal of the American Medical Association and </a:t>
            </a:r>
          </a:p>
          <a:p>
            <a:endParaRPr lang="en-US" dirty="0"/>
          </a:p>
        </p:txBody>
      </p:sp>
      <p:sp>
        <p:nvSpPr>
          <p:cNvPr id="4" name="Slide Number Placeholder 3"/>
          <p:cNvSpPr>
            <a:spLocks noGrp="1"/>
          </p:cNvSpPr>
          <p:nvPr>
            <p:ph type="sldNum" sz="quarter" idx="10"/>
          </p:nvPr>
        </p:nvSpPr>
        <p:spPr/>
        <p:txBody>
          <a:bodyPr/>
          <a:lstStyle/>
          <a:p>
            <a:fld id="{3B853611-FCDC-49EA-AF56-424C77BFA35D}" type="slidenum">
              <a:rPr lang="en-US" smtClean="0"/>
              <a:t>14</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addition..recent</a:t>
            </a:r>
            <a:r>
              <a:rPr lang="en-US" dirty="0" smtClean="0"/>
              <a:t> core members include: Cancer Disparities Coalitions, Physicians (including oncology, radiology specialty areas) and Nurse Practitioners, etc.</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B853611-FCDC-49EA-AF56-424C77BFA35D}" type="slidenum">
              <a:rPr lang="en-US" smtClean="0"/>
              <a:t>15</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2016 8th Biennial Cancer Survivorship Research Conference (SMHN Director tweets featured during lunchtime) sponsored by American Cancer Society, the National Cancer Institute of the National Institutes of Health, Centers for Disease Control and Prevention (CDC), and the LIVESTRONG Foundation.</a:t>
            </a:r>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Performance Measurement Question: What sources of best and promising practices have you disseminated and/or promoted to your network in the reporting period?  Dwana via Twitter and on webcasts (SMHN sponsored and externally sponsored webcasts when Dwana presenter)</a:t>
            </a:r>
          </a:p>
          <a:p>
            <a:r>
              <a:rPr lang="en-US" b="0" baseline="0" dirty="0" smtClean="0"/>
              <a:t>Options: Guidelines/Recommendations, Systematic Reviews and Evidence-Informed Program/Program  Evaluation/Practice-based Evidence</a:t>
            </a:r>
          </a:p>
          <a:p>
            <a:endParaRPr lang="en-US" b="0" baseline="0" dirty="0" smtClean="0"/>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contact information is shown above. </a:t>
            </a:r>
          </a:p>
          <a:p>
            <a:endParaRPr lang="en-US" dirty="0" smtClean="0"/>
          </a:p>
          <a:p>
            <a:r>
              <a:rPr lang="en-US" dirty="0" smtClean="0"/>
              <a:t>Additional partners with National Quality Forum (NQF) and National Rural Health Association (NRHA)..</a:t>
            </a:r>
            <a:endParaRPr lang="en-US" dirty="0"/>
          </a:p>
        </p:txBody>
      </p:sp>
      <p:sp>
        <p:nvSpPr>
          <p:cNvPr id="4" name="Slide Number Placeholder 3"/>
          <p:cNvSpPr>
            <a:spLocks noGrp="1"/>
          </p:cNvSpPr>
          <p:nvPr>
            <p:ph type="sldNum" sz="quarter" idx="10"/>
          </p:nvPr>
        </p:nvSpPr>
        <p:spPr/>
        <p:txBody>
          <a:bodyPr/>
          <a:lstStyle/>
          <a:p>
            <a:fld id="{3B853611-FCDC-49EA-AF56-424C77BFA35D}" type="slidenum">
              <a:rPr lang="en-US" smtClean="0"/>
              <a:t>19</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The “</a:t>
            </a:r>
            <a:r>
              <a:rPr lang="en-US" b="0" baseline="0" dirty="0" err="1" smtClean="0"/>
              <a:t>SelfMade</a:t>
            </a:r>
            <a:r>
              <a:rPr lang="en-US" b="0" baseline="0" dirty="0" smtClean="0"/>
              <a:t> Health” philosophy originates from the “</a:t>
            </a:r>
            <a:r>
              <a:rPr lang="en-US" b="0" baseline="0" dirty="0" err="1" smtClean="0"/>
              <a:t>SelfMade</a:t>
            </a:r>
            <a:r>
              <a:rPr lang="en-US" b="0" baseline="0" dirty="0" smtClean="0"/>
              <a:t>” concept &amp; understanding that:</a:t>
            </a:r>
          </a:p>
          <a:p>
            <a:endParaRPr lang="en-US" b="0" baseline="0" dirty="0" smtClean="0"/>
          </a:p>
          <a:p>
            <a:r>
              <a:rPr lang="en-US" b="0" baseline="0" dirty="0" smtClean="0"/>
              <a:t>1-In the presence of </a:t>
            </a:r>
            <a:r>
              <a:rPr lang="en-US" b="1" baseline="0" dirty="0" smtClean="0"/>
              <a:t>affordable, supportive and resource-friendly environments;…. </a:t>
            </a:r>
            <a:r>
              <a:rPr lang="en-US" b="0" baseline="0" dirty="0" smtClean="0"/>
              <a:t>individuals, families and subsequently populations </a:t>
            </a:r>
          </a:p>
          <a:p>
            <a:r>
              <a:rPr lang="en-US" b="0" baseline="0" dirty="0" smtClean="0"/>
              <a:t>2-In the presence of </a:t>
            </a:r>
            <a:r>
              <a:rPr lang="en-US" b="1" baseline="0" dirty="0" smtClean="0"/>
              <a:t>sustained local &amp; regional infrastructures with evidence-based resources…</a:t>
            </a:r>
          </a:p>
          <a:p>
            <a:endParaRPr lang="en-US" b="0" baseline="0" dirty="0" smtClean="0"/>
          </a:p>
          <a:p>
            <a:r>
              <a:rPr lang="en-US" b="0" i="1" u="sng" baseline="0" dirty="0" smtClean="0"/>
              <a:t>3-Although this concept has been modernized</a:t>
            </a:r>
            <a:r>
              <a:rPr lang="en-US" b="0" baseline="0" dirty="0" smtClean="0"/>
              <a:t>, it is based on a historical perspective and belief that “a man, woman or teen can become the captain of his destiny.”</a:t>
            </a:r>
          </a:p>
          <a:p>
            <a:endParaRPr lang="en-US" b="0" baseline="0" dirty="0" smtClean="0"/>
          </a:p>
          <a:p>
            <a:r>
              <a:rPr lang="en-US" b="1" baseline="0" dirty="0" smtClean="0"/>
              <a:t> </a:t>
            </a:r>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effort to break the cycle of cancer burden</a:t>
            </a:r>
            <a:r>
              <a:rPr lang="en-US" baseline="0" dirty="0" smtClean="0"/>
              <a:t> and tobacco use among underserved, vulnerable and low-resourced populations residing in rural, urban and frontier communities &amp; regions.</a:t>
            </a:r>
          </a:p>
          <a:p>
            <a:endParaRPr lang="en-US" baseline="0" dirty="0" smtClean="0"/>
          </a:p>
          <a:p>
            <a:r>
              <a:rPr lang="en-US" baseline="0" dirty="0" smtClean="0"/>
              <a:t>We </a:t>
            </a:r>
            <a:r>
              <a:rPr lang="en-US" dirty="0" smtClean="0"/>
              <a:t>at…</a:t>
            </a:r>
            <a:r>
              <a:rPr lang="en-US" dirty="0" err="1" smtClean="0"/>
              <a:t>SelfMade</a:t>
            </a:r>
            <a:r>
              <a:rPr lang="en-US" dirty="0" smtClean="0"/>
              <a:t> Health Network strive to more specifically  </a:t>
            </a:r>
            <a:r>
              <a:rPr lang="en-US" b="1" dirty="0" smtClean="0"/>
              <a:t>improve the health of</a:t>
            </a:r>
            <a:r>
              <a:rPr lang="en-US" b="1" baseline="0" dirty="0" smtClean="0"/>
              <a:t> populations </a:t>
            </a:r>
            <a:r>
              <a:rPr lang="en-US" b="1" u="sng" baseline="0" dirty="0" smtClean="0"/>
              <a:t>with lower SES characteristics </a:t>
            </a:r>
            <a:r>
              <a:rPr lang="en-US" b="1" baseline="0" dirty="0" smtClean="0"/>
              <a:t>by:</a:t>
            </a:r>
          </a:p>
          <a:p>
            <a:r>
              <a:rPr lang="en-US" b="0" u="none" baseline="0" dirty="0" smtClean="0"/>
              <a:t>By income (including populations at or near the </a:t>
            </a:r>
            <a:r>
              <a:rPr lang="en-US" b="1" u="none" baseline="0" dirty="0" smtClean="0"/>
              <a:t>Federal Poverty Level)</a:t>
            </a:r>
          </a:p>
          <a:p>
            <a:r>
              <a:rPr lang="en-US" b="0" u="none" baseline="0" dirty="0" smtClean="0"/>
              <a:t>By geography (including </a:t>
            </a:r>
            <a:r>
              <a:rPr lang="en-US" b="1" u="none" baseline="0" dirty="0" smtClean="0"/>
              <a:t>medically underserved areas-lack </a:t>
            </a:r>
            <a:r>
              <a:rPr lang="en-US" b="0" u="none" baseline="0" dirty="0" smtClean="0"/>
              <a:t>of PCP, high infant mortality, levels of poverty or elderly populations)… </a:t>
            </a:r>
          </a:p>
          <a:p>
            <a:r>
              <a:rPr lang="en-US" b="0" u="none" baseline="0" dirty="0" smtClean="0"/>
              <a:t>By </a:t>
            </a:r>
            <a:r>
              <a:rPr lang="en-US" b="1" u="none" baseline="0" dirty="0" smtClean="0"/>
              <a:t>levels of education</a:t>
            </a:r>
            <a:r>
              <a:rPr lang="en-US" b="0" u="none" baseline="0" dirty="0" smtClean="0"/>
              <a:t>, as well as </a:t>
            </a:r>
          </a:p>
          <a:p>
            <a:r>
              <a:rPr lang="en-US" b="0" u="none" baseline="0" dirty="0" smtClean="0"/>
              <a:t>By </a:t>
            </a:r>
            <a:r>
              <a:rPr lang="en-US" b="1" u="none" baseline="0" dirty="0" smtClean="0"/>
              <a:t>health insurance coverage status  </a:t>
            </a:r>
            <a:r>
              <a:rPr lang="en-US" b="0" u="none" baseline="0" dirty="0" smtClean="0"/>
              <a:t>(i</a:t>
            </a:r>
            <a:r>
              <a:rPr lang="en-US" b="0" i="1" u="none" baseline="0" dirty="0" smtClean="0"/>
              <a:t>ncluding</a:t>
            </a:r>
            <a:r>
              <a:rPr lang="en-US" b="0" u="none" baseline="0" dirty="0" smtClean="0"/>
              <a:t> </a:t>
            </a:r>
            <a:r>
              <a:rPr lang="en-US" b="1" u="none" baseline="0" dirty="0" smtClean="0"/>
              <a:t>un</a:t>
            </a:r>
            <a:r>
              <a:rPr lang="en-US" b="0" u="none" baseline="0" dirty="0" smtClean="0"/>
              <a:t>insured the </a:t>
            </a:r>
            <a:r>
              <a:rPr lang="en-US" b="1" u="none" baseline="0" dirty="0" smtClean="0"/>
              <a:t>under</a:t>
            </a:r>
            <a:r>
              <a:rPr lang="en-US" b="0" u="none" baseline="0" dirty="0" smtClean="0"/>
              <a:t>insured) and </a:t>
            </a:r>
          </a:p>
          <a:p>
            <a:r>
              <a:rPr lang="en-US" b="0" u="none" baseline="0" dirty="0" smtClean="0"/>
              <a:t>By </a:t>
            </a:r>
            <a:r>
              <a:rPr lang="en-US" b="1" u="none" baseline="0" dirty="0" smtClean="0"/>
              <a:t>employment status </a:t>
            </a:r>
            <a:r>
              <a:rPr lang="en-US" b="0" u="none" baseline="0" dirty="0" smtClean="0"/>
              <a:t>(</a:t>
            </a:r>
            <a:r>
              <a:rPr lang="en-US" b="0" i="1" u="none" baseline="0" dirty="0" smtClean="0"/>
              <a:t>including </a:t>
            </a:r>
            <a:r>
              <a:rPr lang="en-US" b="0" u="none" baseline="0" dirty="0" smtClean="0"/>
              <a:t>F/T, </a:t>
            </a:r>
            <a:r>
              <a:rPr lang="en-US" b="0" u="sng" baseline="0" dirty="0" smtClean="0"/>
              <a:t>part-time, contractual, self</a:t>
            </a:r>
            <a:r>
              <a:rPr lang="en-US" b="0" u="none" baseline="0" dirty="0" smtClean="0"/>
              <a:t> employed and </a:t>
            </a:r>
            <a:r>
              <a:rPr lang="en-US" b="1" u="sng" baseline="0" dirty="0" smtClean="0"/>
              <a:t>Un</a:t>
            </a:r>
            <a:r>
              <a:rPr lang="en-US" b="1" u="none" baseline="0" dirty="0" smtClean="0"/>
              <a:t>employed)</a:t>
            </a:r>
            <a:endParaRPr lang="en-US" b="1" u="none" dirty="0" smtClean="0"/>
          </a:p>
          <a:p>
            <a:r>
              <a:rPr lang="en-US" b="0" dirty="0" smtClean="0"/>
              <a:t> </a:t>
            </a:r>
          </a:p>
          <a:p>
            <a:endParaRPr lang="en-US" dirty="0"/>
          </a:p>
        </p:txBody>
      </p:sp>
      <p:sp>
        <p:nvSpPr>
          <p:cNvPr id="4" name="Slide Number Placeholder 3"/>
          <p:cNvSpPr>
            <a:spLocks noGrp="1"/>
          </p:cNvSpPr>
          <p:nvPr>
            <p:ph type="sldNum" sz="quarter" idx="10"/>
          </p:nvPr>
        </p:nvSpPr>
        <p:spPr/>
        <p:txBody>
          <a:bodyPr/>
          <a:lstStyle/>
          <a:p>
            <a:fld id="{3B853611-FCDC-49EA-AF56-424C77BFA35D}" type="slidenum">
              <a:rPr lang="en-US" smtClean="0"/>
              <a:t>3</a:t>
            </a:fld>
            <a:endParaRPr lang="en-US"/>
          </a:p>
        </p:txBody>
      </p:sp>
    </p:spTree>
    <p:extLst>
      <p:ext uri="{BB962C8B-B14F-4D97-AF65-F5344CB8AC3E}">
        <p14:creationId xmlns:p14="http://schemas.microsoft.com/office/powerpoint/2010/main" val="146977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Component 1 - Administer a national network to impact tobacco-related and cancer health disparities for populations with low socioeconomic status (SES) characteristics. </a:t>
            </a:r>
          </a:p>
          <a:p>
            <a:endParaRPr lang="en-US" dirty="0" smtClean="0"/>
          </a:p>
          <a:p>
            <a:r>
              <a:rPr lang="en-US" dirty="0" smtClean="0"/>
              <a:t>SMHN Leadership Council (Advisory</a:t>
            </a:r>
            <a:r>
              <a:rPr lang="en-US" baseline="0" dirty="0" smtClean="0"/>
              <a:t> Council)</a:t>
            </a:r>
            <a:endParaRPr lang="en-US" dirty="0" smtClean="0"/>
          </a:p>
          <a:p>
            <a:r>
              <a:rPr lang="en-US" i="1" u="sng" dirty="0" smtClean="0"/>
              <a:t>Further</a:t>
            </a:r>
            <a:r>
              <a:rPr lang="en-US" i="1" u="sng" baseline="0" dirty="0" smtClean="0"/>
              <a:t> supported by-</a:t>
            </a:r>
            <a:endParaRPr lang="en-US" i="1" u="sng" dirty="0" smtClean="0"/>
          </a:p>
          <a:p>
            <a:r>
              <a:rPr lang="en-US" dirty="0" smtClean="0"/>
              <a:t>SMHN Core Members </a:t>
            </a:r>
          </a:p>
          <a:p>
            <a:r>
              <a:rPr lang="en-US" dirty="0" smtClean="0"/>
              <a:t>SMHN Dissemination Partners</a:t>
            </a:r>
          </a:p>
          <a:p>
            <a:r>
              <a:rPr lang="en-US" dirty="0" smtClean="0"/>
              <a:t>SMHN Peer-to-Peer Learning Network Partners: </a:t>
            </a:r>
          </a:p>
          <a:p>
            <a:endParaRPr lang="en-US" dirty="0" smtClean="0"/>
          </a:p>
          <a:p>
            <a:r>
              <a:rPr lang="en-US" dirty="0" smtClean="0"/>
              <a:t>Featured</a:t>
            </a:r>
            <a:r>
              <a:rPr lang="en-US" baseline="0" dirty="0" smtClean="0"/>
              <a:t> above are member organizations from our Leadership Council, established </a:t>
            </a:r>
            <a:r>
              <a:rPr lang="en-US" b="1" baseline="0" dirty="0" smtClean="0"/>
              <a:t>last year-September 2015.  </a:t>
            </a:r>
            <a:r>
              <a:rPr lang="en-US" baseline="0" dirty="0" smtClean="0"/>
              <a:t>In addition, we recently began inviting organizations to become </a:t>
            </a:r>
            <a:r>
              <a:rPr lang="en-US" b="1" baseline="0" dirty="0" smtClean="0"/>
              <a:t>SMHN Core Member Organizations.  </a:t>
            </a:r>
            <a:r>
              <a:rPr lang="en-US" baseline="0" dirty="0" smtClean="0"/>
              <a:t>Additional information is posted on the SMHN website. </a:t>
            </a:r>
          </a:p>
          <a:p>
            <a:endParaRPr lang="en-US" baseline="0" dirty="0" smtClean="0"/>
          </a:p>
          <a:p>
            <a:r>
              <a:rPr lang="en-US" baseline="0" dirty="0" smtClean="0"/>
              <a:t>Optional: We recently established a partnership with the </a:t>
            </a:r>
            <a:r>
              <a:rPr lang="en-US" b="1" baseline="0" dirty="0" smtClean="0"/>
              <a:t>National Rural Health Association (NRHA).</a:t>
            </a:r>
          </a:p>
          <a:p>
            <a:endParaRPr lang="en-US" dirty="0"/>
          </a:p>
        </p:txBody>
      </p:sp>
      <p:sp>
        <p:nvSpPr>
          <p:cNvPr id="4" name="Slide Number Placeholder 3"/>
          <p:cNvSpPr>
            <a:spLocks noGrp="1"/>
          </p:cNvSpPr>
          <p:nvPr>
            <p:ph type="sldNum" sz="quarter" idx="10"/>
          </p:nvPr>
        </p:nvSpPr>
        <p:spPr/>
        <p:txBody>
          <a:bodyPr/>
          <a:lstStyle/>
          <a:p>
            <a:fld id="{3B853611-FCDC-49EA-AF56-424C77BFA35D}" type="slidenum">
              <a:rPr lang="en-US" smtClean="0"/>
              <a:t>4</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baseline="0" dirty="0" smtClean="0">
                <a:solidFill>
                  <a:srgbClr val="FF0000"/>
                </a:solidFill>
              </a:rPr>
              <a:t>Via Infrastructure and expertise…</a:t>
            </a:r>
            <a:r>
              <a:rPr lang="en-US" b="0" u="sng" baseline="0" dirty="0" smtClean="0">
                <a:solidFill>
                  <a:srgbClr val="FF0000"/>
                </a:solidFill>
              </a:rPr>
              <a:t>One of our network’s priorities include:</a:t>
            </a:r>
          </a:p>
          <a:p>
            <a:r>
              <a:rPr lang="en-US" b="0" u="none" baseline="0" dirty="0" smtClean="0">
                <a:solidFill>
                  <a:srgbClr val="FF0000"/>
                </a:solidFill>
              </a:rPr>
              <a:t>Build </a:t>
            </a:r>
            <a:r>
              <a:rPr lang="en-US" b="0" u="sng" baseline="0" dirty="0" smtClean="0">
                <a:solidFill>
                  <a:srgbClr val="FF0000"/>
                </a:solidFill>
              </a:rPr>
              <a:t>support</a:t>
            </a:r>
            <a:r>
              <a:rPr lang="en-US" b="0" u="none" baseline="0" dirty="0" smtClean="0">
                <a:solidFill>
                  <a:srgbClr val="FF0000"/>
                </a:solidFill>
              </a:rPr>
              <a:t> for public health service and practice strategies to improve community-clinical linkages that benefit the target population…this is accomplished by: </a:t>
            </a:r>
            <a:r>
              <a:rPr lang="en-US" b="1" u="none" baseline="0" dirty="0" smtClean="0">
                <a:solidFill>
                  <a:srgbClr val="FF0000"/>
                </a:solidFill>
              </a:rPr>
              <a:t>capacity building &amp; Promising –RRLO as well as states, </a:t>
            </a:r>
            <a:r>
              <a:rPr lang="en-US" b="0" u="none" baseline="0" dirty="0" smtClean="0">
                <a:solidFill>
                  <a:srgbClr val="FF0000"/>
                </a:solidFill>
              </a:rPr>
              <a:t>TA (TA-to CDC and non-CDC funding organizations) and identifying/disseminating proven and promising practices. </a:t>
            </a:r>
          </a:p>
          <a:p>
            <a:r>
              <a:rPr lang="en-US" b="1" u="none" baseline="0" dirty="0" smtClean="0">
                <a:solidFill>
                  <a:srgbClr val="FF0000"/>
                </a:solidFill>
              </a:rPr>
              <a:t>Intermediate</a:t>
            </a:r>
            <a:r>
              <a:rPr lang="en-US" b="0" u="none" baseline="0" dirty="0" smtClean="0">
                <a:solidFill>
                  <a:srgbClr val="FF0000"/>
                </a:solidFill>
              </a:rPr>
              <a:t>: Increased infrastructure and capacity (RRLO, CDC programs, non-CDC programs, low </a:t>
            </a:r>
            <a:r>
              <a:rPr lang="en-US" b="0" u="none" baseline="0" dirty="0" err="1" smtClean="0">
                <a:solidFill>
                  <a:srgbClr val="FF0000"/>
                </a:solidFill>
              </a:rPr>
              <a:t>sES</a:t>
            </a:r>
            <a:r>
              <a:rPr lang="en-US" b="0" u="none" baseline="0" dirty="0" smtClean="0">
                <a:solidFill>
                  <a:srgbClr val="FF0000"/>
                </a:solidFill>
              </a:rPr>
              <a:t> service providers) to impact tobacco-related and cancer health disparities among low SES populations via combination of or via these multi-level approaches.</a:t>
            </a:r>
          </a:p>
          <a:p>
            <a:r>
              <a:rPr lang="en-US" b="1" u="none" baseline="0" dirty="0" smtClean="0">
                <a:solidFill>
                  <a:srgbClr val="FF0000"/>
                </a:solidFill>
              </a:rPr>
              <a:t>Long-</a:t>
            </a:r>
            <a:r>
              <a:rPr lang="en-US" b="1" u="none" baseline="0" dirty="0" err="1" smtClean="0">
                <a:solidFill>
                  <a:srgbClr val="FF0000"/>
                </a:solidFill>
              </a:rPr>
              <a:t>term_</a:t>
            </a:r>
            <a:r>
              <a:rPr lang="en-US" b="0" u="none" baseline="0" dirty="0" err="1" smtClean="0">
                <a:solidFill>
                  <a:srgbClr val="FF0000"/>
                </a:solidFill>
              </a:rPr>
              <a:t>Decreased</a:t>
            </a:r>
            <a:r>
              <a:rPr lang="en-US" b="0" u="none" baseline="0" dirty="0" smtClean="0">
                <a:solidFill>
                  <a:srgbClr val="FF0000"/>
                </a:solidFill>
              </a:rPr>
              <a:t> exposure to secondhand smoke among the target populations, Decreased tobacco use among the target populations AND </a:t>
            </a:r>
          </a:p>
          <a:p>
            <a:r>
              <a:rPr lang="en-US" b="0" u="none" baseline="0" dirty="0" smtClean="0">
                <a:solidFill>
                  <a:srgbClr val="FF0000"/>
                </a:solidFill>
              </a:rPr>
              <a:t>Increased support for cancer control </a:t>
            </a:r>
            <a:r>
              <a:rPr lang="en-US" b="0" u="none" baseline="0" dirty="0" err="1" smtClean="0">
                <a:solidFill>
                  <a:srgbClr val="FF0000"/>
                </a:solidFill>
              </a:rPr>
              <a:t>selfmanagement</a:t>
            </a:r>
            <a:r>
              <a:rPr lang="en-US" b="0" u="none" baseline="0" dirty="0" smtClean="0">
                <a:solidFill>
                  <a:srgbClr val="FF0000"/>
                </a:solidFill>
              </a:rPr>
              <a:t> among cancer survivors in target populations for increased quality and duration of life.</a:t>
            </a:r>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national network also consists of projects (including the </a:t>
            </a:r>
            <a:r>
              <a:rPr lang="en-US" b="1" baseline="0" dirty="0" smtClean="0"/>
              <a:t>National SMHN Tobacco Cessation Marketplace Project (launched last year in July 2015) </a:t>
            </a:r>
            <a:r>
              <a:rPr lang="en-US" b="0" baseline="0" dirty="0" smtClean="0"/>
              <a:t>involving a partnership with the American Lung Association and focuses primarily on increasing tobacco cessation &amp; cancer resource </a:t>
            </a:r>
            <a:r>
              <a:rPr lang="en-US" b="1" baseline="0" dirty="0" smtClean="0"/>
              <a:t>awareness</a:t>
            </a:r>
            <a:r>
              <a:rPr lang="en-US" b="0" baseline="0" dirty="0" smtClean="0"/>
              <a:t> among Marketplace </a:t>
            </a:r>
            <a:r>
              <a:rPr lang="en-US" b="0" u="sng" baseline="0" dirty="0" smtClean="0"/>
              <a:t>organizations </a:t>
            </a:r>
            <a:r>
              <a:rPr lang="en-US" b="0" baseline="0" dirty="0" smtClean="0"/>
              <a:t>and corresponding </a:t>
            </a:r>
            <a:r>
              <a:rPr lang="en-US" b="1" u="sng" baseline="0" dirty="0" smtClean="0"/>
              <a:t>cessation service utilization </a:t>
            </a:r>
            <a:r>
              <a:rPr lang="en-US" b="0" baseline="0" dirty="0" smtClean="0"/>
              <a:t>among their clients.</a:t>
            </a:r>
          </a:p>
          <a:p>
            <a:endParaRPr lang="en-US" b="0" baseline="0" dirty="0" smtClean="0"/>
          </a:p>
          <a:p>
            <a:r>
              <a:rPr lang="en-US" b="0" baseline="0" dirty="0" smtClean="0"/>
              <a:t> -</a:t>
            </a:r>
            <a:r>
              <a:rPr lang="en-US" b="1" baseline="0" dirty="0" smtClean="0"/>
              <a:t>Partner sites </a:t>
            </a:r>
            <a:r>
              <a:rPr lang="en-US" b="0" baseline="0" dirty="0" smtClean="0"/>
              <a:t>range from </a:t>
            </a:r>
            <a:r>
              <a:rPr lang="en-US" b="0" u="sng" baseline="0" dirty="0" smtClean="0"/>
              <a:t>health departments </a:t>
            </a:r>
            <a:r>
              <a:rPr lang="en-US" b="0" baseline="0" dirty="0" smtClean="0"/>
              <a:t>such as: Johnson County Public Health (in </a:t>
            </a:r>
            <a:r>
              <a:rPr lang="en-US" b="1" baseline="0" dirty="0" smtClean="0"/>
              <a:t>Iowa</a:t>
            </a:r>
            <a:r>
              <a:rPr lang="en-US" b="0" baseline="0" dirty="0" smtClean="0"/>
              <a:t>) as well as Macoupin County Public Health Department in partnership with Maple Street Medical Clinic (in </a:t>
            </a:r>
            <a:r>
              <a:rPr lang="en-US" b="1" baseline="0" dirty="0" smtClean="0"/>
              <a:t>Illinois) </a:t>
            </a:r>
            <a:r>
              <a:rPr lang="en-US" b="0" baseline="0" dirty="0" smtClean="0"/>
              <a:t>to </a:t>
            </a:r>
            <a:r>
              <a:rPr lang="en-US" b="0" u="sng" baseline="0" dirty="0" smtClean="0"/>
              <a:t>other types of organizations </a:t>
            </a:r>
            <a:r>
              <a:rPr lang="en-US" b="0" baseline="0" dirty="0" smtClean="0"/>
              <a:t>(including: non-profit and healthcare). </a:t>
            </a:r>
          </a:p>
          <a:p>
            <a:endParaRPr lang="en-US" b="1" baseline="0" dirty="0" smtClean="0"/>
          </a:p>
          <a:p>
            <a:r>
              <a:rPr lang="en-US" b="1" baseline="0" dirty="0" smtClean="0"/>
              <a:t>Our network’s infrastructure </a:t>
            </a:r>
            <a:r>
              <a:rPr lang="en-US" baseline="0" dirty="0" smtClean="0"/>
              <a:t>also includes </a:t>
            </a:r>
            <a:r>
              <a:rPr lang="en-US" u="sng" baseline="0" dirty="0" smtClean="0"/>
              <a:t>SMHN Regional Resource Lead Organizations </a:t>
            </a:r>
            <a:r>
              <a:rPr lang="en-US" baseline="0" dirty="0" smtClean="0"/>
              <a:t> or </a:t>
            </a:r>
            <a:r>
              <a:rPr lang="en-US" u="sng" baseline="0" dirty="0" smtClean="0"/>
              <a:t>SMHN </a:t>
            </a:r>
            <a:r>
              <a:rPr lang="en-US" i="1" u="sng" baseline="0" dirty="0" smtClean="0"/>
              <a:t>Community Resource hubs or organizations .</a:t>
            </a:r>
            <a:r>
              <a:rPr lang="en-US" i="0" baseline="0" dirty="0" smtClean="0"/>
              <a:t> They are in </a:t>
            </a:r>
            <a:r>
              <a:rPr lang="en-US" b="1" i="0" baseline="0" dirty="0" smtClean="0"/>
              <a:t>Tennessee and Kentucky </a:t>
            </a:r>
            <a:r>
              <a:rPr lang="en-US" b="0" i="0" baseline="0" dirty="0" smtClean="0"/>
              <a:t>are:</a:t>
            </a:r>
            <a:r>
              <a:rPr lang="en-US" i="0" baseline="0" dirty="0" smtClean="0"/>
              <a:t> </a:t>
            </a:r>
            <a:r>
              <a:rPr lang="en-US" i="0" baseline="0" dirty="0" err="1" smtClean="0"/>
              <a:t>Meharry</a:t>
            </a:r>
            <a:r>
              <a:rPr lang="en-US" i="0" baseline="0" dirty="0" smtClean="0"/>
              <a:t> Medical College (</a:t>
            </a:r>
            <a:r>
              <a:rPr lang="en-US" b="1" i="0" baseline="0" dirty="0" smtClean="0"/>
              <a:t>established last year-October 2015</a:t>
            </a:r>
            <a:r>
              <a:rPr lang="en-US" i="0" baseline="0" dirty="0" smtClean="0"/>
              <a:t>) and </a:t>
            </a:r>
            <a:r>
              <a:rPr lang="en-US" i="1" baseline="0" dirty="0" smtClean="0"/>
              <a:t>most recently  (confirmed last week) </a:t>
            </a:r>
            <a:r>
              <a:rPr lang="en-US" i="0" baseline="0" dirty="0" smtClean="0"/>
              <a:t>University of Kentucky-College of Public Health with support from UK-</a:t>
            </a:r>
            <a:r>
              <a:rPr lang="en-US" b="1" i="0" baseline="0" dirty="0" smtClean="0"/>
              <a:t>College of Medicine &amp; Nursing.  </a:t>
            </a:r>
            <a:endParaRPr lang="en-US" i="0" baseline="0" dirty="0" smtClean="0"/>
          </a:p>
          <a:p>
            <a:r>
              <a:rPr lang="en-US" i="0" baseline="0" dirty="0" smtClean="0"/>
              <a:t> </a:t>
            </a:r>
            <a:endParaRPr lang="en-US" i="0" dirty="0"/>
          </a:p>
        </p:txBody>
      </p:sp>
      <p:sp>
        <p:nvSpPr>
          <p:cNvPr id="4" name="Slide Number Placeholder 3"/>
          <p:cNvSpPr>
            <a:spLocks noGrp="1"/>
          </p:cNvSpPr>
          <p:nvPr>
            <p:ph type="sldNum" sz="quarter" idx="10"/>
          </p:nvPr>
        </p:nvSpPr>
        <p:spPr/>
        <p:txBody>
          <a:bodyPr/>
          <a:lstStyle/>
          <a:p>
            <a:fld id="{3B853611-FCDC-49EA-AF56-424C77BFA35D}" type="slidenum">
              <a:rPr lang="en-US" smtClean="0"/>
              <a:t>6</a:t>
            </a:fld>
            <a:endParaRPr lang="en-US"/>
          </a:p>
        </p:txBody>
      </p:sp>
    </p:spTree>
    <p:extLst>
      <p:ext uri="{BB962C8B-B14F-4D97-AF65-F5344CB8AC3E}">
        <p14:creationId xmlns:p14="http://schemas.microsoft.com/office/powerpoint/2010/main" val="234917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Component 3 - Convene partners and promote implementation of health system interventions that benefit the target population.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Crozer</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Pennysylvania</a:t>
            </a:r>
            <a:r>
              <a:rPr lang="en-US" sz="1200" b="0" i="0" kern="1200" dirty="0" smtClean="0">
                <a:solidFill>
                  <a:schemeClr val="tx1"/>
                </a:solidFill>
                <a:effectLst/>
                <a:latin typeface="+mn-lt"/>
                <a:ea typeface="+mn-ea"/>
                <a:cs typeface="+mn-cs"/>
              </a:rPr>
              <a:t>-Downsized</a:t>
            </a:r>
            <a:r>
              <a:rPr lang="en-US" sz="1200" b="0" i="0" kern="1200" baseline="0" dirty="0" smtClean="0">
                <a:solidFill>
                  <a:schemeClr val="tx1"/>
                </a:solidFill>
                <a:effectLst/>
                <a:latin typeface="+mn-lt"/>
                <a:ea typeface="+mn-ea"/>
                <a:cs typeface="+mn-cs"/>
              </a:rPr>
              <a:t> after 1 ½ years into project.</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a:t>
            </a:r>
            <a:r>
              <a:rPr lang="en-US" sz="1200" b="0" i="0" u="sng" kern="1200" dirty="0" smtClean="0">
                <a:solidFill>
                  <a:schemeClr val="tx1"/>
                </a:solidFill>
                <a:effectLst/>
                <a:latin typeface="+mn-lt"/>
                <a:ea typeface="+mn-ea"/>
                <a:cs typeface="+mn-cs"/>
              </a:rPr>
              <a:t>National SMHN Tobacco Cessation Marketplace Project </a:t>
            </a:r>
            <a:r>
              <a:rPr lang="en-US" sz="1200" b="0" i="0" kern="1200" dirty="0" smtClean="0">
                <a:solidFill>
                  <a:schemeClr val="tx1"/>
                </a:solidFill>
                <a:effectLst/>
                <a:latin typeface="+mn-lt"/>
                <a:ea typeface="+mn-ea"/>
                <a:cs typeface="+mn-cs"/>
              </a:rPr>
              <a:t>was launched and involves the piloting of the American Lung Association’s Assistors Toolkit. Grantees are representative of diverse organizations in 7 states.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3 Abstracts were selected as Poster Presentations at 2017 CDC National Conference on Tobacco or Health (NCTOH). </a:t>
            </a:r>
            <a:r>
              <a:rPr lang="en-US" sz="1200" b="1" i="0" kern="1200" dirty="0" smtClean="0">
                <a:solidFill>
                  <a:schemeClr val="tx1"/>
                </a:solidFill>
                <a:effectLst/>
                <a:latin typeface="+mn-lt"/>
                <a:ea typeface="+mn-ea"/>
                <a:cs typeface="+mn-cs"/>
              </a:rPr>
              <a:t>Pennsylvania,</a:t>
            </a:r>
            <a:r>
              <a:rPr lang="en-US" sz="1200" b="1" i="0" kern="1200" baseline="0" dirty="0" smtClean="0">
                <a:solidFill>
                  <a:schemeClr val="tx1"/>
                </a:solidFill>
                <a:effectLst/>
                <a:latin typeface="+mn-lt"/>
                <a:ea typeface="+mn-ea"/>
                <a:cs typeface="+mn-cs"/>
              </a:rPr>
              <a:t> Iowa and Michigan.</a:t>
            </a: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smtClean="0">
                <a:solidFill>
                  <a:schemeClr val="tx1"/>
                </a:solidFill>
                <a:effectLst/>
                <a:latin typeface="+mn-lt"/>
                <a:ea typeface="+mn-ea"/>
                <a:cs typeface="+mn-cs"/>
              </a:rPr>
              <a:t>TA</a:t>
            </a:r>
            <a:r>
              <a:rPr lang="en-US" sz="1200" b="0" i="0" u="sng" kern="1200" baseline="0" dirty="0" smtClean="0">
                <a:solidFill>
                  <a:schemeClr val="tx1"/>
                </a:solidFill>
                <a:effectLst/>
                <a:latin typeface="+mn-lt"/>
                <a:ea typeface="+mn-ea"/>
                <a:cs typeface="+mn-cs"/>
              </a:rPr>
              <a:t> examples:</a:t>
            </a:r>
            <a:endParaRPr lang="en-US" sz="1200" b="0" i="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Tobacco Cessation Coverage and Medicaid Workgroup offered to include SMHN Resources as part of their Resource Library for use among all of its members.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ASTHO</a:t>
            </a:r>
            <a:r>
              <a:rPr lang="en-US" sz="1200" b="0" i="0" kern="1200" baseline="0" dirty="0" smtClean="0">
                <a:solidFill>
                  <a:schemeClr val="tx1"/>
                </a:solidFill>
                <a:effectLst/>
                <a:latin typeface="+mn-lt"/>
                <a:ea typeface="+mn-ea"/>
                <a:cs typeface="+mn-cs"/>
              </a:rPr>
              <a:t>/Tobacco Control network, Health Equity &amp; Tobacco-Nebraska, Virginia (most recent-Cancer), South Carolina Tobacco-Free Collaborative, Massachusetts, Texas, Illinois, CADCA’s 15th Mid-Year Training Institute in Nevada.</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Launched January 2016…depicted above is one example of how this priority area is addressed.</a:t>
            </a:r>
          </a:p>
          <a:p>
            <a:r>
              <a:rPr lang="en-US" b="0" baseline="0" dirty="0" smtClean="0"/>
              <a:t>Educate and communicate support for evidence-based commercial tobacco use prevention and cancer prevention environmental approaches which support healthful behaviors among populations with low SES characteristics. </a:t>
            </a:r>
          </a:p>
          <a:p>
            <a:r>
              <a:rPr lang="en-US" b="0" baseline="0" dirty="0" smtClean="0"/>
              <a:t>Related Program Outcomes:</a:t>
            </a:r>
          </a:p>
          <a:p>
            <a:r>
              <a:rPr lang="en-US" b="0" baseline="0" dirty="0" smtClean="0"/>
              <a:t>Increased use of tobacco cessation services</a:t>
            </a:r>
          </a:p>
          <a:p>
            <a:r>
              <a:rPr lang="en-US" b="0" baseline="0" dirty="0" smtClean="0"/>
              <a:t>Increase use of primary prevention strategies to reduce cancer risks among target population</a:t>
            </a:r>
          </a:p>
          <a:p>
            <a:r>
              <a:rPr lang="en-US" b="0" baseline="0" dirty="0" smtClean="0"/>
              <a:t>Increased use of clinical preventive services among target population</a:t>
            </a:r>
          </a:p>
          <a:p>
            <a:r>
              <a:rPr lang="en-US" b="0" baseline="0" dirty="0" smtClean="0"/>
              <a:t>Increased dissemination and diffusion of culturally appropriate population-specific strategies to impact tobacco-related and cancer health disparities.</a:t>
            </a:r>
          </a:p>
          <a:p>
            <a:r>
              <a:rPr lang="en-US" b="1" baseline="0" dirty="0" smtClean="0"/>
              <a:t>*</a:t>
            </a:r>
            <a:r>
              <a:rPr lang="en-US" b="0" i="1" baseline="0" dirty="0" smtClean="0"/>
              <a:t>Everyone is welcome to visit website to learn more about our network, join as a member and/or sign up to receive newsletters. </a:t>
            </a:r>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As part of the SMHN “Opening Doors” Webcast Series: </a:t>
            </a:r>
          </a:p>
          <a:p>
            <a:pPr marL="171450" indent="-171450">
              <a:buFont typeface="Wingdings" panose="05000000000000000000" pitchFamily="2" charset="2"/>
              <a:buChar char="§"/>
            </a:pPr>
            <a:r>
              <a:rPr lang="en-US" b="0" baseline="0" dirty="0" smtClean="0"/>
              <a:t>“Closing the Gap” in Lung Cancer Disparities (Harvard School of Medicine)-Medical Oncologist in the Lowe Center for Thoracic Oncology at Dana Farber Cancer Institute and Assistant Professor of Medicine at Harvard Medical School</a:t>
            </a:r>
          </a:p>
          <a:p>
            <a:pPr marL="171450" indent="-171450">
              <a:buFont typeface="Wingdings" panose="05000000000000000000" pitchFamily="2" charset="2"/>
              <a:buChar char="§"/>
            </a:pPr>
            <a:r>
              <a:rPr lang="en-US" b="0" baseline="0" dirty="0" smtClean="0"/>
              <a:t>From Coverage To Care:  Potential Opportunities to Impact Vulnerable Populations, Patients &amp; Clients-Presenter: Centers for Medicare and Medicaid (CMS) </a:t>
            </a:r>
          </a:p>
          <a:p>
            <a:pPr marL="171450" indent="-171450">
              <a:buFont typeface="Wingdings" panose="05000000000000000000" pitchFamily="2" charset="2"/>
              <a:buChar char="§"/>
            </a:pPr>
            <a:r>
              <a:rPr lang="en-US" b="0" baseline="0" dirty="0" smtClean="0"/>
              <a:t>Embracing Asian Americans with Tobacco Cessation Support-University of California/Administrator-Asian Tobacco </a:t>
            </a:r>
            <a:r>
              <a:rPr lang="en-US" b="0" baseline="0" dirty="0" err="1" smtClean="0"/>
              <a:t>Quitline</a:t>
            </a:r>
            <a:endParaRPr lang="en-US" b="0" baseline="0" dirty="0" smtClean="0"/>
          </a:p>
          <a:p>
            <a:pPr marL="171450" indent="-171450">
              <a:buFont typeface="Wingdings" panose="05000000000000000000" pitchFamily="2" charset="2"/>
              <a:buChar char="§"/>
            </a:pPr>
            <a:r>
              <a:rPr lang="en-US" b="0" baseline="0" dirty="0" smtClean="0"/>
              <a:t>Exploring a New Frontier: Certified Tobacco Treatment Specialists-Past President…Thomas Payne, PhD (Past President, Association for the Treatment of Tobacco Use and Dependence and current Director of the ACT Center for Tobacco Treatment, Education and Research-University of Mississippi Medical Center). </a:t>
            </a:r>
          </a:p>
          <a:p>
            <a:pPr marL="171450" indent="-171450">
              <a:buFont typeface="Wingdings" panose="05000000000000000000" pitchFamily="2" charset="2"/>
              <a:buChar char="§"/>
            </a:pPr>
            <a:r>
              <a:rPr lang="en-US" b="0" baseline="0" dirty="0" smtClean="0"/>
              <a:t>Men’s Health-Examining Community Engagement to Address Colorectal Cancer Disparities and Survivorship (featured Dr. Darrell Gray II, MD)-Dec. 2016</a:t>
            </a:r>
          </a:p>
        </p:txBody>
      </p:sp>
      <p:sp>
        <p:nvSpPr>
          <p:cNvPr id="4" name="Slide Number Placeholder 3"/>
          <p:cNvSpPr>
            <a:spLocks noGrp="1"/>
          </p:cNvSpPr>
          <p:nvPr>
            <p:ph type="sldNum" sz="quarter" idx="10"/>
          </p:nvPr>
        </p:nvSpPr>
        <p:spPr/>
        <p:txBody>
          <a:bodyPr/>
          <a:lstStyle/>
          <a:p>
            <a:fld id="{B959FA08-3A6C-4F16-945F-E907B545500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7175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t>6/13/17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117046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t>6/13/17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252883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t>6/13/17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4036498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568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461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58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35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087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555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401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66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t>6/13/17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372023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834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388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496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924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43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374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628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079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788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475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t>6/13/17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2317971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993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6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663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715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440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527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955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552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440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49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t>6/13/17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654674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625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116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875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420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583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053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074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901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974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04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t>6/13/17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3836760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23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676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617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618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039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549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188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957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03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27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t>6/13/17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614293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2093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676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358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038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233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516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493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75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96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t>6/13/17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3326391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4424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70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636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802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356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3846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939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38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603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t>6/13/17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28583857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87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1272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250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768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164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48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749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1755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732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9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t>6/13/17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37D9AD-5E22-F94C-B008-ADD0F1525350}" type="slidenum">
              <a:rPr lang="en-US" smtClean="0"/>
              <a:t>‹#›</a:t>
            </a:fld>
            <a:endParaRPr lang="en-US"/>
          </a:p>
        </p:txBody>
      </p:sp>
    </p:spTree>
    <p:extLst>
      <p:ext uri="{BB962C8B-B14F-4D97-AF65-F5344CB8AC3E}">
        <p14:creationId xmlns:p14="http://schemas.microsoft.com/office/powerpoint/2010/main" val="24741733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66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0580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3326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67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55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26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1570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560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037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3306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t>6/13/17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t>‹#›</a:t>
            </a:fld>
            <a:endParaRPr lang="en-US"/>
          </a:p>
        </p:txBody>
      </p:sp>
    </p:spTree>
    <p:extLst>
      <p:ext uri="{BB962C8B-B14F-4D97-AF65-F5344CB8AC3E}">
        <p14:creationId xmlns:p14="http://schemas.microsoft.com/office/powerpoint/2010/main" val="3256475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64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102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801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933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3654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36334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7244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9B304-DD7D-7549-9A3D-00A2C301CBFE}" type="datetimeFigureOut">
              <a:rPr lang="en-US" smtClean="0">
                <a:solidFill>
                  <a:prstClr val="black">
                    <a:tint val="75000"/>
                  </a:prstClr>
                </a:solidFill>
              </a:rPr>
              <a:pPr/>
              <a:t>6/13/17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7D9AD-5E22-F94C-B008-ADD0F15253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56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jpeg"/><Relationship Id="rId11"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0.JPG"/><Relationship Id="rId1" Type="http://schemas.openxmlformats.org/officeDocument/2006/relationships/slideLayout" Target="../slideLayouts/slideLayout5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1.JPG"/><Relationship Id="rId1" Type="http://schemas.openxmlformats.org/officeDocument/2006/relationships/slideLayout" Target="../slideLayouts/slideLayout6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39.jpg"/><Relationship Id="rId12" Type="http://schemas.openxmlformats.org/officeDocument/2006/relationships/image" Target="../media/image40.jpg"/><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4.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36.jpg"/><Relationship Id="rId9" Type="http://schemas.openxmlformats.org/officeDocument/2006/relationships/image" Target="../media/image37.jpg"/><Relationship Id="rId10"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mailto:d.calhoun@selfmadehealth.org" TargetMode="External"/><Relationship Id="rId5" Type="http://schemas.openxmlformats.org/officeDocument/2006/relationships/hyperlink" Target="http://www.selfmadehealth.org/" TargetMode="External"/><Relationship Id="rId6" Type="http://schemas.openxmlformats.org/officeDocument/2006/relationships/hyperlink" Target="mailto:info@selfmadehealth.org"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www.selfmadehealth.org/about/network-leadership-council/"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1" Type="http://schemas.openxmlformats.org/officeDocument/2006/relationships/image" Target="cid:E6027CD7-D8D2-4146-8955-9726793E1555" TargetMode="External"/><Relationship Id="rId12" Type="http://schemas.openxmlformats.org/officeDocument/2006/relationships/image" Target="../media/image14.jpeg"/><Relationship Id="rId13" Type="http://schemas.openxmlformats.org/officeDocument/2006/relationships/image" Target="cid:B1633229-E292-412D-B583-BC80FB2D705D" TargetMode="External"/><Relationship Id="rId14" Type="http://schemas.openxmlformats.org/officeDocument/2006/relationships/image" Target="../media/image15.jpeg"/><Relationship Id="rId15" Type="http://schemas.openxmlformats.org/officeDocument/2006/relationships/image" Target="cid:44423228-71A6-4A4E-AAFF-6EB91EE7E384" TargetMode="External"/><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0.jpeg"/><Relationship Id="rId5" Type="http://schemas.openxmlformats.org/officeDocument/2006/relationships/image" Target="cid:A99A2D5E-ACD4-4587-95DB-B22490842028" TargetMode="External"/><Relationship Id="rId6" Type="http://schemas.openxmlformats.org/officeDocument/2006/relationships/image" Target="../media/image11.jpeg"/><Relationship Id="rId7" Type="http://schemas.openxmlformats.org/officeDocument/2006/relationships/image" Target="cid:1C7BBA12-4729-4A10-A6BA-F438B3ECE12B" TargetMode="External"/><Relationship Id="rId8" Type="http://schemas.openxmlformats.org/officeDocument/2006/relationships/image" Target="../media/image12.jpeg"/><Relationship Id="rId9" Type="http://schemas.openxmlformats.org/officeDocument/2006/relationships/image" Target="cid:1EAAD2E4-9E52-4BC3-B8A0-BA12E69F6F6A" TargetMode="External"/><Relationship Id="rId10"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4750350"/>
            <a:ext cx="9144000" cy="140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200" b="1" dirty="0" smtClean="0">
                <a:solidFill>
                  <a:schemeClr val="bg1"/>
                </a:solidFill>
                <a:latin typeface="Andalus" panose="02020603050405020304" pitchFamily="18" charset="-78"/>
                <a:cs typeface="Andalus" panose="02020603050405020304" pitchFamily="18" charset="-78"/>
              </a:rPr>
              <a:t>Kentucky Regional Resource Lead Organization &amp; Partners</a:t>
            </a:r>
          </a:p>
          <a:p>
            <a:pPr>
              <a:lnSpc>
                <a:spcPct val="80000"/>
              </a:lnSpc>
            </a:pPr>
            <a:r>
              <a:rPr lang="en-US" sz="2000" b="1" dirty="0" smtClean="0">
                <a:solidFill>
                  <a:schemeClr val="bg1"/>
                </a:solidFill>
                <a:latin typeface="Andalus" panose="02020603050405020304" pitchFamily="18" charset="-78"/>
                <a:cs typeface="Andalus" panose="02020603050405020304" pitchFamily="18" charset="-78"/>
              </a:rPr>
              <a:t>Dwana “Dee” Calhoun, MS</a:t>
            </a:r>
          </a:p>
          <a:p>
            <a:pPr>
              <a:lnSpc>
                <a:spcPct val="80000"/>
              </a:lnSpc>
            </a:pPr>
            <a:r>
              <a:rPr lang="en-US" sz="2000" b="1" dirty="0" err="1" smtClean="0">
                <a:solidFill>
                  <a:schemeClr val="bg1"/>
                </a:solidFill>
                <a:latin typeface="Andalus" panose="02020603050405020304" pitchFamily="18" charset="-78"/>
                <a:cs typeface="Andalus" panose="02020603050405020304" pitchFamily="18" charset="-78"/>
              </a:rPr>
              <a:t>SelfMade</a:t>
            </a:r>
            <a:r>
              <a:rPr lang="en-US" sz="2000" b="1" dirty="0" smtClean="0">
                <a:solidFill>
                  <a:schemeClr val="bg1"/>
                </a:solidFill>
                <a:latin typeface="Andalus" panose="02020603050405020304" pitchFamily="18" charset="-78"/>
                <a:cs typeface="Andalus" panose="02020603050405020304" pitchFamily="18" charset="-78"/>
              </a:rPr>
              <a:t> Health Network (SMHN) Director</a:t>
            </a:r>
          </a:p>
          <a:p>
            <a:pPr>
              <a:lnSpc>
                <a:spcPct val="80000"/>
              </a:lnSpc>
            </a:pPr>
            <a:r>
              <a:rPr lang="en-US" sz="2000" b="1" dirty="0" smtClean="0">
                <a:solidFill>
                  <a:schemeClr val="bg1"/>
                </a:solidFill>
                <a:latin typeface="Andalus" panose="02020603050405020304" pitchFamily="18" charset="-78"/>
                <a:cs typeface="Andalus" panose="02020603050405020304" pitchFamily="18" charset="-78"/>
              </a:rPr>
              <a:t>June 7, 2017</a:t>
            </a:r>
          </a:p>
        </p:txBody>
      </p:sp>
    </p:spTree>
    <p:extLst>
      <p:ext uri="{BB962C8B-B14F-4D97-AF65-F5344CB8AC3E}">
        <p14:creationId xmlns:p14="http://schemas.microsoft.com/office/powerpoint/2010/main" val="11543582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1225832" y="2340049"/>
            <a:ext cx="7317035" cy="389141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4959"/>
              </a:buClr>
              <a:buSzPct val="130000"/>
              <a:buFont typeface="Arial"/>
              <a:buNone/>
            </a:pPr>
            <a:r>
              <a:rPr lang="en-US" sz="1600" i="1" dirty="0" smtClean="0">
                <a:solidFill>
                  <a:srgbClr val="004959"/>
                </a:solidFill>
                <a:latin typeface="Arial"/>
                <a:cs typeface="Arial"/>
              </a:rPr>
              <a:t>Determinants of Health Fact Sheets</a:t>
            </a:r>
          </a:p>
          <a:p>
            <a:pPr marL="0" indent="0">
              <a:buClr>
                <a:srgbClr val="004959"/>
              </a:buClr>
              <a:buSzPct val="130000"/>
              <a:buFont typeface="Arial"/>
              <a:buNone/>
            </a:pPr>
            <a:endParaRPr lang="en-US" sz="1600" i="1" dirty="0">
              <a:solidFill>
                <a:srgbClr val="004959"/>
              </a:solidFill>
              <a:latin typeface="Arial"/>
              <a:cs typeface="Arial"/>
            </a:endParaRPr>
          </a:p>
          <a:p>
            <a:pPr marL="0" indent="0">
              <a:buClr>
                <a:srgbClr val="004959"/>
              </a:buClr>
              <a:buSzPct val="130000"/>
              <a:buFont typeface="Arial"/>
              <a:buNone/>
            </a:pPr>
            <a:endParaRPr lang="en-US" sz="1600" i="1" dirty="0" smtClean="0">
              <a:solidFill>
                <a:srgbClr val="004959"/>
              </a:solidFill>
              <a:latin typeface="Arial"/>
              <a:cs typeface="Arial"/>
            </a:endParaRPr>
          </a:p>
          <a:p>
            <a:pPr marL="0" indent="0">
              <a:buClr>
                <a:srgbClr val="004959"/>
              </a:buClr>
              <a:buSzPct val="130000"/>
              <a:buFont typeface="Arial"/>
              <a:buNone/>
            </a:pPr>
            <a:endParaRPr lang="en-US" sz="1600" dirty="0" smtClean="0">
              <a:solidFill>
                <a:prstClr val="black"/>
              </a:solidFill>
              <a:latin typeface="Arial"/>
              <a:cs typeface="Arial"/>
            </a:endParaRPr>
          </a:p>
          <a:p>
            <a:pPr marL="0" indent="0">
              <a:buClr>
                <a:srgbClr val="004959"/>
              </a:buClr>
              <a:buSzPct val="130000"/>
              <a:buFont typeface="Arial"/>
              <a:buNone/>
            </a:pPr>
            <a:endParaRPr lang="en-US" sz="1600" dirty="0" smtClean="0">
              <a:solidFill>
                <a:prstClr val="black"/>
              </a:solidFill>
              <a:latin typeface="Arial"/>
              <a:cs typeface="Arial"/>
            </a:endParaRPr>
          </a:p>
          <a:p>
            <a:pPr marL="0" indent="0">
              <a:buClr>
                <a:srgbClr val="004959"/>
              </a:buClr>
              <a:buSzPct val="130000"/>
              <a:buFont typeface="Arial"/>
              <a:buNone/>
            </a:pPr>
            <a:endParaRPr lang="en-US" sz="1400" b="1" dirty="0" smtClean="0">
              <a:solidFill>
                <a:prstClr val="black"/>
              </a:solidFill>
              <a:latin typeface="Arial"/>
              <a:cs typeface="Arial"/>
            </a:endParaRPr>
          </a:p>
          <a:p>
            <a:pPr marL="0" indent="0">
              <a:buClr>
                <a:srgbClr val="004959"/>
              </a:buClr>
              <a:buSzPct val="130000"/>
              <a:buFont typeface="Arial"/>
              <a:buNone/>
            </a:pPr>
            <a:endParaRPr lang="en-US" sz="1400" b="1" dirty="0">
              <a:solidFill>
                <a:prstClr val="black"/>
              </a:solidFill>
              <a:latin typeface="Arial"/>
              <a:cs typeface="Arial"/>
            </a:endParaRPr>
          </a:p>
          <a:p>
            <a:pPr marL="0" indent="0">
              <a:buClr>
                <a:srgbClr val="004959"/>
              </a:buClr>
              <a:buSzPct val="130000"/>
              <a:buFont typeface="Arial"/>
              <a:buNone/>
            </a:pPr>
            <a:endParaRPr lang="en-US" sz="1400" b="1" dirty="0">
              <a:solidFill>
                <a:prstClr val="black"/>
              </a:solidFill>
              <a:latin typeface="Arial"/>
              <a:cs typeface="Arial"/>
            </a:endParaRPr>
          </a:p>
          <a:p>
            <a:pPr marL="0" indent="0">
              <a:buClr>
                <a:srgbClr val="004959"/>
              </a:buClr>
              <a:buSzPct val="130000"/>
              <a:buFont typeface="Arial"/>
              <a:buNone/>
            </a:pPr>
            <a:endParaRPr lang="en-US" sz="1400" b="1" dirty="0" smtClean="0">
              <a:solidFill>
                <a:prstClr val="black"/>
              </a:solidFill>
              <a:latin typeface="Arial"/>
              <a:cs typeface="Arial"/>
            </a:endParaRPr>
          </a:p>
          <a:p>
            <a:pPr marL="0" indent="0">
              <a:buClr>
                <a:srgbClr val="004959"/>
              </a:buClr>
              <a:buSzPct val="130000"/>
              <a:buFont typeface="Arial"/>
              <a:buNone/>
            </a:pPr>
            <a:r>
              <a:rPr lang="en-US" sz="1400" b="1" dirty="0" smtClean="0">
                <a:solidFill>
                  <a:prstClr val="black"/>
                </a:solidFill>
                <a:latin typeface="Arial"/>
                <a:cs typeface="Arial"/>
              </a:rPr>
              <a:t>When:   </a:t>
            </a:r>
            <a:r>
              <a:rPr lang="en-US" sz="1400" dirty="0" smtClean="0">
                <a:solidFill>
                  <a:prstClr val="black"/>
                </a:solidFill>
                <a:latin typeface="Arial"/>
                <a:cs typeface="Arial"/>
              </a:rPr>
              <a:t>Custom Fact Sheets created by SelfMade Health Network help Members learn about topics specific to helping cancer prevention and understand the correlation between tobacco usage and communities of low socioeconomic populations. Data is gathered from expert sources and curated specifically for Member use in mind. </a:t>
            </a:r>
          </a:p>
          <a:p>
            <a:pPr marL="0" indent="0">
              <a:buClr>
                <a:srgbClr val="004959"/>
              </a:buClr>
              <a:buSzPct val="130000"/>
              <a:buFont typeface="Arial"/>
              <a:buNone/>
            </a:pPr>
            <a:r>
              <a:rPr lang="en-US" sz="1400" dirty="0">
                <a:solidFill>
                  <a:prstClr val="black"/>
                </a:solidFill>
                <a:latin typeface="Arial"/>
                <a:cs typeface="Arial"/>
              </a:rPr>
              <a:t/>
            </a:r>
            <a:br>
              <a:rPr lang="en-US" sz="1400" dirty="0">
                <a:solidFill>
                  <a:prstClr val="black"/>
                </a:solidFill>
                <a:latin typeface="Arial"/>
                <a:cs typeface="Arial"/>
              </a:rPr>
            </a:br>
            <a:r>
              <a:rPr lang="en-US" sz="1400" b="1" dirty="0" smtClean="0">
                <a:solidFill>
                  <a:prstClr val="black"/>
                </a:solidFill>
                <a:latin typeface="Arial"/>
                <a:cs typeface="Arial"/>
              </a:rPr>
              <a:t>Where:   </a:t>
            </a:r>
            <a:r>
              <a:rPr lang="en-US" sz="1400" dirty="0" smtClean="0">
                <a:solidFill>
                  <a:prstClr val="black"/>
                </a:solidFill>
                <a:latin typeface="Arial"/>
                <a:cs typeface="Arial"/>
              </a:rPr>
              <a:t>Website -&gt; Educate -&gt; Determinants of Health Fact Sheets</a:t>
            </a:r>
          </a:p>
        </p:txBody>
      </p:sp>
      <p:sp>
        <p:nvSpPr>
          <p:cNvPr id="2" name="TextBox 1"/>
          <p:cNvSpPr txBox="1"/>
          <p:nvPr/>
        </p:nvSpPr>
        <p:spPr>
          <a:xfrm>
            <a:off x="519641" y="1812567"/>
            <a:ext cx="5838825" cy="461665"/>
          </a:xfrm>
          <a:prstGeom prst="rect">
            <a:avLst/>
          </a:prstGeom>
          <a:noFill/>
        </p:spPr>
        <p:txBody>
          <a:bodyPr wrap="square" rtlCol="0">
            <a:spAutoFit/>
          </a:bodyPr>
          <a:lstStyle/>
          <a:p>
            <a:r>
              <a:rPr lang="en-US" sz="2400" b="1" dirty="0">
                <a:solidFill>
                  <a:srgbClr val="004959"/>
                </a:solidFill>
                <a:latin typeface="Arial"/>
                <a:cs typeface="Arial"/>
              </a:rPr>
              <a:t>SelfMade Health </a:t>
            </a:r>
            <a:r>
              <a:rPr lang="en-US" sz="2400" b="1" dirty="0" smtClean="0">
                <a:solidFill>
                  <a:srgbClr val="004959"/>
                </a:solidFill>
                <a:latin typeface="Arial"/>
                <a:cs typeface="Arial"/>
              </a:rPr>
              <a:t>Network</a:t>
            </a:r>
            <a:endParaRPr lang="en-US" sz="2400" b="1" dirty="0">
              <a:solidFill>
                <a:srgbClr val="004959"/>
              </a:solidFill>
              <a:latin typeface="Arial"/>
              <a:cs typeface="Arial"/>
            </a:endParaRPr>
          </a:p>
        </p:txBody>
      </p:sp>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36589" y="2998113"/>
            <a:ext cx="1127902" cy="1472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45944" y="3062863"/>
            <a:ext cx="1109602" cy="1434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68171" y="2638929"/>
            <a:ext cx="1062953" cy="1389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68228" y="3181488"/>
            <a:ext cx="1022465" cy="1332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513913" y="2606700"/>
            <a:ext cx="1077504" cy="1398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911554" y="3153278"/>
            <a:ext cx="1034311" cy="1356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CDC\Branding and Website\Branded Image Materials &amp; Components\Factsheets\FactSheet 1- Smoking and Working Adults\Design Files from Howell  Factsheet 1\Thumbnail_SMHN_FactSheet_SmokingandWorkingAdults.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940724" y="2647162"/>
            <a:ext cx="1136014" cy="1461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6" name="Picture 4" descr="T:\CDC\Branding and Website\Branded Image Materials &amp; Components\Factsheets\FactSheet 2- Smoking and Poverty\Design Files from Howell  Factsheet 2\Thumbnail_SMHN_FactSheet_SmokingandPoverty.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768893" y="2660226"/>
            <a:ext cx="1086367" cy="1398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809441" y="674894"/>
            <a:ext cx="3305713" cy="584775"/>
          </a:xfrm>
          <a:prstGeom prst="rect">
            <a:avLst/>
          </a:prstGeom>
        </p:spPr>
        <p:txBody>
          <a:bodyPr wrap="none">
            <a:spAutoFit/>
          </a:bodyPr>
          <a:lstStyle/>
          <a:p>
            <a:r>
              <a:rPr lang="en-US" sz="3200" dirty="0" smtClean="0">
                <a:solidFill>
                  <a:prstClr val="white"/>
                </a:solidFill>
                <a:latin typeface="Andalus" pitchFamily="18" charset="-78"/>
                <a:cs typeface="Andalus" pitchFamily="18" charset="-78"/>
              </a:rPr>
              <a:t>SMHN Fact Sheets </a:t>
            </a:r>
          </a:p>
        </p:txBody>
      </p:sp>
    </p:spTree>
    <p:extLst>
      <p:ext uri="{BB962C8B-B14F-4D97-AF65-F5344CB8AC3E}">
        <p14:creationId xmlns:p14="http://schemas.microsoft.com/office/powerpoint/2010/main" val="32651166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84389" y="395416"/>
            <a:ext cx="6219568" cy="960577"/>
          </a:xfrm>
        </p:spPr>
        <p:txBody>
          <a:bodyPr>
            <a:noAutofit/>
          </a:bodyPr>
          <a:lstStyle/>
          <a:p>
            <a:pPr algn="l"/>
            <a:r>
              <a:rPr lang="en-US" sz="3200" dirty="0" smtClean="0">
                <a:solidFill>
                  <a:schemeClr val="bg1"/>
                </a:solidFill>
                <a:latin typeface="Andalus" pitchFamily="18" charset="-78"/>
                <a:cs typeface="Andalus" pitchFamily="18" charset="-78"/>
              </a:rPr>
              <a:t>SMHN Determinants of Health </a:t>
            </a:r>
            <a:br>
              <a:rPr lang="en-US" sz="3200" dirty="0" smtClean="0">
                <a:solidFill>
                  <a:schemeClr val="bg1"/>
                </a:solidFill>
                <a:latin typeface="Andalus" pitchFamily="18" charset="-78"/>
                <a:cs typeface="Andalus" pitchFamily="18" charset="-78"/>
              </a:rPr>
            </a:br>
            <a:r>
              <a:rPr lang="en-US" sz="3200" dirty="0" smtClean="0">
                <a:solidFill>
                  <a:schemeClr val="bg1"/>
                </a:solidFill>
                <a:latin typeface="Andalus" pitchFamily="18" charset="-78"/>
                <a:cs typeface="Andalus" pitchFamily="18" charset="-78"/>
              </a:rPr>
              <a:t>Fact Sheets</a:t>
            </a:r>
            <a:endParaRPr lang="en-US" sz="3200" b="1" dirty="0">
              <a:solidFill>
                <a:schemeClr val="bg1"/>
              </a:solidFill>
              <a:latin typeface="Andalus" pitchFamily="18" charset="-78"/>
              <a:cs typeface="Andalus" pitchFamily="18" charset="-78"/>
            </a:endParaRPr>
          </a:p>
        </p:txBody>
      </p:sp>
      <p:graphicFrame>
        <p:nvGraphicFramePr>
          <p:cNvPr id="3" name="Table 2"/>
          <p:cNvGraphicFramePr>
            <a:graphicFrameLocks noGrp="1"/>
          </p:cNvGraphicFramePr>
          <p:nvPr>
            <p:extLst>
              <p:ext uri="{D42A27DB-BD31-4B8C-83A1-F6EECF244321}">
                <p14:modId xmlns:p14="http://schemas.microsoft.com/office/powerpoint/2010/main" val="3770722503"/>
              </p:ext>
            </p:extLst>
          </p:nvPr>
        </p:nvGraphicFramePr>
        <p:xfrm>
          <a:off x="1276863" y="1774567"/>
          <a:ext cx="6763266" cy="4424680"/>
        </p:xfrm>
        <a:graphic>
          <a:graphicData uri="http://schemas.openxmlformats.org/drawingml/2006/table">
            <a:tbl>
              <a:tblPr firstRow="1" bandRow="1">
                <a:tableStyleId>{F5AB1C69-6EDB-4FF4-983F-18BD219EF322}</a:tableStyleId>
              </a:tblPr>
              <a:tblGrid>
                <a:gridCol w="3381633"/>
                <a:gridCol w="3381633"/>
              </a:tblGrid>
              <a:tr h="0">
                <a:tc>
                  <a:txBody>
                    <a:bodyPr/>
                    <a:lstStyle/>
                    <a:p>
                      <a:r>
                        <a:rPr lang="en-US" sz="1600" dirty="0" smtClean="0"/>
                        <a:t>Fact Sheets</a:t>
                      </a:r>
                      <a:endParaRPr lang="en-US" sz="1600" dirty="0"/>
                    </a:p>
                  </a:txBody>
                  <a:tcPr>
                    <a:solidFill>
                      <a:schemeClr val="accent5">
                        <a:lumMod val="50000"/>
                      </a:schemeClr>
                    </a:solidFill>
                  </a:tcPr>
                </a:tc>
                <a:tc>
                  <a:txBody>
                    <a:bodyPr/>
                    <a:lstStyle/>
                    <a:p>
                      <a:r>
                        <a:rPr lang="en-US" sz="1600" dirty="0" smtClean="0"/>
                        <a:t>Downloads</a:t>
                      </a:r>
                      <a:endParaRPr lang="en-US" sz="1600" dirty="0"/>
                    </a:p>
                  </a:txBody>
                  <a:tcPr>
                    <a:solidFill>
                      <a:schemeClr val="accent5">
                        <a:lumMod val="50000"/>
                      </a:schemeClr>
                    </a:solidFill>
                  </a:tcPr>
                </a:tc>
              </a:tr>
              <a:tr h="370840">
                <a:tc gridSpan="2">
                  <a:txBody>
                    <a:bodyPr/>
                    <a:lstStyle/>
                    <a:p>
                      <a:r>
                        <a:rPr lang="en-US" sz="1600" dirty="0" smtClean="0">
                          <a:solidFill>
                            <a:schemeClr val="bg1"/>
                          </a:solidFill>
                        </a:rPr>
                        <a:t>Primary</a:t>
                      </a:r>
                      <a:r>
                        <a:rPr lang="en-US" sz="1600" baseline="0" dirty="0" smtClean="0">
                          <a:solidFill>
                            <a:schemeClr val="bg1"/>
                          </a:solidFill>
                        </a:rPr>
                        <a:t> Focus Area: Tobacco-Related</a:t>
                      </a:r>
                      <a:endParaRPr lang="en-US" sz="1600" dirty="0">
                        <a:solidFill>
                          <a:schemeClr val="bg1"/>
                        </a:solidFill>
                      </a:endParaRPr>
                    </a:p>
                  </a:txBody>
                  <a:tcPr>
                    <a:solidFill>
                      <a:schemeClr val="accent5">
                        <a:lumMod val="75000"/>
                      </a:schemeClr>
                    </a:solidFill>
                  </a:tcPr>
                </a:tc>
                <a:tc hMerge="1">
                  <a:txBody>
                    <a:bodyPr/>
                    <a:lstStyle/>
                    <a:p>
                      <a:endParaRPr lang="en-US" dirty="0"/>
                    </a:p>
                  </a:txBody>
                  <a:tcPr/>
                </a:tc>
              </a:tr>
              <a:tr h="370840">
                <a:tc>
                  <a:txBody>
                    <a:bodyPr/>
                    <a:lstStyle/>
                    <a:p>
                      <a:r>
                        <a:rPr lang="en-US" sz="1600" dirty="0" smtClean="0"/>
                        <a:t>Smoking &amp; Working Adults</a:t>
                      </a:r>
                      <a:endParaRPr lang="en-US" sz="1600" dirty="0"/>
                    </a:p>
                  </a:txBody>
                  <a:tcPr/>
                </a:tc>
                <a:tc>
                  <a:txBody>
                    <a:bodyPr/>
                    <a:lstStyle/>
                    <a:p>
                      <a:r>
                        <a:rPr lang="en-US" sz="1600" dirty="0" smtClean="0"/>
                        <a:t>333</a:t>
                      </a:r>
                      <a:endParaRPr lang="en-US" sz="1600" dirty="0"/>
                    </a:p>
                  </a:txBody>
                  <a:tcPr/>
                </a:tc>
              </a:tr>
              <a:tr h="289698">
                <a:tc>
                  <a:txBody>
                    <a:bodyPr/>
                    <a:lstStyle/>
                    <a:p>
                      <a:r>
                        <a:rPr lang="en-US" sz="1600" dirty="0" smtClean="0"/>
                        <a:t>Smoking Impacts Illness</a:t>
                      </a:r>
                      <a:endParaRPr lang="en-US" sz="1600" dirty="0"/>
                    </a:p>
                  </a:txBody>
                  <a:tcPr/>
                </a:tc>
                <a:tc>
                  <a:txBody>
                    <a:bodyPr/>
                    <a:lstStyle/>
                    <a:p>
                      <a:r>
                        <a:rPr lang="en-US" sz="1600" dirty="0" smtClean="0"/>
                        <a:t>328</a:t>
                      </a:r>
                      <a:endParaRPr lang="en-US" sz="1600" dirty="0"/>
                    </a:p>
                  </a:txBody>
                  <a:tcPr/>
                </a:tc>
              </a:tr>
              <a:tr h="370840">
                <a:tc>
                  <a:txBody>
                    <a:bodyPr/>
                    <a:lstStyle/>
                    <a:p>
                      <a:r>
                        <a:rPr lang="en-US" sz="1600" dirty="0" smtClean="0"/>
                        <a:t>Smoking &amp; Poverty</a:t>
                      </a:r>
                      <a:endParaRPr lang="en-US" sz="1600" dirty="0"/>
                    </a:p>
                  </a:txBody>
                  <a:tcPr/>
                </a:tc>
                <a:tc>
                  <a:txBody>
                    <a:bodyPr/>
                    <a:lstStyle/>
                    <a:p>
                      <a:r>
                        <a:rPr lang="en-US" sz="1600" dirty="0" smtClean="0"/>
                        <a:t>321</a:t>
                      </a:r>
                      <a:endParaRPr lang="en-US" sz="1600" dirty="0"/>
                    </a:p>
                  </a:txBody>
                  <a:tcPr/>
                </a:tc>
              </a:tr>
              <a:tr h="370840">
                <a:tc>
                  <a:txBody>
                    <a:bodyPr/>
                    <a:lstStyle/>
                    <a:p>
                      <a:r>
                        <a:rPr lang="en-US" sz="1600" dirty="0" smtClean="0"/>
                        <a:t>*Lung Cancer: Diagnosis, Survivorship, Stigma and Effect on Non-Smokers </a:t>
                      </a:r>
                      <a:endParaRPr lang="en-US" sz="1600" dirty="0"/>
                    </a:p>
                  </a:txBody>
                  <a:tcPr/>
                </a:tc>
                <a:tc>
                  <a:txBody>
                    <a:bodyPr/>
                    <a:lstStyle/>
                    <a:p>
                      <a:r>
                        <a:rPr lang="en-US" sz="1600" dirty="0" smtClean="0"/>
                        <a:t>183</a:t>
                      </a:r>
                      <a:endParaRPr lang="en-US" sz="1600" dirty="0"/>
                    </a:p>
                  </a:txBody>
                  <a:tcPr/>
                </a:tc>
              </a:tr>
              <a:tr h="370840">
                <a:tc gridSpan="2">
                  <a:txBody>
                    <a:bodyPr/>
                    <a:lstStyle/>
                    <a:p>
                      <a:r>
                        <a:rPr lang="en-US" sz="1600" dirty="0" smtClean="0">
                          <a:solidFill>
                            <a:schemeClr val="bg1"/>
                          </a:solidFill>
                        </a:rPr>
                        <a:t>Primary Focus Area: Cancer Disparities</a:t>
                      </a:r>
                      <a:r>
                        <a:rPr lang="en-US" sz="1600" baseline="0" dirty="0" smtClean="0">
                          <a:solidFill>
                            <a:schemeClr val="bg1"/>
                          </a:solidFill>
                        </a:rPr>
                        <a:t> and Survivorship</a:t>
                      </a:r>
                      <a:endParaRPr lang="en-US" sz="1600" dirty="0">
                        <a:solidFill>
                          <a:schemeClr val="bg1"/>
                        </a:solidFill>
                      </a:endParaRPr>
                    </a:p>
                  </a:txBody>
                  <a:tcPr>
                    <a:solidFill>
                      <a:schemeClr val="accent5">
                        <a:lumMod val="75000"/>
                      </a:schemeClr>
                    </a:solidFill>
                  </a:tcPr>
                </a:tc>
                <a:tc hMerge="1">
                  <a:txBody>
                    <a:bodyPr/>
                    <a:lstStyle/>
                    <a:p>
                      <a:endParaRPr lang="en-US" dirty="0"/>
                    </a:p>
                  </a:txBody>
                  <a:tcPr/>
                </a:tc>
              </a:tr>
              <a:tr h="370840">
                <a:tc>
                  <a:txBody>
                    <a:bodyPr/>
                    <a:lstStyle/>
                    <a:p>
                      <a:r>
                        <a:rPr lang="en-US" sz="1600" dirty="0" smtClean="0"/>
                        <a:t>Cancer Survivorship</a:t>
                      </a:r>
                      <a:r>
                        <a:rPr lang="en-US" sz="1600" baseline="0" dirty="0" smtClean="0"/>
                        <a:t> </a:t>
                      </a:r>
                      <a:endParaRPr lang="en-US" sz="1600" dirty="0"/>
                    </a:p>
                  </a:txBody>
                  <a:tcPr/>
                </a:tc>
                <a:tc>
                  <a:txBody>
                    <a:bodyPr/>
                    <a:lstStyle/>
                    <a:p>
                      <a:r>
                        <a:rPr lang="en-US" sz="1600" dirty="0" smtClean="0"/>
                        <a:t>243</a:t>
                      </a:r>
                      <a:endParaRPr lang="en-US" sz="1600" dirty="0"/>
                    </a:p>
                  </a:txBody>
                  <a:tcPr/>
                </a:tc>
              </a:tr>
              <a:tr h="370840">
                <a:tc>
                  <a:txBody>
                    <a:bodyPr/>
                    <a:lstStyle/>
                    <a:p>
                      <a:r>
                        <a:rPr lang="en-US" sz="1600" dirty="0" smtClean="0"/>
                        <a:t>Cancer Survivorship Challenges</a:t>
                      </a:r>
                      <a:endParaRPr lang="en-US" sz="1600" dirty="0"/>
                    </a:p>
                  </a:txBody>
                  <a:tcPr/>
                </a:tc>
                <a:tc>
                  <a:txBody>
                    <a:bodyPr/>
                    <a:lstStyle/>
                    <a:p>
                      <a:r>
                        <a:rPr lang="en-US" sz="1600" dirty="0" smtClean="0"/>
                        <a:t>243</a:t>
                      </a:r>
                      <a:endParaRPr lang="en-US" sz="1600" dirty="0"/>
                    </a:p>
                  </a:txBody>
                  <a:tcPr/>
                </a:tc>
              </a:tr>
              <a:tr h="370840">
                <a:tc>
                  <a:txBody>
                    <a:bodyPr/>
                    <a:lstStyle/>
                    <a:p>
                      <a:r>
                        <a:rPr lang="en-US" sz="1600" dirty="0" smtClean="0"/>
                        <a:t>*Men’s Cancer Health Disparities</a:t>
                      </a:r>
                      <a:endParaRPr lang="en-US" sz="1600" dirty="0"/>
                    </a:p>
                  </a:txBody>
                  <a:tcPr/>
                </a:tc>
                <a:tc>
                  <a:txBody>
                    <a:bodyPr/>
                    <a:lstStyle/>
                    <a:p>
                      <a:r>
                        <a:rPr lang="en-US" sz="1600" dirty="0" smtClean="0"/>
                        <a:t>110</a:t>
                      </a:r>
                      <a:endParaRPr lang="en-US" sz="1600" dirty="0"/>
                    </a:p>
                  </a:txBody>
                  <a:tcPr/>
                </a:tc>
              </a:tr>
              <a:tr h="370840">
                <a:tc>
                  <a:txBody>
                    <a:bodyPr/>
                    <a:lstStyle/>
                    <a:p>
                      <a:r>
                        <a:rPr lang="en-US" sz="1600" dirty="0" smtClean="0"/>
                        <a:t>*Breast Cancer Disparities-Financial Barriers</a:t>
                      </a:r>
                      <a:endParaRPr lang="en-US" sz="1600" dirty="0"/>
                    </a:p>
                  </a:txBody>
                  <a:tcPr/>
                </a:tc>
                <a:tc>
                  <a:txBody>
                    <a:bodyPr/>
                    <a:lstStyle/>
                    <a:p>
                      <a:r>
                        <a:rPr lang="en-US" sz="1600" dirty="0" smtClean="0"/>
                        <a:t>63</a:t>
                      </a:r>
                      <a:endParaRPr lang="en-US" sz="1600" dirty="0"/>
                    </a:p>
                  </a:txBody>
                  <a:tcPr/>
                </a:tc>
              </a:tr>
            </a:tbl>
          </a:graphicData>
        </a:graphic>
      </p:graphicFrame>
    </p:spTree>
    <p:extLst>
      <p:ext uri="{BB962C8B-B14F-4D97-AF65-F5344CB8AC3E}">
        <p14:creationId xmlns:p14="http://schemas.microsoft.com/office/powerpoint/2010/main" val="24862999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6" y="1869989"/>
            <a:ext cx="4613189" cy="375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15" y="1869988"/>
            <a:ext cx="4308389" cy="375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57500" y="643920"/>
            <a:ext cx="6046470" cy="584775"/>
          </a:xfrm>
          <a:prstGeom prst="rect">
            <a:avLst/>
          </a:prstGeom>
        </p:spPr>
        <p:txBody>
          <a:bodyPr wrap="square">
            <a:spAutoFit/>
          </a:bodyPr>
          <a:lstStyle/>
          <a:p>
            <a:r>
              <a:rPr lang="en-US" sz="3200" dirty="0">
                <a:solidFill>
                  <a:prstClr val="white"/>
                </a:solidFill>
                <a:latin typeface="Andalus" pitchFamily="18" charset="-78"/>
                <a:ea typeface="+mj-ea"/>
                <a:cs typeface="Andalus" pitchFamily="18" charset="-78"/>
              </a:rPr>
              <a:t>SMHN </a:t>
            </a:r>
            <a:r>
              <a:rPr lang="en-US" sz="3200" dirty="0" smtClean="0">
                <a:solidFill>
                  <a:prstClr val="white"/>
                </a:solidFill>
                <a:latin typeface="Andalus" pitchFamily="18" charset="-78"/>
                <a:ea typeface="+mj-ea"/>
                <a:cs typeface="Andalus" pitchFamily="18" charset="-78"/>
              </a:rPr>
              <a:t>Social Media: Twitter </a:t>
            </a:r>
            <a:endParaRPr lang="en-US" dirty="0"/>
          </a:p>
        </p:txBody>
      </p:sp>
      <p:sp>
        <p:nvSpPr>
          <p:cNvPr id="4" name="Rectangle 3"/>
          <p:cNvSpPr/>
          <p:nvPr/>
        </p:nvSpPr>
        <p:spPr>
          <a:xfrm>
            <a:off x="331470" y="5842274"/>
            <a:ext cx="8469630" cy="369332"/>
          </a:xfrm>
          <a:prstGeom prst="rect">
            <a:avLst/>
          </a:prstGeom>
        </p:spPr>
        <p:txBody>
          <a:bodyPr wrap="square">
            <a:spAutoFit/>
          </a:bodyPr>
          <a:lstStyle/>
          <a:p>
            <a:r>
              <a:rPr lang="en-US" dirty="0" smtClean="0"/>
              <a:t>Twitter: </a:t>
            </a:r>
            <a:r>
              <a:rPr lang="en-US" dirty="0"/>
              <a:t>@</a:t>
            </a:r>
            <a:r>
              <a:rPr lang="en-US" dirty="0" err="1"/>
              <a:t>SelfMadeHealth</a:t>
            </a:r>
            <a:r>
              <a:rPr lang="en-US" dirty="0"/>
              <a:t> and @</a:t>
            </a:r>
            <a:r>
              <a:rPr lang="en-US" dirty="0" err="1"/>
              <a:t>DeeCalhounSMHN</a:t>
            </a:r>
            <a:endParaRPr lang="en-US" dirty="0"/>
          </a:p>
        </p:txBody>
      </p:sp>
    </p:spTree>
    <p:extLst>
      <p:ext uri="{BB962C8B-B14F-4D97-AF65-F5344CB8AC3E}">
        <p14:creationId xmlns:p14="http://schemas.microsoft.com/office/powerpoint/2010/main" val="3938972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59675" y="501222"/>
            <a:ext cx="6315573" cy="805344"/>
          </a:xfrm>
        </p:spPr>
        <p:txBody>
          <a:bodyPr>
            <a:normAutofit fontScale="90000"/>
          </a:bodyPr>
          <a:lstStyle/>
          <a:p>
            <a:pPr algn="l"/>
            <a:r>
              <a:rPr lang="en-US" sz="3200" dirty="0" smtClean="0">
                <a:solidFill>
                  <a:prstClr val="white"/>
                </a:solidFill>
                <a:latin typeface="Andalus" pitchFamily="18" charset="-78"/>
                <a:cs typeface="Andalus" pitchFamily="18" charset="-78"/>
              </a:rPr>
              <a:t/>
            </a:r>
            <a:br>
              <a:rPr lang="en-US" sz="3200" dirty="0" smtClean="0">
                <a:solidFill>
                  <a:prstClr val="white"/>
                </a:solidFill>
                <a:latin typeface="Andalus" pitchFamily="18" charset="-78"/>
                <a:cs typeface="Andalus" pitchFamily="18" charset="-78"/>
              </a:rPr>
            </a:br>
            <a:r>
              <a:rPr lang="en-US" sz="3600" dirty="0" smtClean="0">
                <a:solidFill>
                  <a:prstClr val="white"/>
                </a:solidFill>
                <a:latin typeface="Andalus" pitchFamily="18" charset="-78"/>
                <a:cs typeface="Andalus" pitchFamily="18" charset="-78"/>
              </a:rPr>
              <a:t>SMHN </a:t>
            </a:r>
            <a:r>
              <a:rPr lang="en-US" sz="3600" dirty="0">
                <a:solidFill>
                  <a:prstClr val="white"/>
                </a:solidFill>
                <a:latin typeface="Andalus" pitchFamily="18" charset="-78"/>
                <a:cs typeface="Andalus" pitchFamily="18" charset="-78"/>
              </a:rPr>
              <a:t>Social Media: </a:t>
            </a:r>
            <a:r>
              <a:rPr lang="en-US" sz="3600" dirty="0" smtClean="0">
                <a:solidFill>
                  <a:prstClr val="white"/>
                </a:solidFill>
                <a:latin typeface="Andalus" pitchFamily="18" charset="-78"/>
                <a:cs typeface="Andalus" pitchFamily="18" charset="-78"/>
              </a:rPr>
              <a:t/>
            </a:r>
            <a:br>
              <a:rPr lang="en-US" sz="3600" dirty="0" smtClean="0">
                <a:solidFill>
                  <a:prstClr val="white"/>
                </a:solidFill>
                <a:latin typeface="Andalus" pitchFamily="18" charset="-78"/>
                <a:cs typeface="Andalus" pitchFamily="18" charset="-78"/>
              </a:rPr>
            </a:br>
            <a:r>
              <a:rPr lang="en-US" sz="3600" dirty="0" smtClean="0">
                <a:solidFill>
                  <a:prstClr val="white"/>
                </a:solidFill>
                <a:latin typeface="Andalus" pitchFamily="18" charset="-78"/>
                <a:cs typeface="Andalus" pitchFamily="18" charset="-78"/>
              </a:rPr>
              <a:t>Twitter Followers (1)</a:t>
            </a:r>
            <a:r>
              <a:rPr lang="en-US" sz="3200" dirty="0"/>
              <a:t/>
            </a:r>
            <a:br>
              <a:rPr lang="en-US" sz="3200" dirty="0"/>
            </a:br>
            <a:endParaRPr lang="en-US" sz="3200" b="1" dirty="0">
              <a:solidFill>
                <a:schemeClr val="bg1"/>
              </a:solidFill>
              <a:latin typeface="Andalus" panose="02020603050405020304" pitchFamily="18" charset="-78"/>
              <a:cs typeface="Andalus" panose="02020603050405020304" pitchFamily="18"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579829093"/>
              </p:ext>
            </p:extLst>
          </p:nvPr>
        </p:nvGraphicFramePr>
        <p:xfrm>
          <a:off x="1136823" y="1989266"/>
          <a:ext cx="7702377" cy="4044536"/>
        </p:xfrm>
        <a:graphic>
          <a:graphicData uri="http://schemas.openxmlformats.org/drawingml/2006/table">
            <a:tbl>
              <a:tblPr firstRow="1" bandRow="1">
                <a:tableStyleId>{3C2FFA5D-87B4-456A-9821-1D502468CF0F}</a:tableStyleId>
              </a:tblPr>
              <a:tblGrid>
                <a:gridCol w="2567459"/>
                <a:gridCol w="2567459"/>
                <a:gridCol w="2567459"/>
              </a:tblGrid>
              <a:tr h="295497">
                <a:tc>
                  <a:txBody>
                    <a:bodyPr/>
                    <a:lstStyle/>
                    <a:p>
                      <a:endParaRPr lang="en-US" sz="1100" dirty="0">
                        <a:solidFill>
                          <a:schemeClr val="bg1"/>
                        </a:solidFill>
                      </a:endParaRPr>
                    </a:p>
                  </a:txBody>
                  <a:tcPr>
                    <a:solidFill>
                      <a:schemeClr val="tx2"/>
                    </a:solidFill>
                  </a:tcPr>
                </a:tc>
                <a:tc>
                  <a:txBody>
                    <a:bodyPr/>
                    <a:lstStyle/>
                    <a:p>
                      <a:endParaRPr lang="en-US" sz="1100" b="1" dirty="0">
                        <a:solidFill>
                          <a:schemeClr val="bg1"/>
                        </a:solidFill>
                      </a:endParaRPr>
                    </a:p>
                  </a:txBody>
                  <a:tcPr>
                    <a:solidFill>
                      <a:schemeClr val="tx2"/>
                    </a:solidFill>
                  </a:tcPr>
                </a:tc>
                <a:tc>
                  <a:txBody>
                    <a:bodyPr/>
                    <a:lstStyle/>
                    <a:p>
                      <a:endParaRPr lang="en-US" sz="1100" dirty="0">
                        <a:solidFill>
                          <a:schemeClr val="bg1"/>
                        </a:solidFill>
                      </a:endParaRPr>
                    </a:p>
                  </a:txBody>
                  <a:tcPr>
                    <a:solidFill>
                      <a:schemeClr val="tx2"/>
                    </a:solidFill>
                  </a:tcPr>
                </a:tc>
              </a:tr>
              <a:tr h="3441667">
                <a:tc>
                  <a:txBody>
                    <a:bodyPr/>
                    <a:lstStyle/>
                    <a:p>
                      <a:pPr marL="171450" indent="-171450">
                        <a:buFont typeface="Wingdings" panose="05000000000000000000" pitchFamily="2" charset="2"/>
                        <a:buChar char="§"/>
                      </a:pPr>
                      <a:r>
                        <a:rPr lang="en-US" sz="1200" dirty="0" smtClean="0">
                          <a:solidFill>
                            <a:schemeClr val="tx1"/>
                          </a:solidFill>
                        </a:rPr>
                        <a:t>National Quality Forum (NQF)</a:t>
                      </a:r>
                    </a:p>
                    <a:p>
                      <a:pPr marL="171450" indent="-171450">
                        <a:buFont typeface="Wingdings" panose="05000000000000000000" pitchFamily="2" charset="2"/>
                        <a:buChar char="§"/>
                      </a:pPr>
                      <a:r>
                        <a:rPr lang="en-US" sz="1200" dirty="0" smtClean="0">
                          <a:solidFill>
                            <a:schemeClr val="tx1"/>
                          </a:solidFill>
                        </a:rPr>
                        <a:t>American Academy of Family Physicians (AAFP)</a:t>
                      </a:r>
                    </a:p>
                    <a:p>
                      <a:pPr marL="171450" indent="-171450">
                        <a:buFont typeface="Wingdings" panose="05000000000000000000" pitchFamily="2" charset="2"/>
                        <a:buChar char="§"/>
                      </a:pPr>
                      <a:r>
                        <a:rPr lang="en-US" sz="1200" dirty="0" smtClean="0">
                          <a:solidFill>
                            <a:schemeClr val="tx1"/>
                          </a:solidFill>
                        </a:rPr>
                        <a:t>American Journal of Preventive Medicine (AJPM)</a:t>
                      </a:r>
                    </a:p>
                    <a:p>
                      <a:pPr marL="171450" indent="-171450">
                        <a:buFont typeface="Wingdings" panose="05000000000000000000" pitchFamily="2" charset="2"/>
                        <a:buChar char="§"/>
                      </a:pPr>
                      <a:r>
                        <a:rPr lang="en-US" sz="1200" dirty="0" smtClean="0">
                          <a:solidFill>
                            <a:schemeClr val="tx1"/>
                          </a:solidFill>
                        </a:rPr>
                        <a:t> Association of Community Cancer Centers (ACCC)</a:t>
                      </a:r>
                      <a:r>
                        <a:rPr lang="en-US" sz="1200" baseline="0" dirty="0" smtClean="0">
                          <a:solidFill>
                            <a:schemeClr val="tx1"/>
                          </a:solidFill>
                        </a:rPr>
                        <a:t> </a:t>
                      </a:r>
                    </a:p>
                    <a:p>
                      <a:pPr marL="171450" indent="-171450">
                        <a:buFont typeface="Wingdings" panose="05000000000000000000" pitchFamily="2" charset="2"/>
                        <a:buChar char="§"/>
                      </a:pPr>
                      <a:r>
                        <a:rPr lang="en-US" sz="1200" dirty="0" smtClean="0">
                          <a:solidFill>
                            <a:schemeClr val="tx1"/>
                          </a:solidFill>
                        </a:rPr>
                        <a:t>America’s Essential Hospitals</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smtClean="0"/>
                        <a:t>*Catholic Health Association of the United States</a:t>
                      </a:r>
                      <a:endParaRPr lang="en-US" sz="1200" dirty="0" smtClean="0">
                        <a:solidFill>
                          <a:schemeClr val="bg1"/>
                        </a:solidFill>
                      </a:endParaRPr>
                    </a:p>
                    <a:p>
                      <a:pPr marL="171450" indent="-171450">
                        <a:buFont typeface="Wingdings" panose="05000000000000000000" pitchFamily="2" charset="2"/>
                        <a:buChar char="§"/>
                      </a:pPr>
                      <a:r>
                        <a:rPr lang="en-US" sz="1200" dirty="0" smtClean="0">
                          <a:solidFill>
                            <a:schemeClr val="tx1"/>
                          </a:solidFill>
                        </a:rPr>
                        <a:t>National Hispanic Medical Association</a:t>
                      </a:r>
                    </a:p>
                    <a:p>
                      <a:pPr marL="171450" indent="-171450">
                        <a:buFont typeface="Wingdings" panose="05000000000000000000" pitchFamily="2" charset="2"/>
                        <a:buChar char="§"/>
                      </a:pPr>
                      <a:r>
                        <a:rPr lang="en-US" sz="1200" dirty="0" smtClean="0">
                          <a:solidFill>
                            <a:schemeClr val="tx1"/>
                          </a:solidFill>
                        </a:rPr>
                        <a:t>Association of Community Cancer Centers (ACCC)</a:t>
                      </a:r>
                    </a:p>
                    <a:p>
                      <a:pPr marL="171450" indent="-171450">
                        <a:buFont typeface="Wingdings" panose="05000000000000000000" pitchFamily="2" charset="2"/>
                        <a:buChar char="§"/>
                      </a:pPr>
                      <a:r>
                        <a:rPr lang="en-US" sz="1200" dirty="0" smtClean="0">
                          <a:solidFill>
                            <a:schemeClr val="tx1"/>
                          </a:solidFill>
                        </a:rPr>
                        <a:t>American College of Chest Physicians (CHEST)</a:t>
                      </a:r>
                      <a:endParaRPr lang="en-US" sz="1200" dirty="0">
                        <a:solidFill>
                          <a:schemeClr val="tx1"/>
                        </a:solidFill>
                      </a:endParaRPr>
                    </a:p>
                  </a:txBody>
                  <a:tcPr>
                    <a:solidFill>
                      <a:schemeClr val="bg1"/>
                    </a:solidFill>
                  </a:tcPr>
                </a:tc>
                <a:tc>
                  <a:txBody>
                    <a:bodyPr/>
                    <a:lstStyle/>
                    <a:p>
                      <a:pPr marL="171450" indent="-171450">
                        <a:buFont typeface="Wingdings" panose="05000000000000000000" pitchFamily="2" charset="2"/>
                        <a:buChar char="§"/>
                      </a:pPr>
                      <a:r>
                        <a:rPr lang="en-US" sz="1200" dirty="0" smtClean="0">
                          <a:solidFill>
                            <a:schemeClr val="tx1"/>
                          </a:solidFill>
                        </a:rPr>
                        <a:t>Mayo Clinic Cancer Center</a:t>
                      </a:r>
                    </a:p>
                    <a:p>
                      <a:pPr marL="171450" indent="-171450">
                        <a:buFont typeface="Wingdings" panose="05000000000000000000" pitchFamily="2" charset="2"/>
                        <a:buChar char="§"/>
                      </a:pPr>
                      <a:r>
                        <a:rPr lang="en-US" sz="1200" b="0" i="0" kern="1200" dirty="0" smtClean="0">
                          <a:solidFill>
                            <a:schemeClr val="dk1"/>
                          </a:solidFill>
                          <a:effectLst/>
                          <a:latin typeface="+mn-lt"/>
                          <a:ea typeface="+mn-ea"/>
                          <a:cs typeface="+mn-cs"/>
                        </a:rPr>
                        <a:t>Community Preventive Services Task Force (CPSTF)</a:t>
                      </a:r>
                      <a:endParaRPr lang="en-US" sz="1200" dirty="0" smtClean="0">
                        <a:solidFill>
                          <a:schemeClr val="tx1"/>
                        </a:solidFill>
                      </a:endParaRPr>
                    </a:p>
                    <a:p>
                      <a:pPr marL="171450" indent="-171450">
                        <a:buFont typeface="Wingdings" panose="05000000000000000000" pitchFamily="2" charset="2"/>
                        <a:buChar char="§"/>
                      </a:pPr>
                      <a:r>
                        <a:rPr lang="en-US" sz="1200" dirty="0" smtClean="0">
                          <a:solidFill>
                            <a:schemeClr val="tx1"/>
                          </a:solidFill>
                        </a:rPr>
                        <a:t>Patient-Centered Primary Care Collaboration (PCPCC)</a:t>
                      </a:r>
                    </a:p>
                    <a:p>
                      <a:pPr marL="171450" indent="-171450">
                        <a:buFont typeface="Wingdings" panose="05000000000000000000" pitchFamily="2" charset="2"/>
                        <a:buChar char="§"/>
                      </a:pPr>
                      <a:r>
                        <a:rPr lang="en-US" sz="1200" dirty="0" smtClean="0">
                          <a:solidFill>
                            <a:schemeClr val="tx1"/>
                          </a:solidFill>
                        </a:rPr>
                        <a:t>National Medical Association (NMA) </a:t>
                      </a:r>
                    </a:p>
                    <a:p>
                      <a:pPr marL="171450" indent="-171450">
                        <a:buFont typeface="Wingdings" panose="05000000000000000000" pitchFamily="2" charset="2"/>
                        <a:buChar char="§"/>
                      </a:pPr>
                      <a:r>
                        <a:rPr lang="en-US" sz="1200" dirty="0" smtClean="0">
                          <a:solidFill>
                            <a:schemeClr val="tx1"/>
                          </a:solidFill>
                        </a:rPr>
                        <a:t>CDC’s MMWR (Morbidity Mortality Weekly Report)</a:t>
                      </a:r>
                    </a:p>
                    <a:p>
                      <a:pPr marL="171450" indent="-171450">
                        <a:buFont typeface="Wingdings" panose="05000000000000000000" pitchFamily="2" charset="2"/>
                        <a:buChar char="§"/>
                      </a:pPr>
                      <a:r>
                        <a:rPr lang="en-US" sz="1200" dirty="0" smtClean="0">
                          <a:solidFill>
                            <a:schemeClr val="tx1"/>
                          </a:solidFill>
                        </a:rPr>
                        <a:t>American Family Physician (AFP) Podcast</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smtClean="0"/>
                        <a:t>Vanderbilt University Medical Center-Children’s</a:t>
                      </a:r>
                      <a:endParaRPr lang="en-US" sz="1200" dirty="0" smtClean="0">
                        <a:solidFill>
                          <a:schemeClr val="tx1"/>
                        </a:solidFill>
                      </a:endParaRPr>
                    </a:p>
                    <a:p>
                      <a:pPr marL="171450" indent="-171450">
                        <a:buFont typeface="Wingdings" panose="05000000000000000000" pitchFamily="2" charset="2"/>
                        <a:buChar char="§"/>
                      </a:pPr>
                      <a:r>
                        <a:rPr lang="en-US" sz="1200" dirty="0" smtClean="0">
                          <a:solidFill>
                            <a:schemeClr val="tx1"/>
                          </a:solidFill>
                        </a:rPr>
                        <a:t>Academy of Oncology Nurses and Patient Navigators (AONN)</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smtClean="0">
                          <a:solidFill>
                            <a:schemeClr val="tx1"/>
                          </a:solidFill>
                        </a:rPr>
                        <a:t>*American Health Quality Association (AHQA)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endParaRPr lang="en-US" sz="1200" dirty="0">
                        <a:solidFill>
                          <a:schemeClr val="bg1"/>
                        </a:solidFill>
                      </a:endParaRPr>
                    </a:p>
                  </a:txBody>
                  <a:tcPr>
                    <a:solidFill>
                      <a:schemeClr val="bg1"/>
                    </a:solid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u="none" dirty="0" smtClean="0"/>
                        <a:t>Population Health Equity at Harvard T.H. Chan School of Public Health</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baseline="0" dirty="0" smtClean="0"/>
                        <a:t>University of Minnesota Rural Health Research Center</a:t>
                      </a:r>
                    </a:p>
                    <a:p>
                      <a:pPr marL="171450" indent="-171450">
                        <a:buFont typeface="Wingdings" panose="05000000000000000000" pitchFamily="2" charset="2"/>
                        <a:buChar char="§"/>
                      </a:pPr>
                      <a:r>
                        <a:rPr lang="en-US" sz="1100" dirty="0" smtClean="0"/>
                        <a:t>Kentucky Coalition of Nurse Practitioners &amp; Nurse Midwives</a:t>
                      </a:r>
                      <a:r>
                        <a:rPr lang="en-US" sz="1100" baseline="0" dirty="0" smtClean="0"/>
                        <a:t> (</a:t>
                      </a:r>
                      <a:r>
                        <a:rPr lang="en-US" sz="1100" i="1" baseline="0" dirty="0" smtClean="0"/>
                        <a:t>Dissemination Partner)</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dirty="0" smtClean="0">
                          <a:solidFill>
                            <a:schemeClr val="tx1"/>
                          </a:solidFill>
                        </a:rPr>
                        <a:t>*National Health Care for the Homeless Council, Inc.</a:t>
                      </a:r>
                    </a:p>
                    <a:p>
                      <a:pPr marL="171450" indent="-171450">
                        <a:buFont typeface="Wingdings" panose="05000000000000000000" pitchFamily="2" charset="2"/>
                        <a:buChar char="§"/>
                      </a:pPr>
                      <a:r>
                        <a:rPr lang="en-US" sz="1100" dirty="0" smtClean="0"/>
                        <a:t>Visiting Nurse Associations of America (VNAA)</a:t>
                      </a:r>
                    </a:p>
                    <a:p>
                      <a:pPr marL="171450" indent="-171450">
                        <a:buFont typeface="Wingdings" panose="05000000000000000000" pitchFamily="2" charset="2"/>
                        <a:buChar char="§"/>
                      </a:pPr>
                      <a:r>
                        <a:rPr lang="en-US" sz="1100" dirty="0" smtClean="0"/>
                        <a:t>Fred Hutch Health Disparities Research Center</a:t>
                      </a:r>
                    </a:p>
                    <a:p>
                      <a:pPr marL="171450" indent="-171450">
                        <a:buFont typeface="Wingdings" panose="05000000000000000000" pitchFamily="2" charset="2"/>
                        <a:buChar char="§"/>
                      </a:pPr>
                      <a:r>
                        <a:rPr lang="en-US" sz="1100" dirty="0" smtClean="0"/>
                        <a:t>Missouri Health Equity Collaborative (MOHEC)</a:t>
                      </a:r>
                    </a:p>
                    <a:p>
                      <a:pPr marL="171450" indent="-171450">
                        <a:buFont typeface="Wingdings" panose="05000000000000000000" pitchFamily="2" charset="2"/>
                        <a:buChar char="§"/>
                      </a:pPr>
                      <a:r>
                        <a:rPr lang="en-US" sz="1100" dirty="0" err="1" smtClean="0"/>
                        <a:t>CounterTobacco.Org</a:t>
                      </a:r>
                      <a:endParaRPr lang="en-US" sz="1100" dirty="0" smtClean="0"/>
                    </a:p>
                    <a:p>
                      <a:pPr marL="171450" indent="-171450">
                        <a:buFont typeface="Wingdings" panose="05000000000000000000" pitchFamily="2" charset="2"/>
                        <a:buChar char="§"/>
                      </a:pPr>
                      <a:r>
                        <a:rPr lang="en-US" sz="1100" dirty="0" smtClean="0"/>
                        <a:t>Policies For Action (Robert Wood Johnson Foundation &amp; Urban Institute)</a:t>
                      </a:r>
                    </a:p>
                  </a:txBody>
                  <a:tcPr>
                    <a:solidFill>
                      <a:schemeClr val="bg1"/>
                    </a:solidFill>
                  </a:tcPr>
                </a:tc>
              </a:tr>
            </a:tbl>
          </a:graphicData>
        </a:graphic>
      </p:graphicFrame>
      <p:sp>
        <p:nvSpPr>
          <p:cNvPr id="3" name="Rectangle 2"/>
          <p:cNvSpPr/>
          <p:nvPr/>
        </p:nvSpPr>
        <p:spPr>
          <a:xfrm>
            <a:off x="1136823" y="5943599"/>
            <a:ext cx="7702377" cy="276999"/>
          </a:xfrm>
          <a:prstGeom prst="rect">
            <a:avLst/>
          </a:prstGeom>
        </p:spPr>
        <p:txBody>
          <a:bodyPr wrap="square">
            <a:spAutoFit/>
          </a:bodyPr>
          <a:lstStyle/>
          <a:p>
            <a:pPr lvl="0"/>
            <a:r>
              <a:rPr lang="en-US" sz="1200" dirty="0" smtClean="0">
                <a:solidFill>
                  <a:prstClr val="black"/>
                </a:solidFill>
              </a:rPr>
              <a:t>Twitter reference: @</a:t>
            </a:r>
            <a:r>
              <a:rPr lang="en-US" sz="1200" dirty="0" err="1">
                <a:solidFill>
                  <a:prstClr val="black"/>
                </a:solidFill>
              </a:rPr>
              <a:t>DeeCalhounSMHN</a:t>
            </a:r>
            <a:endParaRPr lang="en-US" sz="1200" dirty="0">
              <a:solidFill>
                <a:prstClr val="black"/>
              </a:solidFill>
            </a:endParaRPr>
          </a:p>
        </p:txBody>
      </p:sp>
    </p:spTree>
    <p:extLst>
      <p:ext uri="{BB962C8B-B14F-4D97-AF65-F5344CB8AC3E}">
        <p14:creationId xmlns:p14="http://schemas.microsoft.com/office/powerpoint/2010/main" val="4610242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59675" y="501222"/>
            <a:ext cx="6315573" cy="805344"/>
          </a:xfrm>
        </p:spPr>
        <p:txBody>
          <a:bodyPr>
            <a:noAutofit/>
          </a:bodyPr>
          <a:lstStyle/>
          <a:p>
            <a:pPr algn="l"/>
            <a:r>
              <a:rPr lang="en-US" sz="3200" dirty="0">
                <a:solidFill>
                  <a:schemeClr val="bg1"/>
                </a:solidFill>
                <a:latin typeface="Andalus" panose="02020603050405020304" pitchFamily="18" charset="-78"/>
                <a:cs typeface="Andalus" panose="02020603050405020304" pitchFamily="18" charset="-78"/>
              </a:rPr>
              <a:t>SMHN Social Media: </a:t>
            </a:r>
            <a:br>
              <a:rPr lang="en-US" sz="3200" dirty="0">
                <a:solidFill>
                  <a:schemeClr val="bg1"/>
                </a:solidFill>
                <a:latin typeface="Andalus" panose="02020603050405020304" pitchFamily="18" charset="-78"/>
                <a:cs typeface="Andalus" panose="02020603050405020304" pitchFamily="18" charset="-78"/>
              </a:rPr>
            </a:br>
            <a:r>
              <a:rPr lang="en-US" sz="3200" dirty="0">
                <a:solidFill>
                  <a:schemeClr val="bg1"/>
                </a:solidFill>
                <a:latin typeface="Andalus" panose="02020603050405020304" pitchFamily="18" charset="-78"/>
                <a:cs typeface="Andalus" panose="02020603050405020304" pitchFamily="18" charset="-78"/>
              </a:rPr>
              <a:t>Twitter Followers </a:t>
            </a:r>
            <a:r>
              <a:rPr lang="en-US" sz="3200" dirty="0" smtClean="0">
                <a:solidFill>
                  <a:schemeClr val="bg1"/>
                </a:solidFill>
                <a:latin typeface="Andalus" panose="02020603050405020304" pitchFamily="18" charset="-78"/>
                <a:cs typeface="Andalus" panose="02020603050405020304" pitchFamily="18" charset="-78"/>
              </a:rPr>
              <a:t>(2)</a:t>
            </a:r>
            <a:endParaRPr lang="en-US" sz="3200" dirty="0">
              <a:solidFill>
                <a:schemeClr val="bg1"/>
              </a:solidFill>
              <a:latin typeface="Andalus" panose="02020603050405020304" pitchFamily="18" charset="-78"/>
              <a:cs typeface="Andalus" panose="02020603050405020304" pitchFamily="18"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102845137"/>
              </p:ext>
            </p:extLst>
          </p:nvPr>
        </p:nvGraphicFramePr>
        <p:xfrm>
          <a:off x="1136823" y="1841844"/>
          <a:ext cx="7702377" cy="4457715"/>
        </p:xfrm>
        <a:graphic>
          <a:graphicData uri="http://schemas.openxmlformats.org/drawingml/2006/table">
            <a:tbl>
              <a:tblPr firstRow="1" bandRow="1">
                <a:tableStyleId>{3C2FFA5D-87B4-456A-9821-1D502468CF0F}</a:tableStyleId>
              </a:tblPr>
              <a:tblGrid>
                <a:gridCol w="2567459"/>
                <a:gridCol w="2567459"/>
                <a:gridCol w="2567459"/>
              </a:tblGrid>
              <a:tr h="480076">
                <a:tc>
                  <a:txBody>
                    <a:bodyPr/>
                    <a:lstStyle/>
                    <a:p>
                      <a:endParaRPr lang="en-US" sz="1100" dirty="0">
                        <a:solidFill>
                          <a:schemeClr val="bg1"/>
                        </a:solidFill>
                      </a:endParaRPr>
                    </a:p>
                  </a:txBody>
                  <a:tcPr>
                    <a:solidFill>
                      <a:schemeClr val="tx2"/>
                    </a:solidFill>
                  </a:tcPr>
                </a:tc>
                <a:tc>
                  <a:txBody>
                    <a:bodyPr/>
                    <a:lstStyle/>
                    <a:p>
                      <a:endParaRPr lang="en-US" sz="1100" b="1" dirty="0">
                        <a:solidFill>
                          <a:schemeClr val="bg1"/>
                        </a:solidFill>
                      </a:endParaRPr>
                    </a:p>
                  </a:txBody>
                  <a:tcPr>
                    <a:solidFill>
                      <a:schemeClr val="tx2"/>
                    </a:solidFill>
                  </a:tcPr>
                </a:tc>
                <a:tc>
                  <a:txBody>
                    <a:bodyPr/>
                    <a:lstStyle/>
                    <a:p>
                      <a:endParaRPr lang="en-US" sz="1100" dirty="0">
                        <a:solidFill>
                          <a:schemeClr val="bg1"/>
                        </a:solidFill>
                      </a:endParaRPr>
                    </a:p>
                  </a:txBody>
                  <a:tcPr>
                    <a:solidFill>
                      <a:schemeClr val="tx2"/>
                    </a:solidFill>
                  </a:tcPr>
                </a:tc>
              </a:tr>
              <a:tr h="2912382">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solidFill>
                            <a:schemeClr val="tx1"/>
                          </a:solidFill>
                        </a:rPr>
                        <a:t>National Cancer Institute (NCI)</a:t>
                      </a:r>
                    </a:p>
                    <a:p>
                      <a:pPr marL="171450" indent="-171450">
                        <a:buFont typeface="Wingdings" panose="05000000000000000000" pitchFamily="2" charset="2"/>
                        <a:buChar char="§"/>
                      </a:pPr>
                      <a:r>
                        <a:rPr lang="en-US" sz="1100" dirty="0" smtClean="0">
                          <a:solidFill>
                            <a:schemeClr val="tx1"/>
                          </a:solidFill>
                        </a:rPr>
                        <a:t>National Minority Quality Forum (NMQF)</a:t>
                      </a:r>
                    </a:p>
                    <a:p>
                      <a:pPr marL="171450" indent="-171450">
                        <a:buFont typeface="Wingdings" panose="05000000000000000000" pitchFamily="2" charset="2"/>
                        <a:buChar char="§"/>
                      </a:pPr>
                      <a:r>
                        <a:rPr lang="en-US" sz="1100" dirty="0" smtClean="0">
                          <a:solidFill>
                            <a:schemeClr val="tx1"/>
                          </a:solidFill>
                        </a:rPr>
                        <a:t>Oncology Nursing Society (ONS)-South</a:t>
                      </a:r>
                      <a:r>
                        <a:rPr lang="en-US" sz="1100" baseline="0" dirty="0" smtClean="0">
                          <a:solidFill>
                            <a:schemeClr val="tx1"/>
                          </a:solidFill>
                        </a:rPr>
                        <a:t> Carolina</a:t>
                      </a:r>
                      <a:endParaRPr lang="en-US" sz="1100" dirty="0" smtClean="0">
                        <a:solidFill>
                          <a:schemeClr val="tx1"/>
                        </a:solidFill>
                      </a:endParaRPr>
                    </a:p>
                    <a:p>
                      <a:pPr marL="171450" indent="-171450">
                        <a:buFont typeface="Wingdings" panose="05000000000000000000" pitchFamily="2" charset="2"/>
                        <a:buChar char="§"/>
                      </a:pPr>
                      <a:r>
                        <a:rPr lang="en-US" sz="1100" dirty="0" smtClean="0">
                          <a:solidFill>
                            <a:schemeClr val="tx1"/>
                          </a:solidFill>
                        </a:rPr>
                        <a:t>American Pharmacy Purchasing Alliance (APPA)</a:t>
                      </a:r>
                    </a:p>
                    <a:p>
                      <a:pPr marL="171450" indent="-171450">
                        <a:buFont typeface="Wingdings" panose="05000000000000000000" pitchFamily="2" charset="2"/>
                        <a:buChar char="§"/>
                      </a:pPr>
                      <a:r>
                        <a:rPr lang="en-US" sz="1100" dirty="0" smtClean="0">
                          <a:solidFill>
                            <a:schemeClr val="tx1"/>
                          </a:solidFill>
                        </a:rPr>
                        <a:t>Community Oncology Alliance (COA)</a:t>
                      </a:r>
                    </a:p>
                    <a:p>
                      <a:pPr marL="171450" indent="-171450">
                        <a:buFont typeface="Wingdings" panose="05000000000000000000" pitchFamily="2" charset="2"/>
                        <a:buChar char="§"/>
                      </a:pPr>
                      <a:r>
                        <a:rPr lang="en-US" sz="1100" dirty="0" smtClean="0">
                          <a:solidFill>
                            <a:schemeClr val="tx1"/>
                          </a:solidFill>
                        </a:rPr>
                        <a:t>Visiting Nurse Associations of America (VNAA)</a:t>
                      </a:r>
                    </a:p>
                    <a:p>
                      <a:pPr marL="171450" indent="-171450">
                        <a:buFont typeface="Wingdings" panose="05000000000000000000" pitchFamily="2" charset="2"/>
                        <a:buChar char="§"/>
                      </a:pPr>
                      <a:r>
                        <a:rPr lang="en-US" sz="1100" dirty="0" smtClean="0">
                          <a:solidFill>
                            <a:schemeClr val="tx1"/>
                          </a:solidFill>
                        </a:rPr>
                        <a:t>North Carolina Hospital Association</a:t>
                      </a:r>
                    </a:p>
                    <a:p>
                      <a:pPr marL="171450" indent="-171450">
                        <a:buFont typeface="Wingdings" panose="05000000000000000000" pitchFamily="2" charset="2"/>
                        <a:buChar char="§"/>
                      </a:pPr>
                      <a:r>
                        <a:rPr lang="en-US" sz="1100" dirty="0" smtClean="0">
                          <a:solidFill>
                            <a:schemeClr val="tx1"/>
                          </a:solidFill>
                        </a:rPr>
                        <a:t>Oklahoma State University-Center for Rural Health</a:t>
                      </a:r>
                    </a:p>
                    <a:p>
                      <a:pPr marL="171450" indent="-171450">
                        <a:buFont typeface="Wingdings" panose="05000000000000000000" pitchFamily="2" charset="2"/>
                        <a:buChar char="§"/>
                      </a:pPr>
                      <a:r>
                        <a:rPr lang="en-US" sz="1100" dirty="0" smtClean="0">
                          <a:solidFill>
                            <a:schemeClr val="tx1"/>
                          </a:solidFill>
                        </a:rPr>
                        <a:t>American Cancer Society (ACS): Cancer Journal for Clinicians</a:t>
                      </a:r>
                    </a:p>
                    <a:p>
                      <a:pPr marL="171450" indent="-171450">
                        <a:buFont typeface="Wingdings" panose="05000000000000000000" pitchFamily="2" charset="2"/>
                        <a:buChar char="§"/>
                      </a:pPr>
                      <a:r>
                        <a:rPr lang="en-US" sz="1100" dirty="0" smtClean="0">
                          <a:solidFill>
                            <a:schemeClr val="tx1"/>
                          </a:solidFill>
                        </a:rPr>
                        <a:t>Foundation for a Healthy Kentucky</a:t>
                      </a:r>
                    </a:p>
                    <a:p>
                      <a:pPr marL="171450" indent="-171450">
                        <a:buFont typeface="Wingdings" panose="05000000000000000000" pitchFamily="2" charset="2"/>
                        <a:buChar char="§"/>
                      </a:pPr>
                      <a:r>
                        <a:rPr lang="en-US" sz="1100" dirty="0" smtClean="0">
                          <a:solidFill>
                            <a:schemeClr val="tx1"/>
                          </a:solidFill>
                        </a:rPr>
                        <a:t>Annals of Family Medicine</a:t>
                      </a:r>
                      <a:r>
                        <a:rPr lang="en-US" sz="1100" baseline="0" dirty="0" smtClean="0">
                          <a:solidFill>
                            <a:schemeClr val="tx1"/>
                          </a:solidFill>
                        </a:rPr>
                        <a:t> and o</a:t>
                      </a:r>
                      <a:r>
                        <a:rPr lang="en-US" sz="1100" dirty="0" smtClean="0">
                          <a:solidFill>
                            <a:schemeClr val="tx1"/>
                          </a:solidFill>
                        </a:rPr>
                        <a:t>ther medical  peer-reviewed journals .</a:t>
                      </a:r>
                      <a:endParaRPr lang="en-US" sz="1100" dirty="0">
                        <a:solidFill>
                          <a:schemeClr val="tx1"/>
                        </a:solidFill>
                      </a:endParaRPr>
                    </a:p>
                  </a:txBody>
                  <a:tcPr>
                    <a:solidFill>
                      <a:schemeClr val="bg1"/>
                    </a:solid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Public Health Law Center at Mitchell Hamline School of Law  (Home of the Tobacco Control Legal Consortium)</a:t>
                      </a:r>
                    </a:p>
                    <a:p>
                      <a:pPr marL="171450" indent="-171450">
                        <a:buFont typeface="Wingdings" panose="05000000000000000000" pitchFamily="2" charset="2"/>
                        <a:buChar char="§"/>
                      </a:pPr>
                      <a:r>
                        <a:rPr lang="en-US" sz="1100" dirty="0" smtClean="0"/>
                        <a:t>Big Cities Health Coalition</a:t>
                      </a:r>
                    </a:p>
                    <a:p>
                      <a:pPr marL="171450" indent="-171450">
                        <a:buFont typeface="Wingdings" panose="05000000000000000000" pitchFamily="2" charset="2"/>
                        <a:buChar char="§"/>
                      </a:pPr>
                      <a:r>
                        <a:rPr lang="en-US" sz="1100" dirty="0" smtClean="0"/>
                        <a:t>Cleveland Clinic-Florida</a:t>
                      </a:r>
                    </a:p>
                    <a:p>
                      <a:pPr marL="171450" indent="-171450">
                        <a:buFont typeface="Wingdings" panose="05000000000000000000" pitchFamily="2" charset="2"/>
                        <a:buChar char="§"/>
                      </a:pPr>
                      <a:r>
                        <a:rPr lang="en-US" sz="1100" dirty="0" smtClean="0"/>
                        <a:t>Federal Practitioner (clinical journal- serving those in Department of Veterans Affairs, Department of Defense, and Public Health Service-PHS)</a:t>
                      </a:r>
                    </a:p>
                    <a:p>
                      <a:pPr marL="171450" indent="-171450">
                        <a:buFont typeface="Wingdings" panose="05000000000000000000" pitchFamily="2" charset="2"/>
                        <a:buChar char="§"/>
                      </a:pPr>
                      <a:r>
                        <a:rPr lang="en-US" sz="1100" dirty="0" err="1" smtClean="0"/>
                        <a:t>MacColl</a:t>
                      </a:r>
                      <a:r>
                        <a:rPr lang="en-US" sz="1100" dirty="0" smtClean="0"/>
                        <a:t> Center (creators of the Chronic Care Modell-CCM)</a:t>
                      </a:r>
                    </a:p>
                    <a:p>
                      <a:pPr marL="171450" indent="-171450">
                        <a:buFont typeface="Wingdings" panose="05000000000000000000" pitchFamily="2" charset="2"/>
                        <a:buChar char="§"/>
                      </a:pPr>
                      <a:r>
                        <a:rPr lang="en-US" sz="1100" dirty="0" smtClean="0"/>
                        <a:t>COPD Foundation</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Salvation Army-New Orleans</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George</a:t>
                      </a:r>
                      <a:r>
                        <a:rPr lang="en-US" sz="1100" baseline="0" dirty="0" smtClean="0"/>
                        <a:t> Washington (</a:t>
                      </a:r>
                      <a:r>
                        <a:rPr lang="en-US" sz="1100" dirty="0" smtClean="0"/>
                        <a:t>GW)</a:t>
                      </a:r>
                      <a:r>
                        <a:rPr lang="en-US" sz="1100" baseline="0" dirty="0" smtClean="0"/>
                        <a:t> </a:t>
                      </a:r>
                      <a:r>
                        <a:rPr lang="en-US" sz="1100" dirty="0" smtClean="0"/>
                        <a:t>Cancer Institute</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Advocacy Action Network(Kentucky)</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American</a:t>
                      </a:r>
                      <a:r>
                        <a:rPr lang="en-US" sz="1100" baseline="0" dirty="0" smtClean="0"/>
                        <a:t> Cancer Society  (ACS)</a:t>
                      </a:r>
                      <a:r>
                        <a:rPr lang="en-US" sz="1100" dirty="0" smtClean="0"/>
                        <a:t>-Illinois</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100" dirty="0">
                        <a:solidFill>
                          <a:schemeClr val="bg1"/>
                        </a:solidFill>
                      </a:endParaRPr>
                    </a:p>
                  </a:txBody>
                  <a:tcPr>
                    <a:solidFill>
                      <a:schemeClr val="bg1"/>
                    </a:solid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Rural Health Research Gateway (funded by the Federal Office of Rural Health Policy)</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smtClean="0">
                          <a:solidFill>
                            <a:schemeClr val="dk1"/>
                          </a:solidFill>
                          <a:effectLst/>
                          <a:latin typeface="+mn-lt"/>
                          <a:ea typeface="+mn-ea"/>
                          <a:cs typeface="+mn-cs"/>
                        </a:rPr>
                        <a:t>South</a:t>
                      </a:r>
                      <a:r>
                        <a:rPr lang="en-US" sz="1200" b="0" i="0" kern="1200" baseline="0" dirty="0" smtClean="0">
                          <a:solidFill>
                            <a:schemeClr val="dk1"/>
                          </a:solidFill>
                          <a:effectLst/>
                          <a:latin typeface="+mn-lt"/>
                          <a:ea typeface="+mn-ea"/>
                          <a:cs typeface="+mn-cs"/>
                        </a:rPr>
                        <a:t> Carolina </a:t>
                      </a:r>
                      <a:r>
                        <a:rPr lang="en-US" sz="1200" b="0" i="0" kern="1200" dirty="0" smtClean="0">
                          <a:solidFill>
                            <a:schemeClr val="dk1"/>
                          </a:solidFill>
                          <a:effectLst/>
                          <a:latin typeface="+mn-lt"/>
                          <a:ea typeface="+mn-ea"/>
                          <a:cs typeface="+mn-cs"/>
                        </a:rPr>
                        <a:t> Tobacco-Free Collaborative</a:t>
                      </a:r>
                      <a:endParaRPr lang="en-US" sz="1200" dirty="0" smtClean="0"/>
                    </a:p>
                    <a:p>
                      <a:pPr marL="171450" indent="-171450">
                        <a:buFont typeface="Wingdings" panose="05000000000000000000" pitchFamily="2" charset="2"/>
                        <a:buChar char="§"/>
                      </a:pPr>
                      <a:r>
                        <a:rPr lang="en-US" sz="1100" dirty="0" smtClean="0"/>
                        <a:t>University of Kansas Hospital</a:t>
                      </a:r>
                    </a:p>
                    <a:p>
                      <a:pPr marL="171450" indent="-171450">
                        <a:buFont typeface="Wingdings" panose="05000000000000000000" pitchFamily="2" charset="2"/>
                        <a:buChar char="§"/>
                      </a:pPr>
                      <a:r>
                        <a:rPr lang="en-US" sz="1100" dirty="0" smtClean="0"/>
                        <a:t>Journal of Public Health Management &amp; Practice (JPHMP)</a:t>
                      </a:r>
                    </a:p>
                    <a:p>
                      <a:pPr marL="171450" indent="-171450">
                        <a:buFont typeface="Wingdings" panose="05000000000000000000" pitchFamily="2" charset="2"/>
                        <a:buChar char="§"/>
                      </a:pPr>
                      <a:r>
                        <a:rPr lang="en-US" sz="1100" dirty="0" smtClean="0"/>
                        <a:t>United Nurses Association of California (Union)</a:t>
                      </a:r>
                    </a:p>
                    <a:p>
                      <a:pPr marL="171450" indent="-171450">
                        <a:buFont typeface="Wingdings" panose="05000000000000000000" pitchFamily="2" charset="2"/>
                        <a:buChar char="§"/>
                      </a:pPr>
                      <a:r>
                        <a:rPr lang="en-US" sz="1100" dirty="0" smtClean="0"/>
                        <a:t>Hospitals-Virginia</a:t>
                      </a:r>
                    </a:p>
                    <a:p>
                      <a:pPr marL="171450" indent="-171450">
                        <a:buFont typeface="Wingdings" panose="05000000000000000000" pitchFamily="2" charset="2"/>
                        <a:buChar char="§"/>
                      </a:pPr>
                      <a:r>
                        <a:rPr lang="en-US" sz="1100" dirty="0" smtClean="0"/>
                        <a:t>AJMC (American Journal</a:t>
                      </a:r>
                      <a:r>
                        <a:rPr lang="en-US" sz="1100" baseline="0" dirty="0" smtClean="0"/>
                        <a:t> of Managed Care)</a:t>
                      </a:r>
                      <a:r>
                        <a:rPr lang="en-US" sz="1100" dirty="0" smtClean="0"/>
                        <a:t>-Oncology</a:t>
                      </a:r>
                    </a:p>
                    <a:p>
                      <a:pPr marL="171450" indent="-171450">
                        <a:buFont typeface="Wingdings" panose="05000000000000000000" pitchFamily="2" charset="2"/>
                        <a:buChar char="§"/>
                      </a:pPr>
                      <a:r>
                        <a:rPr lang="en-US" sz="1100" dirty="0" smtClean="0"/>
                        <a:t>Blue Cross/Blue Shield Federal Employee Program</a:t>
                      </a:r>
                    </a:p>
                    <a:p>
                      <a:pPr marL="171450" indent="-171450">
                        <a:buFont typeface="Wingdings" panose="05000000000000000000" pitchFamily="2" charset="2"/>
                        <a:buChar char="§"/>
                      </a:pPr>
                      <a:r>
                        <a:rPr lang="en-US" sz="1100" dirty="0" smtClean="0"/>
                        <a:t>Men’s Health Network</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baseline="0" dirty="0" smtClean="0"/>
                        <a:t>Tulane University Prevention Research Center (PRC)</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baseline="0" dirty="0" smtClean="0"/>
                        <a:t>North Carolina -Society for Public Health Education (SOPHE)</a:t>
                      </a: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b="0" baseline="0" dirty="0" smtClean="0"/>
                    </a:p>
                    <a:p>
                      <a:pPr marL="0" indent="0">
                        <a:buFont typeface="Wingdings" panose="05000000000000000000" pitchFamily="2" charset="2"/>
                        <a:buNone/>
                      </a:pPr>
                      <a:endParaRPr lang="en-US" sz="1100" dirty="0" smtClean="0"/>
                    </a:p>
                    <a:p>
                      <a:endParaRPr lang="en-US" sz="1100" dirty="0">
                        <a:solidFill>
                          <a:schemeClr val="tx1"/>
                        </a:solidFill>
                      </a:endParaRPr>
                    </a:p>
                  </a:txBody>
                  <a:tcPr>
                    <a:solidFill>
                      <a:schemeClr val="bg1"/>
                    </a:solidFill>
                  </a:tcPr>
                </a:tc>
              </a:tr>
            </a:tbl>
          </a:graphicData>
        </a:graphic>
      </p:graphicFrame>
      <p:sp>
        <p:nvSpPr>
          <p:cNvPr id="5" name="Rectangle 4"/>
          <p:cNvSpPr/>
          <p:nvPr/>
        </p:nvSpPr>
        <p:spPr>
          <a:xfrm>
            <a:off x="1136823" y="5943599"/>
            <a:ext cx="7702377" cy="276999"/>
          </a:xfrm>
          <a:prstGeom prst="rect">
            <a:avLst/>
          </a:prstGeom>
        </p:spPr>
        <p:txBody>
          <a:bodyPr wrap="square">
            <a:spAutoFit/>
          </a:bodyPr>
          <a:lstStyle/>
          <a:p>
            <a:pPr lvl="0"/>
            <a:r>
              <a:rPr lang="en-US" sz="1200" dirty="0" smtClean="0">
                <a:solidFill>
                  <a:prstClr val="black"/>
                </a:solidFill>
              </a:rPr>
              <a:t>Twitter reference: @</a:t>
            </a:r>
            <a:r>
              <a:rPr lang="en-US" sz="1200" dirty="0" err="1">
                <a:solidFill>
                  <a:prstClr val="black"/>
                </a:solidFill>
              </a:rPr>
              <a:t>DeeCalhounSMHN</a:t>
            </a:r>
            <a:endParaRPr lang="en-US" sz="1200" dirty="0">
              <a:solidFill>
                <a:prstClr val="black"/>
              </a:solidFill>
            </a:endParaRPr>
          </a:p>
        </p:txBody>
      </p:sp>
    </p:spTree>
    <p:extLst>
      <p:ext uri="{BB962C8B-B14F-4D97-AF65-F5344CB8AC3E}">
        <p14:creationId xmlns:p14="http://schemas.microsoft.com/office/powerpoint/2010/main" val="14597327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59675" y="501222"/>
            <a:ext cx="6315573" cy="805344"/>
          </a:xfrm>
        </p:spPr>
        <p:txBody>
          <a:bodyPr>
            <a:noAutofit/>
          </a:bodyPr>
          <a:lstStyle/>
          <a:p>
            <a:pPr algn="l"/>
            <a:r>
              <a:rPr lang="en-US" sz="3200" dirty="0">
                <a:solidFill>
                  <a:prstClr val="white"/>
                </a:solidFill>
                <a:latin typeface="Andalus" pitchFamily="18" charset="-78"/>
                <a:cs typeface="Andalus" pitchFamily="18" charset="-78"/>
              </a:rPr>
              <a:t>SMHN Social Media: </a:t>
            </a:r>
            <a:br>
              <a:rPr lang="en-US" sz="3200" dirty="0">
                <a:solidFill>
                  <a:prstClr val="white"/>
                </a:solidFill>
                <a:latin typeface="Andalus" pitchFamily="18" charset="-78"/>
                <a:cs typeface="Andalus" pitchFamily="18" charset="-78"/>
              </a:rPr>
            </a:br>
            <a:r>
              <a:rPr lang="en-US" sz="3200" dirty="0">
                <a:solidFill>
                  <a:prstClr val="white"/>
                </a:solidFill>
                <a:latin typeface="Andalus" pitchFamily="18" charset="-78"/>
                <a:cs typeface="Andalus" pitchFamily="18" charset="-78"/>
              </a:rPr>
              <a:t>Twitter Followers </a:t>
            </a:r>
            <a:r>
              <a:rPr lang="en-US" sz="3200" dirty="0" smtClean="0">
                <a:solidFill>
                  <a:prstClr val="white"/>
                </a:solidFill>
                <a:latin typeface="Andalus" pitchFamily="18" charset="-78"/>
                <a:cs typeface="Andalus" pitchFamily="18" charset="-78"/>
              </a:rPr>
              <a:t>(3)</a:t>
            </a:r>
            <a:endParaRPr lang="en-US" sz="3200" b="1" dirty="0">
              <a:solidFill>
                <a:schemeClr val="bg1"/>
              </a:solidFill>
              <a:latin typeface="Andalus" panose="02020603050405020304" pitchFamily="18" charset="-78"/>
              <a:cs typeface="Andalus" panose="02020603050405020304" pitchFamily="18"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1238995521"/>
              </p:ext>
            </p:extLst>
          </p:nvPr>
        </p:nvGraphicFramePr>
        <p:xfrm>
          <a:off x="1136823" y="1841844"/>
          <a:ext cx="7702377" cy="4471356"/>
        </p:xfrm>
        <a:graphic>
          <a:graphicData uri="http://schemas.openxmlformats.org/drawingml/2006/table">
            <a:tbl>
              <a:tblPr firstRow="1" bandRow="1">
                <a:tableStyleId>{3C2FFA5D-87B4-456A-9821-1D502468CF0F}</a:tableStyleId>
              </a:tblPr>
              <a:tblGrid>
                <a:gridCol w="2567459"/>
                <a:gridCol w="2567459"/>
                <a:gridCol w="2567459"/>
              </a:tblGrid>
              <a:tr h="524196">
                <a:tc>
                  <a:txBody>
                    <a:bodyPr/>
                    <a:lstStyle/>
                    <a:p>
                      <a:endParaRPr lang="en-US" sz="1100" dirty="0">
                        <a:solidFill>
                          <a:schemeClr val="bg1"/>
                        </a:solidFill>
                      </a:endParaRPr>
                    </a:p>
                  </a:txBody>
                  <a:tcPr>
                    <a:solidFill>
                      <a:schemeClr val="tx2"/>
                    </a:solidFill>
                  </a:tcPr>
                </a:tc>
                <a:tc>
                  <a:txBody>
                    <a:bodyPr/>
                    <a:lstStyle/>
                    <a:p>
                      <a:endParaRPr lang="en-US" sz="1100" b="1" dirty="0">
                        <a:solidFill>
                          <a:schemeClr val="bg1"/>
                        </a:solidFill>
                      </a:endParaRPr>
                    </a:p>
                  </a:txBody>
                  <a:tcPr>
                    <a:solidFill>
                      <a:schemeClr val="tx2"/>
                    </a:solidFill>
                  </a:tcPr>
                </a:tc>
                <a:tc>
                  <a:txBody>
                    <a:bodyPr/>
                    <a:lstStyle/>
                    <a:p>
                      <a:endParaRPr lang="en-US" sz="1100" dirty="0">
                        <a:solidFill>
                          <a:schemeClr val="bg1"/>
                        </a:solidFill>
                      </a:endParaRPr>
                    </a:p>
                  </a:txBody>
                  <a:tcPr>
                    <a:solidFill>
                      <a:schemeClr val="tx2"/>
                    </a:solidFill>
                  </a:tcPr>
                </a:tc>
              </a:tr>
              <a:tr h="3394680">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Oregon Office of Rural Health</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solidFill>
                            <a:schemeClr val="tx1"/>
                          </a:solidFill>
                        </a:rPr>
                        <a:t>President-United Food &amp; Commercial Workers International Union</a:t>
                      </a:r>
                    </a:p>
                    <a:p>
                      <a:pPr marL="171450" indent="-171450">
                        <a:buFont typeface="Wingdings" panose="05000000000000000000" pitchFamily="2" charset="2"/>
                        <a:buChar char="§"/>
                      </a:pPr>
                      <a:r>
                        <a:rPr lang="en-US" sz="1100" dirty="0" smtClean="0">
                          <a:solidFill>
                            <a:schemeClr val="tx1"/>
                          </a:solidFill>
                        </a:rPr>
                        <a:t>National Association of Health Underwriters (NAHU)</a:t>
                      </a:r>
                    </a:p>
                    <a:p>
                      <a:pPr marL="171450" indent="-171450">
                        <a:buFont typeface="Wingdings" panose="05000000000000000000" pitchFamily="2" charset="2"/>
                        <a:buChar char="§"/>
                      </a:pPr>
                      <a:r>
                        <a:rPr lang="en-US" sz="1100" dirty="0" smtClean="0">
                          <a:solidFill>
                            <a:schemeClr val="tx1"/>
                          </a:solidFill>
                        </a:rPr>
                        <a:t>National Community Oncology Dispensing Association (NCODA)</a:t>
                      </a:r>
                    </a:p>
                    <a:p>
                      <a:pPr marL="171450" indent="-171450">
                        <a:buFont typeface="Wingdings" panose="05000000000000000000" pitchFamily="2" charset="2"/>
                        <a:buChar char="§"/>
                      </a:pPr>
                      <a:r>
                        <a:rPr lang="en-US" sz="1100" dirty="0" smtClean="0">
                          <a:solidFill>
                            <a:schemeClr val="tx1"/>
                          </a:solidFill>
                        </a:rPr>
                        <a:t>Community Oncology</a:t>
                      </a:r>
                    </a:p>
                    <a:p>
                      <a:pPr marL="171450" indent="-171450">
                        <a:buFont typeface="Wingdings" panose="05000000000000000000" pitchFamily="2" charset="2"/>
                        <a:buChar char="§"/>
                      </a:pPr>
                      <a:r>
                        <a:rPr lang="en-US" sz="1100" dirty="0" smtClean="0">
                          <a:solidFill>
                            <a:schemeClr val="tx1"/>
                          </a:solidFill>
                        </a:rPr>
                        <a:t>Annals of Surgical Oncology</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solidFill>
                            <a:schemeClr val="tx1"/>
                          </a:solidFill>
                        </a:rPr>
                        <a:t>National Ovarian Cancer Coalition</a:t>
                      </a:r>
                    </a:p>
                    <a:p>
                      <a:pPr marL="171450" indent="-171450">
                        <a:buFont typeface="Wingdings" panose="05000000000000000000" pitchFamily="2" charset="2"/>
                        <a:buChar char="§"/>
                      </a:pPr>
                      <a:r>
                        <a:rPr lang="en-US" sz="1200" b="0" i="0" kern="1200" dirty="0" smtClean="0">
                          <a:solidFill>
                            <a:schemeClr val="dk1"/>
                          </a:solidFill>
                          <a:effectLst/>
                          <a:latin typeface="+mn-lt"/>
                          <a:ea typeface="+mn-ea"/>
                          <a:cs typeface="+mn-cs"/>
                        </a:rPr>
                        <a:t>American Society for Radiation Oncology</a:t>
                      </a:r>
                      <a:endParaRPr lang="en-US" sz="1200" dirty="0" smtClean="0">
                        <a:solidFill>
                          <a:schemeClr val="tx1"/>
                        </a:solidFill>
                      </a:endParaRPr>
                    </a:p>
                    <a:p>
                      <a:pPr marL="171450" indent="-171450">
                        <a:buFont typeface="Wingdings" panose="05000000000000000000" pitchFamily="2" charset="2"/>
                        <a:buChar char="§"/>
                      </a:pPr>
                      <a:r>
                        <a:rPr lang="en-US" sz="1100" dirty="0" smtClean="0">
                          <a:solidFill>
                            <a:schemeClr val="tx1"/>
                          </a:solidFill>
                        </a:rPr>
                        <a:t>CDC Tips From Former Smokers Campaign-Spokesperson Brian Hayden</a:t>
                      </a:r>
                    </a:p>
                    <a:p>
                      <a:pPr marL="171450" indent="-171450">
                        <a:buFont typeface="Wingdings" panose="05000000000000000000" pitchFamily="2" charset="2"/>
                        <a:buChar char="§"/>
                      </a:pPr>
                      <a:r>
                        <a:rPr lang="en-US" sz="1100" dirty="0" smtClean="0">
                          <a:solidFill>
                            <a:schemeClr val="tx1"/>
                          </a:solidFill>
                        </a:rPr>
                        <a:t>Americans for Nonsmokers’ Rights (ANR)</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Community Commons</a:t>
                      </a:r>
                    </a:p>
                    <a:p>
                      <a:pPr marL="171450" indent="-171450">
                        <a:buFont typeface="Wingdings" panose="05000000000000000000" pitchFamily="2" charset="2"/>
                        <a:buChar char="§"/>
                      </a:pPr>
                      <a:r>
                        <a:rPr lang="en-US" sz="1200" b="0" i="0" kern="1200" dirty="0" smtClean="0">
                          <a:solidFill>
                            <a:schemeClr val="dk1"/>
                          </a:solidFill>
                          <a:effectLst/>
                          <a:latin typeface="+mn-lt"/>
                          <a:ea typeface="+mn-ea"/>
                          <a:cs typeface="+mn-cs"/>
                        </a:rPr>
                        <a:t>Hidalgo County Tobacco Prevention &amp; Control Coalition</a:t>
                      </a:r>
                      <a:endParaRPr lang="en-US" sz="1200" dirty="0">
                        <a:solidFill>
                          <a:schemeClr val="tx1"/>
                        </a:solidFill>
                      </a:endParaRPr>
                    </a:p>
                  </a:txBody>
                  <a:tcPr>
                    <a:solidFill>
                      <a:schemeClr val="bg1"/>
                    </a:solidFill>
                  </a:tcPr>
                </a:tc>
                <a:tc>
                  <a:txBody>
                    <a:bodyPr/>
                    <a:lstStyle/>
                    <a:p>
                      <a:pPr marL="171450" indent="-171450">
                        <a:buFont typeface="Wingdings" panose="05000000000000000000" pitchFamily="2" charset="2"/>
                        <a:buChar char="§"/>
                      </a:pPr>
                      <a:r>
                        <a:rPr lang="en-US" sz="1100" dirty="0" smtClean="0">
                          <a:solidFill>
                            <a:schemeClr val="tx1"/>
                          </a:solidFill>
                        </a:rPr>
                        <a:t>Network for Regional Healthcare Improvement (NRHI)</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Directors of Health Promotion and Education (DHPE)</a:t>
                      </a:r>
                      <a:endParaRPr lang="en-US" sz="1100" dirty="0" smtClean="0">
                        <a:solidFill>
                          <a:schemeClr val="tx1"/>
                        </a:solidFill>
                      </a:endParaRPr>
                    </a:p>
                    <a:p>
                      <a:pPr marL="171450" indent="-171450">
                        <a:buFont typeface="Wingdings" panose="05000000000000000000" pitchFamily="2" charset="2"/>
                        <a:buChar char="§"/>
                      </a:pPr>
                      <a:r>
                        <a:rPr lang="en-US" sz="1100" dirty="0" smtClean="0">
                          <a:solidFill>
                            <a:schemeClr val="tx1"/>
                          </a:solidFill>
                        </a:rPr>
                        <a:t>National Institute for Children’s Health Quality (NICHQ)</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solidFill>
                            <a:schemeClr val="tx1"/>
                          </a:solidFill>
                        </a:rPr>
                        <a:t>The National Center for Health and Aging [supported by the U.S. Department of Health and Human Services, Health Resources and Services Administration (HRSA)]</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solidFill>
                            <a:schemeClr val="tx1"/>
                          </a:solidFill>
                        </a:rPr>
                        <a:t>Washington University School of Medicine-Division of Public Health Sciences</a:t>
                      </a:r>
                      <a:r>
                        <a:rPr lang="en-US" sz="1100" baseline="0" dirty="0" smtClean="0">
                          <a:solidFill>
                            <a:schemeClr val="dk1"/>
                          </a:solidFill>
                        </a:rPr>
                        <a:t> al</a:t>
                      </a:r>
                      <a:r>
                        <a:rPr lang="en-US" sz="1100" dirty="0" smtClean="0"/>
                        <a:t>ong with additional academic institutions</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solidFill>
                            <a:schemeClr val="tx1"/>
                          </a:solidFill>
                        </a:rPr>
                        <a:t>Louisiana Food Banks</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American</a:t>
                      </a:r>
                      <a:r>
                        <a:rPr lang="en-US" sz="1100" baseline="0" dirty="0" smtClean="0"/>
                        <a:t> Cancer Society (ACS)-</a:t>
                      </a:r>
                      <a:r>
                        <a:rPr lang="en-US" sz="1100" dirty="0" smtClean="0"/>
                        <a:t> Cancer Action Network-Tennessee</a:t>
                      </a:r>
                    </a:p>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dirty="0" smtClean="0"/>
                        <a:t>University  of Kansas </a:t>
                      </a:r>
                      <a:r>
                        <a:rPr lang="en-US" sz="1100" baseline="0" dirty="0" smtClean="0"/>
                        <a:t> Medical  Center-Rural Health and Education Services</a:t>
                      </a: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dirty="0" smtClean="0"/>
                    </a:p>
                    <a:p>
                      <a:endParaRPr lang="en-US" sz="1100" dirty="0" smtClean="0">
                        <a:solidFill>
                          <a:schemeClr val="tx1"/>
                        </a:solidFill>
                      </a:endParaRPr>
                    </a:p>
                    <a:p>
                      <a:endParaRPr lang="en-US" sz="1100" dirty="0">
                        <a:solidFill>
                          <a:schemeClr val="bg1"/>
                        </a:solidFill>
                      </a:endParaRPr>
                    </a:p>
                  </a:txBody>
                  <a:tcPr>
                    <a:solidFill>
                      <a:schemeClr val="bg1"/>
                    </a:solidFill>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smtClean="0">
                          <a:solidFill>
                            <a:schemeClr val="dk1"/>
                          </a:solidFill>
                          <a:effectLst/>
                          <a:latin typeface="+mn-lt"/>
                          <a:ea typeface="+mn-ea"/>
                          <a:cs typeface="+mn-cs"/>
                        </a:rPr>
                        <a:t>Johnson County Public Health-Iowa</a:t>
                      </a:r>
                      <a:endParaRPr lang="en-US" sz="1200" dirty="0" smtClean="0"/>
                    </a:p>
                    <a:p>
                      <a:pPr marL="171450" indent="-171450">
                        <a:buFont typeface="Wingdings" panose="05000000000000000000" pitchFamily="2" charset="2"/>
                        <a:buChar char="§"/>
                      </a:pPr>
                      <a:r>
                        <a:rPr lang="en-US" sz="1100" dirty="0" smtClean="0"/>
                        <a:t>American Public Health Association (APHA)</a:t>
                      </a:r>
                    </a:p>
                    <a:p>
                      <a:pPr marL="171450" indent="-171450">
                        <a:buFont typeface="Wingdings" panose="05000000000000000000" pitchFamily="2" charset="2"/>
                        <a:buChar char="§"/>
                      </a:pPr>
                      <a:r>
                        <a:rPr lang="en-US" sz="1200" b="0" i="0" kern="1200" dirty="0" smtClean="0">
                          <a:solidFill>
                            <a:schemeClr val="dk1"/>
                          </a:solidFill>
                          <a:effectLst/>
                          <a:latin typeface="+mn-lt"/>
                          <a:ea typeface="+mn-ea"/>
                          <a:cs typeface="+mn-cs"/>
                        </a:rPr>
                        <a:t>National Network of Public Health Institutes (NNPHI)</a:t>
                      </a:r>
                      <a:endParaRPr lang="en-US" sz="1200" dirty="0" smtClean="0"/>
                    </a:p>
                    <a:p>
                      <a:pPr marL="171450" indent="-171450">
                        <a:buFont typeface="Wingdings" panose="05000000000000000000" pitchFamily="2" charset="2"/>
                        <a:buChar char="§"/>
                      </a:pPr>
                      <a:r>
                        <a:rPr lang="en-US" sz="1100" dirty="0" smtClean="0"/>
                        <a:t>Oncology Nursing Society (ONS)-Public Policy Arm</a:t>
                      </a:r>
                      <a:endParaRPr lang="en-US" sz="1100" baseline="0" dirty="0" smtClean="0"/>
                    </a:p>
                    <a:p>
                      <a:pPr marL="171450" indent="-171450">
                        <a:buFont typeface="Wingdings" panose="05000000000000000000" pitchFamily="2" charset="2"/>
                        <a:buChar char="§"/>
                      </a:pPr>
                      <a:r>
                        <a:rPr lang="en-US" sz="1100" dirty="0" smtClean="0"/>
                        <a:t>Oncology Nursing Society (ONS) Foundation</a:t>
                      </a:r>
                    </a:p>
                    <a:p>
                      <a:pPr marL="171450" indent="-171450">
                        <a:buFont typeface="Wingdings" panose="05000000000000000000" pitchFamily="2" charset="2"/>
                        <a:buChar char="§"/>
                      </a:pPr>
                      <a:r>
                        <a:rPr lang="en-US" sz="1100" dirty="0" smtClean="0"/>
                        <a:t>UC Davis Center for Poverty Research</a:t>
                      </a:r>
                    </a:p>
                    <a:p>
                      <a:pPr marL="171450" indent="-171450">
                        <a:buFont typeface="Wingdings" panose="05000000000000000000" pitchFamily="2" charset="2"/>
                        <a:buChar char="§"/>
                      </a:pPr>
                      <a:r>
                        <a:rPr lang="en-US" sz="1100" dirty="0" smtClean="0"/>
                        <a:t>Kentucky LEADS Collaborative</a:t>
                      </a:r>
                    </a:p>
                    <a:p>
                      <a:pPr marL="171450" indent="-171450">
                        <a:buFont typeface="Wingdings" panose="05000000000000000000" pitchFamily="2" charset="2"/>
                        <a:buChar char="§"/>
                      </a:pPr>
                      <a:r>
                        <a:rPr lang="en-US" sz="1200" b="0" i="0" kern="1200" dirty="0" smtClean="0">
                          <a:solidFill>
                            <a:schemeClr val="dk1"/>
                          </a:solidFill>
                          <a:effectLst/>
                          <a:latin typeface="+mn-lt"/>
                          <a:ea typeface="+mn-ea"/>
                          <a:cs typeface="+mn-cs"/>
                        </a:rPr>
                        <a:t>Texas' Society of Clinical</a:t>
                      </a:r>
                      <a:r>
                        <a:rPr lang="en-US" sz="1200" b="0" i="0" kern="1200" baseline="0" dirty="0" smtClean="0">
                          <a:solidFill>
                            <a:schemeClr val="dk1"/>
                          </a:solidFill>
                          <a:effectLst/>
                          <a:latin typeface="+mn-lt"/>
                          <a:ea typeface="+mn-ea"/>
                          <a:cs typeface="+mn-cs"/>
                        </a:rPr>
                        <a:t> Oncology</a:t>
                      </a:r>
                    </a:p>
                    <a:p>
                      <a:pPr marL="171450" indent="-171450">
                        <a:buFont typeface="Wingdings" panose="05000000000000000000" pitchFamily="2" charset="2"/>
                        <a:buChar char="§"/>
                      </a:pPr>
                      <a:r>
                        <a:rPr lang="en-US" sz="1200" b="0" i="0" kern="1200" baseline="0" dirty="0" smtClean="0">
                          <a:solidFill>
                            <a:schemeClr val="dk1"/>
                          </a:solidFill>
                          <a:effectLst/>
                          <a:latin typeface="+mn-lt"/>
                          <a:ea typeface="+mn-ea"/>
                          <a:cs typeface="+mn-cs"/>
                        </a:rPr>
                        <a:t>Missouri Oncology Society</a:t>
                      </a:r>
                      <a:endParaRPr lang="en-US" sz="1200" dirty="0" smtClean="0"/>
                    </a:p>
                    <a:p>
                      <a:pPr marL="171450" indent="-171450">
                        <a:buFont typeface="Wingdings" panose="05000000000000000000" pitchFamily="2" charset="2"/>
                        <a:buChar char="§"/>
                      </a:pPr>
                      <a:r>
                        <a:rPr lang="en-US" sz="1100" dirty="0" smtClean="0"/>
                        <a:t>Blue Cross/Blue Shield Federal Employee Program</a:t>
                      </a:r>
                    </a:p>
                    <a:p>
                      <a:pPr marL="171450" indent="-171450">
                        <a:buFont typeface="Wingdings" panose="05000000000000000000" pitchFamily="2" charset="2"/>
                        <a:buChar char="§"/>
                      </a:pPr>
                      <a:r>
                        <a:rPr lang="en-US" sz="1100" dirty="0" smtClean="0"/>
                        <a:t>Louisiana Navigators</a:t>
                      </a:r>
                    </a:p>
                    <a:p>
                      <a:pPr marL="171450" indent="-171450">
                        <a:buFont typeface="Wingdings" panose="05000000000000000000" pitchFamily="2" charset="2"/>
                        <a:buChar char="§"/>
                      </a:pPr>
                      <a:r>
                        <a:rPr lang="en-US" sz="1200" b="0" i="0" kern="1200" dirty="0" smtClean="0">
                          <a:solidFill>
                            <a:schemeClr val="dk1"/>
                          </a:solidFill>
                          <a:effectLst/>
                          <a:latin typeface="+mn-lt"/>
                          <a:ea typeface="+mn-ea"/>
                          <a:cs typeface="+mn-cs"/>
                        </a:rPr>
                        <a:t>Tarrant County Cancer Disparities Coalition</a:t>
                      </a:r>
                      <a:endParaRPr lang="en-US" sz="1200" dirty="0" smtClean="0"/>
                    </a:p>
                    <a:p>
                      <a:pPr marL="171450" indent="-171450">
                        <a:buFont typeface="Wingdings" panose="05000000000000000000" pitchFamily="2" charset="2"/>
                        <a:buChar char="§"/>
                      </a:pPr>
                      <a:r>
                        <a:rPr lang="en-US" sz="1100" dirty="0" smtClean="0"/>
                        <a:t>Salvation Army-New Orleans</a:t>
                      </a:r>
                    </a:p>
                  </a:txBody>
                  <a:tcPr>
                    <a:solidFill>
                      <a:schemeClr val="bg1"/>
                    </a:solidFill>
                  </a:tcPr>
                </a:tc>
              </a:tr>
            </a:tbl>
          </a:graphicData>
        </a:graphic>
      </p:graphicFrame>
      <p:sp>
        <p:nvSpPr>
          <p:cNvPr id="5" name="Rectangle 4"/>
          <p:cNvSpPr/>
          <p:nvPr/>
        </p:nvSpPr>
        <p:spPr>
          <a:xfrm>
            <a:off x="1136823" y="5943599"/>
            <a:ext cx="7702377" cy="276999"/>
          </a:xfrm>
          <a:prstGeom prst="rect">
            <a:avLst/>
          </a:prstGeom>
        </p:spPr>
        <p:txBody>
          <a:bodyPr wrap="square">
            <a:spAutoFit/>
          </a:bodyPr>
          <a:lstStyle/>
          <a:p>
            <a:pPr lvl="0"/>
            <a:r>
              <a:rPr lang="en-US" sz="1200" dirty="0" smtClean="0">
                <a:solidFill>
                  <a:prstClr val="black"/>
                </a:solidFill>
              </a:rPr>
              <a:t>Twitter reference: @</a:t>
            </a:r>
            <a:r>
              <a:rPr lang="en-US" sz="1200" dirty="0" err="1">
                <a:solidFill>
                  <a:prstClr val="black"/>
                </a:solidFill>
              </a:rPr>
              <a:t>DeeCalhounSMHN</a:t>
            </a:r>
            <a:endParaRPr lang="en-US" sz="1200" dirty="0">
              <a:solidFill>
                <a:prstClr val="black"/>
              </a:solidFill>
            </a:endParaRPr>
          </a:p>
        </p:txBody>
      </p:sp>
    </p:spTree>
    <p:extLst>
      <p:ext uri="{BB962C8B-B14F-4D97-AF65-F5344CB8AC3E}">
        <p14:creationId xmlns:p14="http://schemas.microsoft.com/office/powerpoint/2010/main" val="25215882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940908" y="80010"/>
            <a:ext cx="5939481" cy="1205093"/>
          </a:xfrm>
        </p:spPr>
        <p:txBody>
          <a:bodyPr>
            <a:noAutofit/>
          </a:bodyPr>
          <a:lstStyle/>
          <a:p>
            <a:pPr algn="l"/>
            <a:r>
              <a:rPr lang="en-US" sz="2800" dirty="0" smtClean="0">
                <a:solidFill>
                  <a:schemeClr val="bg1"/>
                </a:solidFill>
                <a:latin typeface="Andalus" pitchFamily="18" charset="-78"/>
                <a:cs typeface="Andalus" pitchFamily="18" charset="-78"/>
              </a:rPr>
              <a:t>SMHN Featured: </a:t>
            </a:r>
            <a:br>
              <a:rPr lang="en-US" sz="2800" dirty="0" smtClean="0">
                <a:solidFill>
                  <a:schemeClr val="bg1"/>
                </a:solidFill>
                <a:latin typeface="Andalus" pitchFamily="18" charset="-78"/>
                <a:cs typeface="Andalus" pitchFamily="18" charset="-78"/>
              </a:rPr>
            </a:br>
            <a:r>
              <a:rPr lang="en-US" sz="2800" dirty="0" smtClean="0">
                <a:solidFill>
                  <a:schemeClr val="bg1"/>
                </a:solidFill>
                <a:latin typeface="Andalus" pitchFamily="18" charset="-78"/>
                <a:cs typeface="Andalus" pitchFamily="18" charset="-78"/>
              </a:rPr>
              <a:t>2016 </a:t>
            </a:r>
            <a:r>
              <a:rPr lang="en-US" sz="2800" dirty="0">
                <a:solidFill>
                  <a:schemeClr val="bg1"/>
                </a:solidFill>
                <a:latin typeface="Andalus" pitchFamily="18" charset="-78"/>
                <a:cs typeface="Andalus" pitchFamily="18" charset="-78"/>
              </a:rPr>
              <a:t>8th Biennial Cancer Survivorship Research Conference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605" y="2050353"/>
            <a:ext cx="5515016" cy="4210404"/>
          </a:xfrm>
          <a:prstGeom prst="rect">
            <a:avLst/>
          </a:prstGeom>
        </p:spPr>
      </p:pic>
    </p:spTree>
    <p:extLst>
      <p:ext uri="{BB962C8B-B14F-4D97-AF65-F5344CB8AC3E}">
        <p14:creationId xmlns:p14="http://schemas.microsoft.com/office/powerpoint/2010/main" val="39737932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940908" y="345989"/>
            <a:ext cx="5939481" cy="939114"/>
          </a:xfrm>
        </p:spPr>
        <p:txBody>
          <a:bodyPr>
            <a:noAutofit/>
          </a:bodyPr>
          <a:lstStyle/>
          <a:p>
            <a:pPr algn="l"/>
            <a:r>
              <a:rPr lang="en-US" sz="2800" dirty="0">
                <a:solidFill>
                  <a:schemeClr val="bg1"/>
                </a:solidFill>
                <a:latin typeface="Andalus" pitchFamily="18" charset="-78"/>
                <a:cs typeface="Andalus" pitchFamily="18" charset="-78"/>
              </a:rPr>
              <a:t>SMHN </a:t>
            </a:r>
            <a:r>
              <a:rPr lang="en-US" sz="2800" dirty="0" smtClean="0">
                <a:solidFill>
                  <a:schemeClr val="bg1"/>
                </a:solidFill>
                <a:latin typeface="Andalus" pitchFamily="18" charset="-78"/>
                <a:cs typeface="Andalus" pitchFamily="18" charset="-78"/>
              </a:rPr>
              <a:t>Featured:</a:t>
            </a:r>
            <a:br>
              <a:rPr lang="en-US" sz="2800" dirty="0" smtClean="0">
                <a:solidFill>
                  <a:schemeClr val="bg1"/>
                </a:solidFill>
                <a:latin typeface="Andalus" pitchFamily="18" charset="-78"/>
                <a:cs typeface="Andalus" pitchFamily="18" charset="-78"/>
              </a:rPr>
            </a:br>
            <a:r>
              <a:rPr lang="en-US" sz="2800" dirty="0" smtClean="0">
                <a:solidFill>
                  <a:schemeClr val="bg1"/>
                </a:solidFill>
                <a:latin typeface="Andalus" pitchFamily="18" charset="-78"/>
                <a:cs typeface="Andalus" pitchFamily="18" charset="-78"/>
              </a:rPr>
              <a:t>2016 </a:t>
            </a:r>
            <a:r>
              <a:rPr lang="en-US" sz="2800" dirty="0">
                <a:solidFill>
                  <a:schemeClr val="bg1"/>
                </a:solidFill>
                <a:latin typeface="Andalus" pitchFamily="18" charset="-78"/>
                <a:cs typeface="Andalus" pitchFamily="18" charset="-78"/>
              </a:rPr>
              <a:t>8th Biennial Cancer Survivorship Research Conference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22" y="2058591"/>
            <a:ext cx="6400800" cy="4227660"/>
          </a:xfrm>
          <a:prstGeom prst="rect">
            <a:avLst/>
          </a:prstGeom>
        </p:spPr>
      </p:pic>
    </p:spTree>
    <p:extLst>
      <p:ext uri="{BB962C8B-B14F-4D97-AF65-F5344CB8AC3E}">
        <p14:creationId xmlns:p14="http://schemas.microsoft.com/office/powerpoint/2010/main" val="4971632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84389" y="395416"/>
            <a:ext cx="6219568" cy="960577"/>
          </a:xfrm>
        </p:spPr>
        <p:txBody>
          <a:bodyPr>
            <a:noAutofit/>
          </a:bodyPr>
          <a:lstStyle/>
          <a:p>
            <a:pPr algn="l"/>
            <a:r>
              <a:rPr lang="en-US" sz="3200" dirty="0" smtClean="0">
                <a:solidFill>
                  <a:schemeClr val="bg1"/>
                </a:solidFill>
                <a:latin typeface="Andalus" pitchFamily="18" charset="-78"/>
                <a:cs typeface="Andalus" pitchFamily="18" charset="-78"/>
              </a:rPr>
              <a:t>Social Media Images (1)</a:t>
            </a:r>
            <a:endParaRPr lang="en-US" sz="3200" b="1" dirty="0">
              <a:solidFill>
                <a:schemeClr val="bg1"/>
              </a:solidFill>
              <a:latin typeface="Andalus" pitchFamily="18" charset="-78"/>
              <a:cs typeface="Andalus" pitchFamily="18" charset="-78"/>
            </a:endParaRPr>
          </a:p>
        </p:txBody>
      </p:sp>
      <p:pic>
        <p:nvPicPr>
          <p:cNvPr id="7" name="A99A2D5E-ACD4-4587-95DB-B224908420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802" y="1744502"/>
            <a:ext cx="181318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 name="E6027CD7-D8D2-4146-8955-9726793E155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2485" y="3365250"/>
            <a:ext cx="18714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B1633229-E292-412D-B583-BC80FB2D705D"/>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83511" y="3250563"/>
            <a:ext cx="2547114"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44423228-71A6-4A4E-AAFF-6EB91EE7E38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51460" y="4881220"/>
            <a:ext cx="2548135" cy="1274252"/>
          </a:xfrm>
          <a:prstGeom prst="rect">
            <a:avLst/>
          </a:prstGeom>
          <a:noFill/>
          <a:extLst>
            <a:ext uri="{909E8E84-426E-40dd-AFC4-6F175D3DCCD1}">
              <a14:hiddenFill xmlns:a14="http://schemas.microsoft.com/office/drawing/2010/main">
                <a:solidFill>
                  <a:srgbClr val="FFFFFF"/>
                </a:solidFill>
              </a14:hiddenFill>
            </a:ext>
          </a:extLst>
        </p:spPr>
      </p:pic>
      <p:pic>
        <p:nvPicPr>
          <p:cNvPr id="13" name="1EAAD2E4-9E52-4BC3-B8A0-BA12E69F6F6A"/>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45607" y="4812962"/>
            <a:ext cx="2685018" cy="1342509"/>
          </a:xfrm>
          <a:prstGeom prst="rect">
            <a:avLst/>
          </a:prstGeom>
          <a:noFill/>
          <a:extLst>
            <a:ext uri="{909E8E84-426E-40dd-AFC4-6F175D3DCCD1}">
              <a14:hiddenFill xmlns:a14="http://schemas.microsoft.com/office/drawing/2010/main">
                <a:solidFill>
                  <a:srgbClr val="FFFFFF"/>
                </a:solidFill>
              </a14:hiddenFill>
            </a:ext>
          </a:extLst>
        </p:spPr>
      </p:pic>
      <p:pic>
        <p:nvPicPr>
          <p:cNvPr id="14" name="B1633229-E292-412D-B583-BC80FB2D705D"/>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951461" y="1770108"/>
            <a:ext cx="256032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951461" y="3207542"/>
            <a:ext cx="2548135"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44423228-71A6-4A4E-AAFF-6EB91EE7E38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96886" y="1744502"/>
            <a:ext cx="2433739" cy="1274252"/>
          </a:xfrm>
          <a:prstGeom prst="rect">
            <a:avLst/>
          </a:prstGeom>
          <a:noFill/>
          <a:extLst>
            <a:ext uri="{909E8E84-426E-40dd-AFC4-6F175D3DCCD1}">
              <a14:hiddenFill xmlns:a14="http://schemas.microsoft.com/office/drawing/2010/main">
                <a:solidFill>
                  <a:srgbClr val="FFFFFF"/>
                </a:solidFill>
              </a14:hiddenFill>
            </a:ext>
          </a:extLst>
        </p:spPr>
      </p:pic>
      <p:pic>
        <p:nvPicPr>
          <p:cNvPr id="16" name="44423228-71A6-4A4E-AAFF-6EB91EE7E38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22485" y="4881219"/>
            <a:ext cx="1838548" cy="127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340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842054" y="584886"/>
            <a:ext cx="6167292" cy="733168"/>
          </a:xfrm>
        </p:spPr>
        <p:txBody>
          <a:bodyPr>
            <a:noAutofit/>
          </a:bodyPr>
          <a:lstStyle/>
          <a:p>
            <a:pPr algn="l"/>
            <a:r>
              <a:rPr lang="en-US" sz="2400" b="1" dirty="0" smtClean="0">
                <a:solidFill>
                  <a:schemeClr val="bg1"/>
                </a:solidFill>
                <a:latin typeface="Andalus" panose="02020603050405020304" pitchFamily="18" charset="-78"/>
                <a:cs typeface="Andalus" panose="02020603050405020304" pitchFamily="18" charset="-78"/>
              </a:rPr>
              <a:t>Contact Information</a:t>
            </a:r>
            <a:endParaRPr lang="en-US" sz="2400" b="1" dirty="0">
              <a:solidFill>
                <a:schemeClr val="bg1"/>
              </a:solidFill>
              <a:latin typeface="Andalus" panose="02020603050405020304" pitchFamily="18" charset="-78"/>
              <a:cs typeface="Andalus" panose="02020603050405020304" pitchFamily="18" charset="-78"/>
            </a:endParaRPr>
          </a:p>
        </p:txBody>
      </p:sp>
      <p:sp>
        <p:nvSpPr>
          <p:cNvPr id="3" name="Content Placeholder 2"/>
          <p:cNvSpPr txBox="1">
            <a:spLocks/>
          </p:cNvSpPr>
          <p:nvPr/>
        </p:nvSpPr>
        <p:spPr>
          <a:xfrm>
            <a:off x="1216907" y="2685401"/>
            <a:ext cx="7662306" cy="34105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4959"/>
              </a:buClr>
              <a:buSzPct val="130000"/>
              <a:buNone/>
            </a:pPr>
            <a:endParaRPr lang="en-US" sz="1600" dirty="0">
              <a:latin typeface="Arial"/>
              <a:cs typeface="Arial"/>
            </a:endParaRPr>
          </a:p>
          <a:p>
            <a:pPr marL="0" indent="0">
              <a:buClr>
                <a:srgbClr val="004959"/>
              </a:buClr>
              <a:buSzPct val="130000"/>
              <a:buNone/>
            </a:pPr>
            <a:endParaRPr lang="en-US" sz="1600" dirty="0" smtClean="0">
              <a:latin typeface="Arial"/>
              <a:cs typeface="Arial"/>
            </a:endParaRPr>
          </a:p>
        </p:txBody>
      </p:sp>
      <p:sp>
        <p:nvSpPr>
          <p:cNvPr id="2" name="Rectangle 1"/>
          <p:cNvSpPr/>
          <p:nvPr/>
        </p:nvSpPr>
        <p:spPr>
          <a:xfrm>
            <a:off x="1216907" y="2510634"/>
            <a:ext cx="7539915" cy="584775"/>
          </a:xfrm>
          <a:prstGeom prst="rect">
            <a:avLst/>
          </a:prstGeom>
        </p:spPr>
        <p:txBody>
          <a:bodyPr wrap="square">
            <a:spAutoFit/>
          </a:bodyPr>
          <a:lstStyle/>
          <a:p>
            <a:endParaRPr lang="en-US" sz="1600" dirty="0"/>
          </a:p>
          <a:p>
            <a:endParaRPr lang="en-US" sz="1600" dirty="0"/>
          </a:p>
        </p:txBody>
      </p:sp>
      <p:sp>
        <p:nvSpPr>
          <p:cNvPr id="6" name="Rectangle 5"/>
          <p:cNvSpPr/>
          <p:nvPr/>
        </p:nvSpPr>
        <p:spPr>
          <a:xfrm>
            <a:off x="1216907" y="1906704"/>
            <a:ext cx="7474012" cy="3970318"/>
          </a:xfrm>
          <a:prstGeom prst="rect">
            <a:avLst/>
          </a:prstGeom>
        </p:spPr>
        <p:txBody>
          <a:bodyPr wrap="square">
            <a:spAutoFit/>
          </a:bodyPr>
          <a:lstStyle/>
          <a:p>
            <a:r>
              <a:rPr lang="en-US" dirty="0" smtClean="0"/>
              <a:t>Dwana </a:t>
            </a:r>
            <a:r>
              <a:rPr lang="en-US" dirty="0"/>
              <a:t>“Dee” Calhoun, MS</a:t>
            </a:r>
          </a:p>
          <a:p>
            <a:r>
              <a:rPr lang="en-US" dirty="0"/>
              <a:t>Director, </a:t>
            </a:r>
            <a:r>
              <a:rPr lang="en-US" dirty="0" err="1"/>
              <a:t>SelfMade</a:t>
            </a:r>
            <a:r>
              <a:rPr lang="en-US" dirty="0"/>
              <a:t> Health Network (SMHN) </a:t>
            </a:r>
          </a:p>
          <a:p>
            <a:endParaRPr lang="en-US" dirty="0"/>
          </a:p>
          <a:p>
            <a:r>
              <a:rPr lang="en-US" dirty="0"/>
              <a:t>Patient Advocate Foundation (PAF)-Parent Organization</a:t>
            </a:r>
          </a:p>
          <a:p>
            <a:r>
              <a:rPr lang="en-US" dirty="0"/>
              <a:t>421 Butler Farm Road</a:t>
            </a:r>
          </a:p>
          <a:p>
            <a:r>
              <a:rPr lang="en-US" dirty="0"/>
              <a:t>Hampton, Virginia  23666</a:t>
            </a:r>
          </a:p>
          <a:p>
            <a:r>
              <a:rPr lang="en-US" dirty="0"/>
              <a:t>Telephone # 757-509-0227 </a:t>
            </a:r>
          </a:p>
          <a:p>
            <a:r>
              <a:rPr lang="en-US" dirty="0"/>
              <a:t>E-mail address: </a:t>
            </a:r>
            <a:r>
              <a:rPr lang="en-US" dirty="0" smtClean="0">
                <a:hlinkClick r:id="rId4"/>
              </a:rPr>
              <a:t>d.calhoun@selfmadehealth.org</a:t>
            </a:r>
            <a:endParaRPr lang="en-US" dirty="0" smtClean="0"/>
          </a:p>
          <a:p>
            <a:endParaRPr lang="en-US" dirty="0"/>
          </a:p>
          <a:p>
            <a:r>
              <a:rPr lang="en-US" dirty="0"/>
              <a:t>Twitter: @</a:t>
            </a:r>
            <a:r>
              <a:rPr lang="en-US" dirty="0" err="1"/>
              <a:t>SelfMadeHealth</a:t>
            </a:r>
            <a:r>
              <a:rPr lang="en-US" dirty="0"/>
              <a:t> </a:t>
            </a:r>
            <a:r>
              <a:rPr lang="en-US" dirty="0" smtClean="0"/>
              <a:t>and @</a:t>
            </a:r>
            <a:r>
              <a:rPr lang="en-US" dirty="0" err="1" smtClean="0"/>
              <a:t>DeeCalhounSMHN</a:t>
            </a:r>
            <a:endParaRPr lang="en-US" dirty="0"/>
          </a:p>
          <a:p>
            <a:r>
              <a:rPr lang="en-US" dirty="0"/>
              <a:t>Website: </a:t>
            </a:r>
            <a:r>
              <a:rPr lang="en-US" dirty="0">
                <a:hlinkClick r:id="rId5"/>
              </a:rPr>
              <a:t>http://www.selfmadehealth.org</a:t>
            </a:r>
            <a:r>
              <a:rPr lang="en-US" dirty="0" smtClean="0">
                <a:hlinkClick r:id="rId5"/>
              </a:rPr>
              <a:t>/</a:t>
            </a:r>
            <a:endParaRPr lang="en-US" dirty="0" smtClean="0"/>
          </a:p>
          <a:p>
            <a:r>
              <a:rPr lang="en-US" dirty="0" smtClean="0"/>
              <a:t>Send questions or contact us at anytime via shared SMHN mailbox: </a:t>
            </a:r>
            <a:r>
              <a:rPr lang="en-US" dirty="0" smtClean="0">
                <a:hlinkClick r:id="rId6"/>
              </a:rPr>
              <a:t>info@selfmadehealth.org</a:t>
            </a:r>
            <a:endParaRPr lang="en-US" dirty="0" smtClean="0"/>
          </a:p>
          <a:p>
            <a:endParaRPr lang="en-US" dirty="0"/>
          </a:p>
        </p:txBody>
      </p:sp>
    </p:spTree>
    <p:extLst>
      <p:ext uri="{BB962C8B-B14F-4D97-AF65-F5344CB8AC3E}">
        <p14:creationId xmlns:p14="http://schemas.microsoft.com/office/powerpoint/2010/main" val="18761690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80715" y="1653711"/>
            <a:ext cx="6836297" cy="805344"/>
          </a:xfrm>
        </p:spPr>
        <p:txBody>
          <a:bodyPr>
            <a:normAutofit/>
          </a:bodyPr>
          <a:lstStyle/>
          <a:p>
            <a:pPr algn="l"/>
            <a:r>
              <a:rPr lang="en-US" sz="2400" b="1" dirty="0" smtClean="0">
                <a:solidFill>
                  <a:srgbClr val="004959"/>
                </a:solidFill>
                <a:latin typeface="Arial"/>
                <a:cs typeface="Arial"/>
              </a:rPr>
              <a:t>“</a:t>
            </a:r>
            <a:r>
              <a:rPr lang="en-US" sz="2400" b="1" dirty="0" err="1" smtClean="0">
                <a:solidFill>
                  <a:srgbClr val="004959"/>
                </a:solidFill>
                <a:latin typeface="Arial"/>
                <a:cs typeface="Arial"/>
              </a:rPr>
              <a:t>SelfMade</a:t>
            </a:r>
            <a:r>
              <a:rPr lang="en-US" sz="2400" b="1" dirty="0" smtClean="0">
                <a:solidFill>
                  <a:srgbClr val="004959"/>
                </a:solidFill>
                <a:latin typeface="Arial"/>
                <a:cs typeface="Arial"/>
              </a:rPr>
              <a:t> Health” Philosophy</a:t>
            </a:r>
            <a:endParaRPr lang="en-US" sz="2400" b="1" dirty="0">
              <a:solidFill>
                <a:srgbClr val="004959"/>
              </a:solidFill>
              <a:latin typeface="Arial"/>
              <a:cs typeface="Arial"/>
            </a:endParaRPr>
          </a:p>
        </p:txBody>
      </p:sp>
      <p:sp>
        <p:nvSpPr>
          <p:cNvPr id="5" name="TextBox 4"/>
          <p:cNvSpPr txBox="1"/>
          <p:nvPr/>
        </p:nvSpPr>
        <p:spPr>
          <a:xfrm>
            <a:off x="1211317" y="2558433"/>
            <a:ext cx="6757484" cy="2022092"/>
          </a:xfrm>
          <a:prstGeom prst="rect">
            <a:avLst/>
          </a:prstGeom>
          <a:noFill/>
        </p:spPr>
        <p:txBody>
          <a:bodyPr wrap="square" rtlCol="0">
            <a:spAutoFit/>
          </a:bodyPr>
          <a:lstStyle/>
          <a:p>
            <a:pPr marL="285750" indent="-285750">
              <a:lnSpc>
                <a:spcPct val="110000"/>
              </a:lnSpc>
              <a:buFont typeface="Wingdings" pitchFamily="2" charset="2"/>
              <a:buChar char="q"/>
            </a:pPr>
            <a:r>
              <a:rPr lang="en-US" sz="1400" i="1" dirty="0" smtClean="0">
                <a:solidFill>
                  <a:prstClr val="black"/>
                </a:solidFill>
                <a:latin typeface="Arial"/>
                <a:cs typeface="Arial"/>
              </a:rPr>
              <a:t>In the presence of affordable, supportive and resource-friendly environments; individuals, families and subsequently populations can accrue greater awareness, knowledge, understanding, and self-efficacy as well as increased control of their decisions about health risks and overall health. </a:t>
            </a:r>
          </a:p>
          <a:p>
            <a:pPr>
              <a:lnSpc>
                <a:spcPct val="110000"/>
              </a:lnSpc>
            </a:pPr>
            <a:endParaRPr lang="en-US" sz="1600" i="1" dirty="0">
              <a:solidFill>
                <a:prstClr val="black"/>
              </a:solidFill>
              <a:latin typeface="Arial"/>
              <a:cs typeface="Arial"/>
            </a:endParaRPr>
          </a:p>
          <a:p>
            <a:pPr marL="285750" indent="-285750">
              <a:lnSpc>
                <a:spcPct val="110000"/>
              </a:lnSpc>
              <a:buFont typeface="Wingdings" pitchFamily="2" charset="2"/>
              <a:buChar char="q"/>
            </a:pPr>
            <a:r>
              <a:rPr lang="en-US" sz="1400" i="1" dirty="0" smtClean="0">
                <a:solidFill>
                  <a:prstClr val="black"/>
                </a:solidFill>
                <a:latin typeface="Arial"/>
                <a:cs typeface="Arial"/>
              </a:rPr>
              <a:t>In the presence of sustained local &amp; regional infrastructures with evidence-based resources, decisions among vulnerable populations would be consistently applied throughout the entire continuum of health. </a:t>
            </a:r>
            <a:endParaRPr lang="en-US" sz="1600" i="1" dirty="0" smtClean="0">
              <a:solidFill>
                <a:prstClr val="black"/>
              </a:solidFill>
              <a:latin typeface="Arial"/>
              <a:cs typeface="Aria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9632" y="4502119"/>
            <a:ext cx="3491410" cy="1723249"/>
          </a:xfrm>
          <a:prstGeom prst="rect">
            <a:avLst/>
          </a:prstGeom>
        </p:spPr>
      </p:pic>
    </p:spTree>
    <p:extLst>
      <p:ext uri="{BB962C8B-B14F-4D97-AF65-F5344CB8AC3E}">
        <p14:creationId xmlns:p14="http://schemas.microsoft.com/office/powerpoint/2010/main" val="2687788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800865" y="492984"/>
            <a:ext cx="6252518" cy="805344"/>
          </a:xfrm>
        </p:spPr>
        <p:txBody>
          <a:bodyPr>
            <a:normAutofit/>
          </a:bodyPr>
          <a:lstStyle/>
          <a:p>
            <a:pPr algn="l"/>
            <a:r>
              <a:rPr lang="en-US" sz="3200" b="1" dirty="0" smtClean="0">
                <a:solidFill>
                  <a:schemeClr val="bg1"/>
                </a:solidFill>
                <a:latin typeface="Andalus" panose="02020603050405020304" pitchFamily="18" charset="-78"/>
                <a:cs typeface="Andalus" panose="02020603050405020304" pitchFamily="18" charset="-78"/>
              </a:rPr>
              <a:t>Overview: Priority Populations</a:t>
            </a:r>
            <a:endParaRPr lang="en-US" sz="3200" b="1" dirty="0">
              <a:solidFill>
                <a:schemeClr val="bg1"/>
              </a:solidFill>
              <a:latin typeface="Andalus" panose="02020603050405020304" pitchFamily="18" charset="-78"/>
              <a:cs typeface="Andalus" panose="02020603050405020304" pitchFamily="18" charset="-78"/>
            </a:endParaRPr>
          </a:p>
        </p:txBody>
      </p:sp>
      <p:graphicFrame>
        <p:nvGraphicFramePr>
          <p:cNvPr id="2" name="Diagram 1"/>
          <p:cNvGraphicFramePr/>
          <p:nvPr>
            <p:extLst>
              <p:ext uri="{D42A27DB-BD31-4B8C-83A1-F6EECF244321}">
                <p14:modId xmlns:p14="http://schemas.microsoft.com/office/powerpoint/2010/main" val="3477672281"/>
              </p:ext>
            </p:extLst>
          </p:nvPr>
        </p:nvGraphicFramePr>
        <p:xfrm>
          <a:off x="601362" y="1812323"/>
          <a:ext cx="7669427" cy="4143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6918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59675" y="501222"/>
            <a:ext cx="6315573" cy="805344"/>
          </a:xfrm>
        </p:spPr>
        <p:txBody>
          <a:bodyPr>
            <a:normAutofit/>
          </a:bodyPr>
          <a:lstStyle/>
          <a:p>
            <a:pPr algn="l"/>
            <a:r>
              <a:rPr lang="en-US" sz="3200" b="1" dirty="0" smtClean="0">
                <a:solidFill>
                  <a:schemeClr val="bg1"/>
                </a:solidFill>
                <a:latin typeface="Andalus" panose="02020603050405020304" pitchFamily="18" charset="-78"/>
                <a:cs typeface="Andalus" panose="02020603050405020304" pitchFamily="18" charset="-78"/>
              </a:rPr>
              <a:t>SMHN Leadership Council</a:t>
            </a:r>
            <a:endParaRPr lang="en-US" sz="3200" b="1" dirty="0">
              <a:solidFill>
                <a:schemeClr val="bg1"/>
              </a:solidFill>
              <a:latin typeface="Andalus" panose="02020603050405020304" pitchFamily="18" charset="-78"/>
              <a:cs typeface="Andalus" panose="02020603050405020304" pitchFamily="18"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1803574151"/>
              </p:ext>
            </p:extLst>
          </p:nvPr>
        </p:nvGraphicFramePr>
        <p:xfrm>
          <a:off x="1136823" y="1841844"/>
          <a:ext cx="7702377" cy="3931003"/>
        </p:xfrm>
        <a:graphic>
          <a:graphicData uri="http://schemas.openxmlformats.org/drawingml/2006/table">
            <a:tbl>
              <a:tblPr firstRow="1" bandRow="1">
                <a:tableStyleId>{3C2FFA5D-87B4-456A-9821-1D502468CF0F}</a:tableStyleId>
              </a:tblPr>
              <a:tblGrid>
                <a:gridCol w="2567459"/>
                <a:gridCol w="2567459"/>
                <a:gridCol w="2567459"/>
              </a:tblGrid>
              <a:tr h="480076">
                <a:tc>
                  <a:txBody>
                    <a:bodyPr/>
                    <a:lstStyle/>
                    <a:p>
                      <a:r>
                        <a:rPr lang="en-US" sz="1100" dirty="0" smtClean="0">
                          <a:solidFill>
                            <a:schemeClr val="bg1"/>
                          </a:solidFill>
                        </a:rPr>
                        <a:t>American Health Quality Association (AHQA)</a:t>
                      </a:r>
                      <a:endParaRPr lang="en-US" sz="1100" dirty="0">
                        <a:solidFill>
                          <a:schemeClr val="bg1"/>
                        </a:solidFill>
                      </a:endParaRPr>
                    </a:p>
                  </a:txBody>
                  <a:tcPr>
                    <a:solidFill>
                      <a:schemeClr val="tx2">
                        <a:lumMod val="75000"/>
                      </a:schemeClr>
                    </a:solidFill>
                  </a:tcPr>
                </a:tc>
                <a:tc>
                  <a:txBody>
                    <a:bodyPr/>
                    <a:lstStyle/>
                    <a:p>
                      <a:r>
                        <a:rPr lang="en-US" sz="1100" b="1" dirty="0" smtClean="0">
                          <a:solidFill>
                            <a:schemeClr val="bg1"/>
                          </a:solidFill>
                        </a:rPr>
                        <a:t>National Health Care for the Homeless Council, Inc.</a:t>
                      </a:r>
                      <a:endParaRPr lang="en-US" sz="1100" b="1" dirty="0">
                        <a:solidFill>
                          <a:schemeClr val="bg1"/>
                        </a:solidFill>
                      </a:endParaRPr>
                    </a:p>
                  </a:txBody>
                  <a:tcPr>
                    <a:solidFill>
                      <a:schemeClr val="tx2">
                        <a:lumMod val="75000"/>
                      </a:schemeClr>
                    </a:solidFill>
                  </a:tcPr>
                </a:tc>
                <a:tc>
                  <a:txBody>
                    <a:bodyPr/>
                    <a:lstStyle/>
                    <a:p>
                      <a:r>
                        <a:rPr lang="en-US" sz="1100" dirty="0" smtClean="0">
                          <a:solidFill>
                            <a:schemeClr val="bg1"/>
                          </a:solidFill>
                        </a:rPr>
                        <a:t>National Area Health Education Center (AHEC) Organization</a:t>
                      </a:r>
                      <a:endParaRPr lang="en-US" sz="1100" dirty="0">
                        <a:solidFill>
                          <a:schemeClr val="bg1"/>
                        </a:solidFill>
                      </a:endParaRPr>
                    </a:p>
                  </a:txBody>
                  <a:tcPr>
                    <a:solidFill>
                      <a:schemeClr val="tx2">
                        <a:lumMod val="75000"/>
                      </a:schemeClr>
                    </a:solidFill>
                  </a:tcPr>
                </a:tc>
              </a:tr>
              <a:tr h="1064367">
                <a:tc>
                  <a:txBody>
                    <a:bodyPr/>
                    <a:lstStyle/>
                    <a:p>
                      <a:r>
                        <a:rPr lang="en-US" sz="1100" dirty="0" smtClean="0">
                          <a:solidFill>
                            <a:schemeClr val="tx1"/>
                          </a:solidFill>
                        </a:rPr>
                        <a:t>Louisiana Primary Care Association</a:t>
                      </a:r>
                      <a:endParaRPr lang="en-US" sz="1100" dirty="0">
                        <a:solidFill>
                          <a:schemeClr val="tx1"/>
                        </a:solidFill>
                      </a:endParaRPr>
                    </a:p>
                  </a:txBody>
                  <a:tcPr>
                    <a:solidFill>
                      <a:schemeClr val="bg1"/>
                    </a:solidFill>
                  </a:tcPr>
                </a:tc>
                <a:tc>
                  <a:txBody>
                    <a:bodyPr/>
                    <a:lstStyle/>
                    <a:p>
                      <a:r>
                        <a:rPr lang="en-US" sz="1100" dirty="0" smtClean="0">
                          <a:solidFill>
                            <a:schemeClr val="tx1"/>
                          </a:solidFill>
                        </a:rPr>
                        <a:t>Ohio State University Comprehensive Cancer Center, The James Cancer Hospital Division of Gastroenterology, Hepatology &amp; Nutrition</a:t>
                      </a:r>
                      <a:endParaRPr lang="en-US" sz="1100" dirty="0">
                        <a:solidFill>
                          <a:schemeClr val="bg1"/>
                        </a:solidFill>
                      </a:endParaRPr>
                    </a:p>
                  </a:txBody>
                  <a:tcPr>
                    <a:solidFill>
                      <a:schemeClr val="bg1"/>
                    </a:solidFill>
                  </a:tcPr>
                </a:tc>
                <a:tc>
                  <a:txBody>
                    <a:bodyPr/>
                    <a:lstStyle/>
                    <a:p>
                      <a:r>
                        <a:rPr lang="en-US" sz="1100" dirty="0" smtClean="0">
                          <a:solidFill>
                            <a:schemeClr val="tx1"/>
                          </a:solidFill>
                        </a:rPr>
                        <a:t>West Virginia University (WVU)-Cancer Institute </a:t>
                      </a:r>
                      <a:endParaRPr lang="en-US" sz="1100" dirty="0">
                        <a:solidFill>
                          <a:schemeClr val="tx1"/>
                        </a:solidFill>
                      </a:endParaRPr>
                    </a:p>
                  </a:txBody>
                  <a:tcPr>
                    <a:solidFill>
                      <a:schemeClr val="bg1"/>
                    </a:solidFill>
                  </a:tcPr>
                </a:tc>
              </a:tr>
              <a:tr h="672232">
                <a:tc>
                  <a:txBody>
                    <a:bodyPr/>
                    <a:lstStyle/>
                    <a:p>
                      <a:r>
                        <a:rPr lang="en-US" sz="1100" b="1" dirty="0" smtClean="0">
                          <a:solidFill>
                            <a:schemeClr val="bg1"/>
                          </a:solidFill>
                        </a:rPr>
                        <a:t>Academy of Oncology Nurse and Patient Navigators (AONN)</a:t>
                      </a:r>
                    </a:p>
                    <a:p>
                      <a:endParaRPr lang="en-US" sz="1100" dirty="0">
                        <a:solidFill>
                          <a:schemeClr val="bg1"/>
                        </a:solidFill>
                      </a:endParaRPr>
                    </a:p>
                  </a:txBody>
                  <a:tcPr>
                    <a:solidFill>
                      <a:schemeClr val="tx2">
                        <a:lumMod val="75000"/>
                      </a:schemeClr>
                    </a:solidFill>
                  </a:tcPr>
                </a:tc>
                <a:tc>
                  <a:txBody>
                    <a:bodyPr/>
                    <a:lstStyle/>
                    <a:p>
                      <a:r>
                        <a:rPr lang="en-US" sz="1100" b="1" dirty="0" smtClean="0">
                          <a:solidFill>
                            <a:schemeClr val="bg1"/>
                          </a:solidFill>
                        </a:rPr>
                        <a:t>Louisiana Public Health Institute (LPHI)</a:t>
                      </a:r>
                      <a:endParaRPr lang="en-US" sz="1100" b="1" dirty="0">
                        <a:solidFill>
                          <a:schemeClr val="bg1"/>
                        </a:solidFill>
                      </a:endParaRPr>
                    </a:p>
                  </a:txBody>
                  <a:tcPr>
                    <a:solidFill>
                      <a:schemeClr val="tx2">
                        <a:lumMod val="75000"/>
                      </a:schemeClr>
                    </a:solidFill>
                  </a:tcPr>
                </a:tc>
                <a:tc>
                  <a:txBody>
                    <a:bodyPr/>
                    <a:lstStyle/>
                    <a:p>
                      <a:r>
                        <a:rPr lang="en-US" sz="1100" b="1" dirty="0" smtClean="0">
                          <a:solidFill>
                            <a:schemeClr val="bg1"/>
                          </a:solidFill>
                        </a:rPr>
                        <a:t>University of Wisconsin School of Medicine and Public Health-Center for Tobacco Research and Intervention</a:t>
                      </a:r>
                    </a:p>
                    <a:p>
                      <a:endParaRPr lang="en-US" sz="1100" dirty="0">
                        <a:solidFill>
                          <a:schemeClr val="bg1"/>
                        </a:solidFill>
                      </a:endParaRPr>
                    </a:p>
                  </a:txBody>
                  <a:tcPr>
                    <a:solidFill>
                      <a:schemeClr val="tx2">
                        <a:lumMod val="75000"/>
                      </a:schemeClr>
                    </a:solidFill>
                  </a:tcPr>
                </a:tc>
              </a:tr>
              <a:tr h="476164">
                <a:tc>
                  <a:txBody>
                    <a:bodyPr/>
                    <a:lstStyle/>
                    <a:p>
                      <a:r>
                        <a:rPr lang="en-US" sz="1100" dirty="0" smtClean="0"/>
                        <a:t>Catholic Health Association of the United States</a:t>
                      </a:r>
                      <a:endParaRPr lang="en-US" sz="1100" dirty="0">
                        <a:solidFill>
                          <a:schemeClr val="bg1"/>
                        </a:solidFill>
                      </a:endParaRPr>
                    </a:p>
                  </a:txBody>
                  <a:tcPr>
                    <a:solidFill>
                      <a:schemeClr val="bg1"/>
                    </a:solidFill>
                  </a:tcPr>
                </a:tc>
                <a:tc>
                  <a:txBody>
                    <a:bodyPr/>
                    <a:lstStyle/>
                    <a:p>
                      <a:r>
                        <a:rPr lang="en-US" sz="1100" dirty="0" smtClean="0"/>
                        <a:t>West Virginia Division of Tobacco Prevention</a:t>
                      </a:r>
                      <a:endParaRPr lang="en-US" sz="1100" dirty="0">
                        <a:solidFill>
                          <a:schemeClr val="bg1"/>
                        </a:solidFill>
                      </a:endParaRPr>
                    </a:p>
                  </a:txBody>
                  <a:tcPr>
                    <a:solidFill>
                      <a:schemeClr val="bg1"/>
                    </a:solidFill>
                  </a:tcPr>
                </a:tc>
                <a:tc>
                  <a:txBody>
                    <a:bodyPr/>
                    <a:lstStyle/>
                    <a:p>
                      <a:r>
                        <a:rPr lang="en-US" sz="1100" dirty="0" smtClean="0"/>
                        <a:t>Ohio Commission on Minority Health</a:t>
                      </a:r>
                      <a:endParaRPr lang="en-US" sz="1100" dirty="0">
                        <a:solidFill>
                          <a:schemeClr val="bg1"/>
                        </a:solidFill>
                      </a:endParaRPr>
                    </a:p>
                  </a:txBody>
                  <a:tcPr>
                    <a:solidFill>
                      <a:schemeClr val="bg1"/>
                    </a:solidFill>
                  </a:tcPr>
                </a:tc>
              </a:tr>
              <a:tr h="476164">
                <a:tc>
                  <a:txBody>
                    <a:bodyPr/>
                    <a:lstStyle/>
                    <a:p>
                      <a:r>
                        <a:rPr lang="en-US" sz="1100" b="1" dirty="0" err="1" smtClean="0">
                          <a:solidFill>
                            <a:schemeClr val="bg1"/>
                          </a:solidFill>
                        </a:rPr>
                        <a:t>Meharry</a:t>
                      </a:r>
                      <a:r>
                        <a:rPr lang="en-US" sz="1100" b="1" dirty="0" smtClean="0">
                          <a:solidFill>
                            <a:schemeClr val="bg1"/>
                          </a:solidFill>
                        </a:rPr>
                        <a:t> Medical College</a:t>
                      </a:r>
                    </a:p>
                    <a:p>
                      <a:endParaRPr lang="en-US" sz="1100" dirty="0">
                        <a:solidFill>
                          <a:schemeClr val="bg1"/>
                        </a:solidFill>
                      </a:endParaRPr>
                    </a:p>
                  </a:txBody>
                  <a:tcPr>
                    <a:solidFill>
                      <a:schemeClr val="tx2">
                        <a:lumMod val="75000"/>
                      </a:schemeClr>
                    </a:solidFill>
                  </a:tcPr>
                </a:tc>
                <a:tc>
                  <a:txBody>
                    <a:bodyPr/>
                    <a:lstStyle/>
                    <a:p>
                      <a:r>
                        <a:rPr lang="en-US" sz="1100" dirty="0" smtClean="0">
                          <a:solidFill>
                            <a:schemeClr val="bg1"/>
                          </a:solidFill>
                        </a:rPr>
                        <a:t>Georgia Council on Aging</a:t>
                      </a:r>
                      <a:endParaRPr lang="en-US" sz="1100" dirty="0">
                        <a:solidFill>
                          <a:schemeClr val="bg1"/>
                        </a:solidFill>
                      </a:endParaRPr>
                    </a:p>
                  </a:txBody>
                  <a:tcPr>
                    <a:solidFill>
                      <a:schemeClr val="tx2">
                        <a:lumMod val="75000"/>
                      </a:schemeClr>
                    </a:solidFill>
                  </a:tcPr>
                </a:tc>
                <a:tc>
                  <a:txBody>
                    <a:bodyPr/>
                    <a:lstStyle/>
                    <a:p>
                      <a:r>
                        <a:rPr lang="en-US" sz="1100" b="1" dirty="0" err="1" smtClean="0">
                          <a:solidFill>
                            <a:schemeClr val="bg1"/>
                          </a:solidFill>
                        </a:rPr>
                        <a:t>Altarum</a:t>
                      </a:r>
                      <a:r>
                        <a:rPr lang="en-US" sz="1100" b="1" dirty="0" smtClean="0">
                          <a:solidFill>
                            <a:schemeClr val="bg1"/>
                          </a:solidFill>
                        </a:rPr>
                        <a:t> Institute</a:t>
                      </a:r>
                      <a:endParaRPr lang="en-US" sz="1100" b="1" dirty="0">
                        <a:solidFill>
                          <a:schemeClr val="bg1"/>
                        </a:solidFill>
                      </a:endParaRPr>
                    </a:p>
                  </a:txBody>
                  <a:tcPr>
                    <a:solidFill>
                      <a:schemeClr val="tx2">
                        <a:lumMod val="75000"/>
                      </a:schemeClr>
                    </a:solidFill>
                  </a:tcPr>
                </a:tc>
              </a:tr>
              <a:tr h="672232">
                <a:tc>
                  <a:txBody>
                    <a:bodyPr/>
                    <a:lstStyle/>
                    <a:p>
                      <a:r>
                        <a:rPr lang="en-US" sz="1100" dirty="0" smtClean="0">
                          <a:solidFill>
                            <a:schemeClr val="tx1"/>
                          </a:solidFill>
                        </a:rPr>
                        <a:t>Louisiana Public Health Institute, Louisiana Cancer Research Center</a:t>
                      </a:r>
                      <a:endParaRPr lang="en-US" sz="1100" dirty="0">
                        <a:solidFill>
                          <a:schemeClr val="tx1"/>
                        </a:solidFill>
                      </a:endParaRPr>
                    </a:p>
                  </a:txBody>
                  <a:tcPr>
                    <a:solidFill>
                      <a:schemeClr val="bg1"/>
                    </a:solidFill>
                  </a:tcPr>
                </a:tc>
                <a:tc>
                  <a:txBody>
                    <a:bodyPr/>
                    <a:lstStyle/>
                    <a:p>
                      <a:r>
                        <a:rPr lang="en-US" sz="1100" dirty="0" smtClean="0">
                          <a:solidFill>
                            <a:schemeClr val="tx1"/>
                          </a:solidFill>
                        </a:rPr>
                        <a:t>National Federation of Licensed Practical Nurses (LPNs), Inc.</a:t>
                      </a:r>
                    </a:p>
                    <a:p>
                      <a:endParaRPr lang="en-US" sz="1100" dirty="0">
                        <a:solidFill>
                          <a:schemeClr val="bg1"/>
                        </a:solidFill>
                      </a:endParaRPr>
                    </a:p>
                  </a:txBody>
                  <a:tcPr>
                    <a:solidFill>
                      <a:schemeClr val="bg1"/>
                    </a:solidFill>
                  </a:tcPr>
                </a:tc>
                <a:tc>
                  <a:txBody>
                    <a:bodyPr/>
                    <a:lstStyle/>
                    <a:p>
                      <a:r>
                        <a:rPr lang="en-US" sz="1100" b="0" dirty="0" smtClean="0">
                          <a:solidFill>
                            <a:schemeClr val="tx1"/>
                          </a:solidFill>
                        </a:rPr>
                        <a:t>Food Bank Association (</a:t>
                      </a:r>
                      <a:r>
                        <a:rPr lang="en-US" sz="1100" b="0" i="1" dirty="0" smtClean="0">
                          <a:solidFill>
                            <a:schemeClr val="tx1"/>
                          </a:solidFill>
                        </a:rPr>
                        <a:t>Vacant</a:t>
                      </a:r>
                      <a:r>
                        <a:rPr lang="en-US" sz="1100" b="0" dirty="0" smtClean="0">
                          <a:solidFill>
                            <a:schemeClr val="tx1"/>
                          </a:solidFill>
                        </a:rPr>
                        <a:t>)</a:t>
                      </a:r>
                      <a:endParaRPr lang="en-US" sz="1100" b="0" dirty="0">
                        <a:solidFill>
                          <a:schemeClr val="tx1"/>
                        </a:solidFill>
                      </a:endParaRPr>
                    </a:p>
                  </a:txBody>
                  <a:tcPr>
                    <a:solidFill>
                      <a:schemeClr val="bg1"/>
                    </a:solidFill>
                  </a:tcPr>
                </a:tc>
              </a:tr>
            </a:tbl>
          </a:graphicData>
        </a:graphic>
      </p:graphicFrame>
      <p:sp>
        <p:nvSpPr>
          <p:cNvPr id="6" name="Rectangle 5"/>
          <p:cNvSpPr/>
          <p:nvPr/>
        </p:nvSpPr>
        <p:spPr>
          <a:xfrm>
            <a:off x="1136823" y="5772847"/>
            <a:ext cx="7702378" cy="400110"/>
          </a:xfrm>
          <a:prstGeom prst="rect">
            <a:avLst/>
          </a:prstGeom>
        </p:spPr>
        <p:txBody>
          <a:bodyPr wrap="square">
            <a:spAutoFit/>
          </a:bodyPr>
          <a:lstStyle/>
          <a:p>
            <a:r>
              <a:rPr lang="en-US" sz="1000" i="1" dirty="0" smtClean="0">
                <a:hlinkClick r:id="rId4"/>
              </a:rPr>
              <a:t>Reference:</a:t>
            </a:r>
          </a:p>
          <a:p>
            <a:r>
              <a:rPr lang="en-US" sz="1000" dirty="0" smtClean="0">
                <a:hlinkClick r:id="rId4"/>
              </a:rPr>
              <a:t>http</a:t>
            </a:r>
            <a:r>
              <a:rPr lang="en-US" sz="1000" dirty="0">
                <a:hlinkClick r:id="rId4"/>
              </a:rPr>
              <a:t>://www.selfmadehealth.org/about/network-leadership-council</a:t>
            </a:r>
            <a:r>
              <a:rPr lang="en-US" sz="1000" dirty="0" smtClean="0">
                <a:hlinkClick r:id="rId4"/>
              </a:rPr>
              <a:t>/</a:t>
            </a:r>
            <a:endParaRPr lang="en-US" sz="1000" dirty="0"/>
          </a:p>
        </p:txBody>
      </p:sp>
    </p:spTree>
    <p:extLst>
      <p:ext uri="{BB962C8B-B14F-4D97-AF65-F5344CB8AC3E}">
        <p14:creationId xmlns:p14="http://schemas.microsoft.com/office/powerpoint/2010/main" val="26136480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11317" y="1759362"/>
            <a:ext cx="7487840" cy="4595104"/>
          </a:xfrm>
          <a:prstGeom prst="rect">
            <a:avLst/>
          </a:prstGeom>
          <a:noFill/>
        </p:spPr>
        <p:txBody>
          <a:bodyPr wrap="square" rtlCol="0">
            <a:spAutoFit/>
          </a:bodyPr>
          <a:lstStyle/>
          <a:p>
            <a:pPr marL="285750" indent="-285750">
              <a:lnSpc>
                <a:spcPct val="110000"/>
              </a:lnSpc>
              <a:buFont typeface="Wingdings" pitchFamily="2" charset="2"/>
              <a:buChar char="q"/>
            </a:pPr>
            <a:r>
              <a:rPr lang="en-US" sz="1400" dirty="0" smtClean="0">
                <a:solidFill>
                  <a:prstClr val="black"/>
                </a:solidFill>
                <a:latin typeface="Arial"/>
                <a:cs typeface="Arial"/>
              </a:rPr>
              <a:t>Convene and establish partnerships with an </a:t>
            </a:r>
            <a:r>
              <a:rPr lang="en-US" sz="1400" dirty="0">
                <a:solidFill>
                  <a:prstClr val="black"/>
                </a:solidFill>
                <a:latin typeface="Arial"/>
                <a:cs typeface="Arial"/>
              </a:rPr>
              <a:t>array of diverse sectors to ensure that priority setting and delivery are relevant to their underserved and vulnerable </a:t>
            </a:r>
            <a:r>
              <a:rPr lang="en-US" sz="1400" dirty="0" smtClean="0">
                <a:solidFill>
                  <a:prstClr val="black"/>
                </a:solidFill>
                <a:latin typeface="Arial"/>
                <a:cs typeface="Arial"/>
              </a:rPr>
              <a:t>populations </a:t>
            </a:r>
            <a:r>
              <a:rPr lang="en-US" sz="1400" dirty="0">
                <a:solidFill>
                  <a:prstClr val="black"/>
                </a:solidFill>
                <a:latin typeface="Arial"/>
                <a:cs typeface="Arial"/>
              </a:rPr>
              <a:t>and that </a:t>
            </a:r>
            <a:r>
              <a:rPr lang="en-US" sz="1400" dirty="0" smtClean="0">
                <a:solidFill>
                  <a:prstClr val="black"/>
                </a:solidFill>
                <a:latin typeface="Arial"/>
                <a:cs typeface="Arial"/>
              </a:rPr>
              <a:t>recommendations </a:t>
            </a:r>
            <a:r>
              <a:rPr lang="en-US" sz="1400" dirty="0">
                <a:solidFill>
                  <a:prstClr val="black"/>
                </a:solidFill>
                <a:latin typeface="Arial"/>
                <a:cs typeface="Arial"/>
              </a:rPr>
              <a:t>are adopted and implemented </a:t>
            </a:r>
            <a:r>
              <a:rPr lang="en-US" sz="1400" dirty="0" smtClean="0">
                <a:solidFill>
                  <a:prstClr val="black"/>
                </a:solidFill>
                <a:latin typeface="Arial"/>
                <a:cs typeface="Arial"/>
              </a:rPr>
              <a:t>effectively.</a:t>
            </a:r>
          </a:p>
          <a:p>
            <a:pPr>
              <a:lnSpc>
                <a:spcPct val="110000"/>
              </a:lnSpc>
            </a:pPr>
            <a:endParaRPr lang="en-US" sz="1400" dirty="0">
              <a:solidFill>
                <a:prstClr val="black"/>
              </a:solidFill>
              <a:latin typeface="Arial"/>
              <a:cs typeface="Arial"/>
            </a:endParaRPr>
          </a:p>
          <a:p>
            <a:pPr marL="285750" indent="-285750">
              <a:lnSpc>
                <a:spcPct val="110000"/>
              </a:lnSpc>
              <a:buFont typeface="Wingdings" pitchFamily="2" charset="2"/>
              <a:buChar char="q"/>
            </a:pPr>
            <a:r>
              <a:rPr lang="en-US" sz="1400" dirty="0" smtClean="0">
                <a:solidFill>
                  <a:prstClr val="black"/>
                </a:solidFill>
                <a:latin typeface="Arial"/>
                <a:cs typeface="Arial"/>
              </a:rPr>
              <a:t>Continue </a:t>
            </a:r>
            <a:r>
              <a:rPr lang="en-US" sz="1400" dirty="0">
                <a:solidFill>
                  <a:prstClr val="black"/>
                </a:solidFill>
                <a:latin typeface="Arial"/>
                <a:cs typeface="Arial"/>
              </a:rPr>
              <a:t>to build capacity and a sustainable infrastructure </a:t>
            </a:r>
            <a:r>
              <a:rPr lang="en-US" sz="1400" dirty="0" smtClean="0">
                <a:solidFill>
                  <a:prstClr val="black"/>
                </a:solidFill>
                <a:latin typeface="Arial"/>
                <a:cs typeface="Arial"/>
              </a:rPr>
              <a:t>addressing cancer </a:t>
            </a:r>
            <a:r>
              <a:rPr lang="en-US" sz="1400" dirty="0">
                <a:solidFill>
                  <a:prstClr val="black"/>
                </a:solidFill>
                <a:latin typeface="Arial"/>
                <a:cs typeface="Arial"/>
              </a:rPr>
              <a:t>and tobacco-related disparities </a:t>
            </a:r>
            <a:r>
              <a:rPr lang="en-US" sz="1400" dirty="0" smtClean="0">
                <a:solidFill>
                  <a:prstClr val="black"/>
                </a:solidFill>
                <a:latin typeface="Arial"/>
                <a:cs typeface="Arial"/>
              </a:rPr>
              <a:t>within high disease burden/underserved regions.</a:t>
            </a:r>
          </a:p>
          <a:p>
            <a:pPr>
              <a:lnSpc>
                <a:spcPct val="110000"/>
              </a:lnSpc>
            </a:pPr>
            <a:endParaRPr lang="en-US" sz="1400" dirty="0" smtClean="0">
              <a:solidFill>
                <a:prstClr val="black"/>
              </a:solidFill>
              <a:latin typeface="Arial"/>
              <a:cs typeface="Arial"/>
            </a:endParaRPr>
          </a:p>
          <a:p>
            <a:pPr marL="285750" indent="-285750">
              <a:lnSpc>
                <a:spcPct val="110000"/>
              </a:lnSpc>
              <a:buFont typeface="Wingdings" pitchFamily="2" charset="2"/>
              <a:buChar char="q"/>
            </a:pPr>
            <a:r>
              <a:rPr lang="en-US" sz="1400" dirty="0">
                <a:solidFill>
                  <a:prstClr val="black"/>
                </a:solidFill>
                <a:latin typeface="Arial"/>
                <a:cs typeface="Arial"/>
              </a:rPr>
              <a:t>Promote the development, and adoption “promising practices” as well as </a:t>
            </a:r>
            <a:r>
              <a:rPr lang="en-US" sz="1400" dirty="0" smtClean="0">
                <a:solidFill>
                  <a:prstClr val="black"/>
                </a:solidFill>
                <a:latin typeface="Arial"/>
                <a:cs typeface="Arial"/>
              </a:rPr>
              <a:t>evidence-based(EB) strategies </a:t>
            </a:r>
            <a:r>
              <a:rPr lang="en-US" sz="1400" dirty="0">
                <a:solidFill>
                  <a:prstClr val="black"/>
                </a:solidFill>
                <a:latin typeface="Arial"/>
                <a:cs typeface="Arial"/>
              </a:rPr>
              <a:t>and initiatives among organizations that provide services to </a:t>
            </a:r>
            <a:r>
              <a:rPr lang="en-US" sz="1400" dirty="0" smtClean="0">
                <a:solidFill>
                  <a:prstClr val="black"/>
                </a:solidFill>
                <a:latin typeface="Arial"/>
                <a:cs typeface="Arial"/>
              </a:rPr>
              <a:t>populations with low socioeconomic status (SES) characteristics (including those residing within </a:t>
            </a:r>
            <a:r>
              <a:rPr lang="en-US" sz="1400" dirty="0">
                <a:solidFill>
                  <a:prstClr val="black"/>
                </a:solidFill>
                <a:latin typeface="Arial"/>
                <a:cs typeface="Arial"/>
              </a:rPr>
              <a:t>high disease burden </a:t>
            </a:r>
            <a:r>
              <a:rPr lang="en-US" sz="1400" dirty="0" smtClean="0">
                <a:solidFill>
                  <a:prstClr val="black"/>
                </a:solidFill>
                <a:latin typeface="Arial"/>
                <a:cs typeface="Arial"/>
              </a:rPr>
              <a:t>state or regions).</a:t>
            </a:r>
          </a:p>
          <a:p>
            <a:pPr>
              <a:lnSpc>
                <a:spcPct val="110000"/>
              </a:lnSpc>
            </a:pPr>
            <a:endParaRPr lang="en-US" sz="1400" dirty="0" smtClean="0">
              <a:solidFill>
                <a:prstClr val="black"/>
              </a:solidFill>
              <a:latin typeface="Arial"/>
              <a:cs typeface="Arial"/>
            </a:endParaRPr>
          </a:p>
          <a:p>
            <a:pPr marL="285750" indent="-285750">
              <a:lnSpc>
                <a:spcPct val="110000"/>
              </a:lnSpc>
              <a:buFont typeface="Wingdings" pitchFamily="2" charset="2"/>
              <a:buChar char="q"/>
            </a:pPr>
            <a:r>
              <a:rPr lang="en-US" sz="1400" dirty="0">
                <a:solidFill>
                  <a:prstClr val="black"/>
                </a:solidFill>
                <a:latin typeface="Arial"/>
                <a:cs typeface="Arial"/>
              </a:rPr>
              <a:t>Expand </a:t>
            </a:r>
            <a:r>
              <a:rPr lang="en-US" sz="1400" dirty="0" smtClean="0">
                <a:solidFill>
                  <a:prstClr val="black"/>
                </a:solidFill>
                <a:latin typeface="Arial"/>
                <a:cs typeface="Arial"/>
              </a:rPr>
              <a:t>dissemination and access to </a:t>
            </a:r>
            <a:r>
              <a:rPr lang="en-US" sz="1400" dirty="0">
                <a:solidFill>
                  <a:prstClr val="black"/>
                </a:solidFill>
                <a:latin typeface="Arial"/>
                <a:cs typeface="Arial"/>
              </a:rPr>
              <a:t>evidence-based </a:t>
            </a:r>
            <a:r>
              <a:rPr lang="en-US" sz="1400" dirty="0" smtClean="0">
                <a:solidFill>
                  <a:prstClr val="black"/>
                </a:solidFill>
                <a:latin typeface="Arial"/>
                <a:cs typeface="Arial"/>
              </a:rPr>
              <a:t>(EB) cancer </a:t>
            </a:r>
            <a:r>
              <a:rPr lang="en-US" sz="1400" dirty="0">
                <a:solidFill>
                  <a:prstClr val="black"/>
                </a:solidFill>
                <a:latin typeface="Arial"/>
                <a:cs typeface="Arial"/>
              </a:rPr>
              <a:t>and tobacco-related resources and services </a:t>
            </a:r>
            <a:r>
              <a:rPr lang="en-US" sz="1400" dirty="0" smtClean="0">
                <a:solidFill>
                  <a:prstClr val="black"/>
                </a:solidFill>
                <a:latin typeface="Arial"/>
                <a:cs typeface="Arial"/>
              </a:rPr>
              <a:t>among a.) vulnerable </a:t>
            </a:r>
            <a:r>
              <a:rPr lang="en-US" sz="1400" dirty="0">
                <a:solidFill>
                  <a:prstClr val="black"/>
                </a:solidFill>
                <a:latin typeface="Arial"/>
                <a:cs typeface="Arial"/>
              </a:rPr>
              <a:t>members of society </a:t>
            </a:r>
            <a:r>
              <a:rPr lang="en-US" sz="1400" dirty="0" smtClean="0">
                <a:solidFill>
                  <a:prstClr val="black"/>
                </a:solidFill>
                <a:latin typeface="Arial"/>
                <a:cs typeface="Arial"/>
              </a:rPr>
              <a:t>(regardless </a:t>
            </a:r>
            <a:r>
              <a:rPr lang="en-US" sz="1400" dirty="0">
                <a:solidFill>
                  <a:prstClr val="black"/>
                </a:solidFill>
                <a:latin typeface="Arial"/>
                <a:cs typeface="Arial"/>
              </a:rPr>
              <a:t>of their race/ethnicity, socioeconomic </a:t>
            </a:r>
            <a:r>
              <a:rPr lang="en-US" sz="1400" dirty="0" smtClean="0">
                <a:solidFill>
                  <a:prstClr val="black"/>
                </a:solidFill>
                <a:latin typeface="Arial"/>
                <a:cs typeface="Arial"/>
              </a:rPr>
              <a:t>status, </a:t>
            </a:r>
            <a:r>
              <a:rPr lang="en-US" sz="1400" dirty="0">
                <a:solidFill>
                  <a:prstClr val="black"/>
                </a:solidFill>
                <a:latin typeface="Arial"/>
                <a:cs typeface="Arial"/>
              </a:rPr>
              <a:t>health insurance status and literacy </a:t>
            </a:r>
            <a:r>
              <a:rPr lang="en-US" sz="1400" dirty="0" smtClean="0">
                <a:solidFill>
                  <a:prstClr val="black"/>
                </a:solidFill>
                <a:latin typeface="Arial"/>
                <a:cs typeface="Arial"/>
              </a:rPr>
              <a:t>level) and b.) service providers, policy makers and other major stakeholders.</a:t>
            </a:r>
          </a:p>
          <a:p>
            <a:pPr>
              <a:lnSpc>
                <a:spcPct val="110000"/>
              </a:lnSpc>
            </a:pPr>
            <a:endParaRPr lang="en-US" sz="1400" dirty="0">
              <a:solidFill>
                <a:prstClr val="black"/>
              </a:solidFill>
              <a:latin typeface="Arial"/>
              <a:cs typeface="Arial"/>
            </a:endParaRPr>
          </a:p>
          <a:p>
            <a:pPr marL="285750" indent="-285750">
              <a:lnSpc>
                <a:spcPct val="110000"/>
              </a:lnSpc>
              <a:buFont typeface="Wingdings" pitchFamily="2" charset="2"/>
              <a:buChar char="q"/>
            </a:pPr>
            <a:r>
              <a:rPr lang="en-US" sz="1400" dirty="0" smtClean="0">
                <a:solidFill>
                  <a:prstClr val="black"/>
                </a:solidFill>
                <a:latin typeface="Arial"/>
                <a:cs typeface="Arial"/>
              </a:rPr>
              <a:t>Identify, evaluate, integrate and disseminate relevant data to </a:t>
            </a:r>
            <a:r>
              <a:rPr lang="en-US" sz="1400" dirty="0">
                <a:solidFill>
                  <a:prstClr val="black"/>
                </a:solidFill>
                <a:latin typeface="Arial"/>
                <a:cs typeface="Arial"/>
              </a:rPr>
              <a:t>address </a:t>
            </a:r>
            <a:r>
              <a:rPr lang="en-US" sz="1400" dirty="0" smtClean="0">
                <a:solidFill>
                  <a:prstClr val="black"/>
                </a:solidFill>
                <a:latin typeface="Arial"/>
                <a:cs typeface="Arial"/>
              </a:rPr>
              <a:t>disparities among </a:t>
            </a:r>
            <a:r>
              <a:rPr lang="en-US" sz="1400" dirty="0">
                <a:solidFill>
                  <a:prstClr val="black"/>
                </a:solidFill>
                <a:latin typeface="Arial"/>
                <a:cs typeface="Arial"/>
              </a:rPr>
              <a:t>members of low SES </a:t>
            </a:r>
            <a:r>
              <a:rPr lang="en-US" sz="1400" dirty="0" smtClean="0">
                <a:solidFill>
                  <a:prstClr val="black"/>
                </a:solidFill>
                <a:latin typeface="Arial"/>
                <a:cs typeface="Arial"/>
              </a:rPr>
              <a:t>populations, as </a:t>
            </a:r>
            <a:r>
              <a:rPr lang="en-US" sz="1400" dirty="0">
                <a:solidFill>
                  <a:prstClr val="black"/>
                </a:solidFill>
                <a:latin typeface="Arial"/>
                <a:cs typeface="Arial"/>
              </a:rPr>
              <a:t>it bears on identifying “best </a:t>
            </a:r>
            <a:r>
              <a:rPr lang="en-US" sz="1400" dirty="0" smtClean="0">
                <a:solidFill>
                  <a:prstClr val="black"/>
                </a:solidFill>
                <a:latin typeface="Arial"/>
                <a:cs typeface="Arial"/>
              </a:rPr>
              <a:t>practices.”</a:t>
            </a:r>
            <a:endParaRPr lang="en-US" sz="1600" i="1" dirty="0">
              <a:solidFill>
                <a:srgbClr val="FF0000"/>
              </a:solidFill>
              <a:latin typeface="Arial"/>
              <a:cs typeface="Arial"/>
            </a:endParaRPr>
          </a:p>
        </p:txBody>
      </p:sp>
      <p:sp>
        <p:nvSpPr>
          <p:cNvPr id="6" name="Title 1"/>
          <p:cNvSpPr txBox="1">
            <a:spLocks/>
          </p:cNvSpPr>
          <p:nvPr/>
        </p:nvSpPr>
        <p:spPr>
          <a:xfrm>
            <a:off x="2825578" y="470819"/>
            <a:ext cx="6218261" cy="80534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b="1" dirty="0">
              <a:solidFill>
                <a:prstClr val="white"/>
              </a:solidFill>
              <a:latin typeface="Andalus" pitchFamily="18" charset="-78"/>
              <a:cs typeface="Andalus" pitchFamily="18" charset="-78"/>
            </a:endParaRPr>
          </a:p>
        </p:txBody>
      </p:sp>
      <p:sp>
        <p:nvSpPr>
          <p:cNvPr id="3" name="Rectangle 2"/>
          <p:cNvSpPr/>
          <p:nvPr/>
        </p:nvSpPr>
        <p:spPr>
          <a:xfrm>
            <a:off x="2825578" y="814498"/>
            <a:ext cx="6006773" cy="584775"/>
          </a:xfrm>
          <a:prstGeom prst="rect">
            <a:avLst/>
          </a:prstGeom>
        </p:spPr>
        <p:txBody>
          <a:bodyPr wrap="none">
            <a:spAutoFit/>
          </a:bodyPr>
          <a:lstStyle/>
          <a:p>
            <a:r>
              <a:rPr lang="en-US" sz="3200" b="1" dirty="0">
                <a:solidFill>
                  <a:schemeClr val="bg1"/>
                </a:solidFill>
                <a:latin typeface="Andalus" panose="02020603050405020304" pitchFamily="18" charset="-78"/>
                <a:cs typeface="Andalus" panose="02020603050405020304" pitchFamily="18" charset="-78"/>
              </a:rPr>
              <a:t>Snapshot of Overarching Priorities</a:t>
            </a:r>
            <a:endParaRPr lang="en-US" sz="3200" dirty="0">
              <a:solidFill>
                <a:schemeClr val="bg1"/>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522009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59675" y="501222"/>
            <a:ext cx="6315573" cy="805344"/>
          </a:xfrm>
        </p:spPr>
        <p:txBody>
          <a:bodyPr>
            <a:normAutofit/>
          </a:bodyPr>
          <a:lstStyle/>
          <a:p>
            <a:pPr algn="l"/>
            <a:r>
              <a:rPr lang="en-US" sz="3200" b="1" dirty="0" smtClean="0">
                <a:solidFill>
                  <a:schemeClr val="bg1"/>
                </a:solidFill>
                <a:latin typeface="Andalus" panose="02020603050405020304" pitchFamily="18" charset="-78"/>
                <a:cs typeface="Andalus" panose="02020603050405020304" pitchFamily="18" charset="-78"/>
              </a:rPr>
              <a:t>General Overview: Framework</a:t>
            </a:r>
            <a:endParaRPr lang="en-US" sz="3200" b="1" dirty="0">
              <a:solidFill>
                <a:schemeClr val="bg1"/>
              </a:solidFill>
              <a:latin typeface="Andalus" panose="02020603050405020304" pitchFamily="18" charset="-78"/>
              <a:cs typeface="Andalus" panose="02020603050405020304" pitchFamily="18" charset="-78"/>
            </a:endParaRPr>
          </a:p>
        </p:txBody>
      </p:sp>
      <p:sp>
        <p:nvSpPr>
          <p:cNvPr id="5" name="TextBox 4"/>
          <p:cNvSpPr txBox="1"/>
          <p:nvPr/>
        </p:nvSpPr>
        <p:spPr>
          <a:xfrm>
            <a:off x="1147990" y="1766910"/>
            <a:ext cx="7757111" cy="4696670"/>
          </a:xfrm>
          <a:prstGeom prst="rect">
            <a:avLst/>
          </a:prstGeom>
          <a:noFill/>
        </p:spPr>
        <p:txBody>
          <a:bodyPr wrap="square" rtlCol="0">
            <a:spAutoFit/>
          </a:bodyPr>
          <a:lstStyle/>
          <a:p>
            <a:pPr>
              <a:lnSpc>
                <a:spcPct val="110000"/>
              </a:lnSpc>
            </a:pPr>
            <a:r>
              <a:rPr lang="en-US" sz="1600" i="1" dirty="0" smtClean="0">
                <a:latin typeface="Arial"/>
                <a:cs typeface="Arial"/>
              </a:rPr>
              <a:t>SMHN Regional Resource Lead Organizations-”Communities of Promise” Resource Hubs</a:t>
            </a:r>
          </a:p>
          <a:p>
            <a:pPr>
              <a:lnSpc>
                <a:spcPct val="110000"/>
              </a:lnSpc>
            </a:pPr>
            <a:endParaRPr lang="en-US" sz="1600" i="1" dirty="0" smtClean="0">
              <a:latin typeface="Arial"/>
              <a:cs typeface="Arial"/>
            </a:endParaRPr>
          </a:p>
          <a:p>
            <a:pPr marL="285750" indent="-285750">
              <a:lnSpc>
                <a:spcPct val="110000"/>
              </a:lnSpc>
              <a:buFont typeface="Wingdings" pitchFamily="2" charset="2"/>
              <a:buChar char="Ø"/>
            </a:pPr>
            <a:r>
              <a:rPr lang="en-US" sz="1600" dirty="0" smtClean="0">
                <a:latin typeface="Arial"/>
                <a:cs typeface="Arial"/>
              </a:rPr>
              <a:t>Breast Cancer Disparities –Tennessee (Winter 2015)</a:t>
            </a:r>
          </a:p>
          <a:p>
            <a:pPr>
              <a:lnSpc>
                <a:spcPct val="110000"/>
              </a:lnSpc>
            </a:pPr>
            <a:r>
              <a:rPr lang="en-US" sz="1600" dirty="0" smtClean="0">
                <a:latin typeface="Arial"/>
                <a:cs typeface="Arial"/>
              </a:rPr>
              <a:t>	</a:t>
            </a:r>
            <a:r>
              <a:rPr lang="en-US" sz="1600" dirty="0" err="1" smtClean="0">
                <a:latin typeface="Arial"/>
                <a:cs typeface="Arial"/>
              </a:rPr>
              <a:t>Meharry</a:t>
            </a:r>
            <a:r>
              <a:rPr lang="en-US" sz="1600" dirty="0" smtClean="0">
                <a:latin typeface="Arial"/>
                <a:cs typeface="Arial"/>
              </a:rPr>
              <a:t> Medical College</a:t>
            </a:r>
            <a:endParaRPr lang="en-US" sz="1600" dirty="0">
              <a:latin typeface="Arial"/>
              <a:cs typeface="Arial"/>
            </a:endParaRPr>
          </a:p>
          <a:p>
            <a:pPr>
              <a:lnSpc>
                <a:spcPct val="110000"/>
              </a:lnSpc>
            </a:pPr>
            <a:endParaRPr lang="en-US" sz="1600" dirty="0" smtClean="0">
              <a:latin typeface="Arial"/>
              <a:cs typeface="Arial"/>
            </a:endParaRPr>
          </a:p>
          <a:p>
            <a:pPr marL="285750" indent="-285750">
              <a:lnSpc>
                <a:spcPct val="110000"/>
              </a:lnSpc>
              <a:buFont typeface="Wingdings" pitchFamily="2" charset="2"/>
              <a:buChar char="Ø"/>
            </a:pPr>
            <a:r>
              <a:rPr lang="en-US" sz="1600" dirty="0" smtClean="0">
                <a:latin typeface="Arial"/>
                <a:cs typeface="Arial"/>
              </a:rPr>
              <a:t>Lung </a:t>
            </a:r>
            <a:r>
              <a:rPr lang="en-US" sz="1600" dirty="0">
                <a:latin typeface="Arial"/>
                <a:cs typeface="Arial"/>
              </a:rPr>
              <a:t>Cancer </a:t>
            </a:r>
            <a:r>
              <a:rPr lang="en-US" sz="1600" dirty="0" smtClean="0">
                <a:latin typeface="Arial"/>
                <a:cs typeface="Arial"/>
              </a:rPr>
              <a:t>Disparities with Tobacco Cessation-Kentucky (2016)</a:t>
            </a:r>
          </a:p>
          <a:p>
            <a:pPr>
              <a:lnSpc>
                <a:spcPct val="110000"/>
              </a:lnSpc>
            </a:pPr>
            <a:r>
              <a:rPr lang="en-US" sz="1600" dirty="0">
                <a:latin typeface="Arial"/>
                <a:cs typeface="Arial"/>
              </a:rPr>
              <a:t>	</a:t>
            </a:r>
            <a:r>
              <a:rPr lang="en-US" sz="1600" dirty="0" smtClean="0">
                <a:latin typeface="Arial"/>
                <a:cs typeface="Arial"/>
              </a:rPr>
              <a:t>University of Kentucky-College of Public Health</a:t>
            </a:r>
          </a:p>
          <a:p>
            <a:pPr>
              <a:lnSpc>
                <a:spcPct val="110000"/>
              </a:lnSpc>
            </a:pPr>
            <a:endParaRPr lang="en-US" sz="1600" dirty="0" smtClean="0">
              <a:latin typeface="Arial"/>
              <a:cs typeface="Arial"/>
            </a:endParaRPr>
          </a:p>
          <a:p>
            <a:pPr>
              <a:lnSpc>
                <a:spcPct val="110000"/>
              </a:lnSpc>
            </a:pPr>
            <a:r>
              <a:rPr lang="en-US" sz="1600" dirty="0" smtClean="0">
                <a:latin typeface="Arial"/>
                <a:cs typeface="Arial"/>
              </a:rPr>
              <a:t>National </a:t>
            </a:r>
            <a:r>
              <a:rPr lang="en-US" sz="1600" dirty="0">
                <a:latin typeface="Arial"/>
                <a:cs typeface="Arial"/>
              </a:rPr>
              <a:t>SMHN Tobacco Cessation Marketplace Project </a:t>
            </a:r>
            <a:r>
              <a:rPr lang="en-US" sz="1600" dirty="0" smtClean="0">
                <a:latin typeface="Arial"/>
                <a:cs typeface="Arial"/>
              </a:rPr>
              <a:t>(</a:t>
            </a:r>
            <a:r>
              <a:rPr lang="en-US" sz="1600" i="1" dirty="0" smtClean="0">
                <a:latin typeface="Arial"/>
                <a:cs typeface="Arial"/>
              </a:rPr>
              <a:t>Partnership with the American Lung Association-National Office)</a:t>
            </a:r>
          </a:p>
          <a:p>
            <a:pPr>
              <a:lnSpc>
                <a:spcPct val="110000"/>
              </a:lnSpc>
            </a:pPr>
            <a:endParaRPr lang="en-US" sz="1600" dirty="0">
              <a:latin typeface="Arial"/>
              <a:cs typeface="Arial"/>
            </a:endParaRPr>
          </a:p>
          <a:p>
            <a:pPr marL="285750" indent="-285750">
              <a:lnSpc>
                <a:spcPct val="110000"/>
              </a:lnSpc>
              <a:buFont typeface="Wingdings" panose="05000000000000000000" pitchFamily="2" charset="2"/>
              <a:buChar char="§"/>
            </a:pPr>
            <a:r>
              <a:rPr lang="en-US" sz="1600" dirty="0">
                <a:latin typeface="Arial"/>
                <a:cs typeface="Arial"/>
              </a:rPr>
              <a:t>9 sites in 7 states (West Virginia, North Carolina, Michigan, Pennsylvania, Iowa, Illinois and </a:t>
            </a:r>
            <a:r>
              <a:rPr lang="en-US" sz="1600" dirty="0" smtClean="0">
                <a:latin typeface="Arial"/>
                <a:cs typeface="Arial"/>
              </a:rPr>
              <a:t>Mississippi)</a:t>
            </a:r>
          </a:p>
          <a:p>
            <a:pPr marL="285750" indent="-285750">
              <a:lnSpc>
                <a:spcPct val="110000"/>
              </a:lnSpc>
              <a:buFont typeface="Wingdings" panose="05000000000000000000" pitchFamily="2" charset="2"/>
              <a:buChar char="§"/>
            </a:pPr>
            <a:r>
              <a:rPr lang="en-US" sz="1600" dirty="0" smtClean="0">
                <a:latin typeface="Arial"/>
                <a:cs typeface="Arial"/>
              </a:rPr>
              <a:t>3 Poster Presentations featured at the CDC’s 2017 National Conference on Tobacco or Health (NCTOH) </a:t>
            </a:r>
          </a:p>
          <a:p>
            <a:pPr>
              <a:lnSpc>
                <a:spcPct val="110000"/>
              </a:lnSpc>
            </a:pPr>
            <a:endParaRPr lang="en-US" sz="1600" dirty="0" smtClean="0">
              <a:latin typeface="Arial"/>
              <a:cs typeface="Arial"/>
            </a:endParaRPr>
          </a:p>
        </p:txBody>
      </p:sp>
    </p:spTree>
    <p:extLst>
      <p:ext uri="{BB962C8B-B14F-4D97-AF65-F5344CB8AC3E}">
        <p14:creationId xmlns:p14="http://schemas.microsoft.com/office/powerpoint/2010/main" val="2546655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965622" y="521816"/>
            <a:ext cx="6178378" cy="775643"/>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004959"/>
                </a:solidFill>
                <a:latin typeface="Arial"/>
                <a:cs typeface="Arial"/>
              </a:rPr>
              <a:t/>
            </a:r>
            <a:br>
              <a:rPr lang="en-US" sz="3200" b="1" dirty="0" smtClean="0">
                <a:solidFill>
                  <a:srgbClr val="004959"/>
                </a:solidFill>
                <a:latin typeface="Arial"/>
                <a:cs typeface="Arial"/>
              </a:rPr>
            </a:br>
            <a:r>
              <a:rPr lang="en-US" sz="3200" b="1" dirty="0" smtClean="0">
                <a:solidFill>
                  <a:srgbClr val="004959"/>
                </a:solidFill>
                <a:latin typeface="Arial"/>
                <a:cs typeface="Arial"/>
              </a:rPr>
              <a:t/>
            </a:r>
            <a:br>
              <a:rPr lang="en-US" sz="3200" b="1" dirty="0" smtClean="0">
                <a:solidFill>
                  <a:srgbClr val="004959"/>
                </a:solidFill>
                <a:latin typeface="Arial"/>
                <a:cs typeface="Arial"/>
              </a:rPr>
            </a:br>
            <a:r>
              <a:rPr lang="en-US" sz="3200" b="1" dirty="0" smtClean="0">
                <a:solidFill>
                  <a:srgbClr val="004959"/>
                </a:solidFill>
                <a:latin typeface="Arial"/>
                <a:cs typeface="Arial"/>
              </a:rPr>
              <a:t/>
            </a:r>
            <a:br>
              <a:rPr lang="en-US" sz="3200" b="1" dirty="0" smtClean="0">
                <a:solidFill>
                  <a:srgbClr val="004959"/>
                </a:solidFill>
                <a:latin typeface="Arial"/>
                <a:cs typeface="Arial"/>
              </a:rPr>
            </a:br>
            <a:endParaRPr lang="en-US" sz="3200" b="1" dirty="0" smtClean="0">
              <a:solidFill>
                <a:srgbClr val="004959"/>
              </a:solidFill>
              <a:latin typeface="Arial"/>
              <a:cs typeface="Arial"/>
            </a:endParaRPr>
          </a:p>
          <a:p>
            <a:pPr algn="l"/>
            <a:endParaRPr lang="en-US" sz="3200" b="1" dirty="0">
              <a:solidFill>
                <a:srgbClr val="004959"/>
              </a:solidFill>
              <a:latin typeface="Arial"/>
              <a:cs typeface="Arial"/>
            </a:endParaRPr>
          </a:p>
          <a:p>
            <a:pPr algn="l"/>
            <a:endParaRPr lang="en-US" sz="3200" b="1" dirty="0" smtClean="0">
              <a:solidFill>
                <a:srgbClr val="004959"/>
              </a:solidFill>
              <a:latin typeface="Arial"/>
              <a:cs typeface="Arial"/>
            </a:endParaRPr>
          </a:p>
          <a:p>
            <a:pPr algn="l"/>
            <a:r>
              <a:rPr lang="en-US" sz="3200" b="1" dirty="0" smtClean="0">
                <a:solidFill>
                  <a:srgbClr val="004959"/>
                </a:solidFill>
                <a:latin typeface="Arial"/>
                <a:cs typeface="Arial"/>
              </a:rPr>
              <a:t/>
            </a:r>
            <a:br>
              <a:rPr lang="en-US" sz="3200" b="1" dirty="0" smtClean="0">
                <a:solidFill>
                  <a:srgbClr val="004959"/>
                </a:solidFill>
                <a:latin typeface="Arial"/>
                <a:cs typeface="Arial"/>
              </a:rPr>
            </a:br>
            <a:r>
              <a:rPr lang="en-US" sz="3200" b="1" dirty="0" smtClean="0">
                <a:solidFill>
                  <a:srgbClr val="004959"/>
                </a:solidFill>
                <a:latin typeface="Arial"/>
                <a:cs typeface="Arial"/>
              </a:rPr>
              <a:t/>
            </a:r>
            <a:br>
              <a:rPr lang="en-US" sz="3200" b="1" dirty="0" smtClean="0">
                <a:solidFill>
                  <a:srgbClr val="004959"/>
                </a:solidFill>
                <a:latin typeface="Arial"/>
                <a:cs typeface="Arial"/>
              </a:rPr>
            </a:br>
            <a:r>
              <a:rPr lang="en-US" sz="3200" b="1" dirty="0" smtClean="0">
                <a:solidFill>
                  <a:srgbClr val="004959"/>
                </a:solidFill>
                <a:latin typeface="Arial"/>
                <a:cs typeface="Arial"/>
              </a:rPr>
              <a:t/>
            </a:r>
            <a:br>
              <a:rPr lang="en-US" sz="3200" b="1" dirty="0" smtClean="0">
                <a:solidFill>
                  <a:srgbClr val="004959"/>
                </a:solidFill>
                <a:latin typeface="Arial"/>
                <a:cs typeface="Arial"/>
              </a:rPr>
            </a:br>
            <a:endParaRPr lang="en-US" sz="3200" b="1" dirty="0">
              <a:solidFill>
                <a:srgbClr val="004959"/>
              </a:solidFill>
              <a:latin typeface="Arial"/>
              <a:cs typeface="Arial"/>
            </a:endParaRPr>
          </a:p>
        </p:txBody>
      </p:sp>
      <p:sp>
        <p:nvSpPr>
          <p:cNvPr id="5" name="Rectangle 4"/>
          <p:cNvSpPr/>
          <p:nvPr/>
        </p:nvSpPr>
        <p:spPr>
          <a:xfrm>
            <a:off x="1182129" y="1992689"/>
            <a:ext cx="7195751" cy="646331"/>
          </a:xfrm>
          <a:prstGeom prst="rect">
            <a:avLst/>
          </a:prstGeom>
        </p:spPr>
        <p:txBody>
          <a:bodyPr wrap="square">
            <a:spAutoFit/>
          </a:bodyPr>
          <a:lstStyle/>
          <a:p>
            <a:r>
              <a:rPr lang="en-US" dirty="0">
                <a:solidFill>
                  <a:prstClr val="black"/>
                </a:solidFill>
              </a:rPr>
              <a:t> </a:t>
            </a:r>
          </a:p>
          <a:p>
            <a:r>
              <a:rPr lang="en-US" dirty="0">
                <a:solidFill>
                  <a:prstClr val="black"/>
                </a:solidFill>
              </a:rPr>
              <a:t> </a:t>
            </a:r>
          </a:p>
        </p:txBody>
      </p:sp>
      <p:sp>
        <p:nvSpPr>
          <p:cNvPr id="8" name="Title 2"/>
          <p:cNvSpPr>
            <a:spLocks noGrp="1"/>
          </p:cNvSpPr>
          <p:nvPr>
            <p:ph type="title"/>
          </p:nvPr>
        </p:nvSpPr>
        <p:spPr>
          <a:xfrm>
            <a:off x="2825577" y="230659"/>
            <a:ext cx="6204123" cy="1086108"/>
          </a:xfrm>
        </p:spPr>
        <p:txBody>
          <a:bodyPr>
            <a:normAutofit fontScale="90000"/>
          </a:bodyPr>
          <a:lstStyle/>
          <a:p>
            <a:r>
              <a:rPr lang="en-US" sz="3600" dirty="0" smtClean="0">
                <a:solidFill>
                  <a:schemeClr val="bg1"/>
                </a:solidFill>
                <a:latin typeface="Andalus" pitchFamily="18" charset="-78"/>
                <a:cs typeface="Andalus" pitchFamily="18" charset="-78"/>
              </a:rPr>
              <a:t/>
            </a:r>
            <a:br>
              <a:rPr lang="en-US" sz="3600" dirty="0" smtClean="0">
                <a:solidFill>
                  <a:schemeClr val="bg1"/>
                </a:solidFill>
                <a:latin typeface="Andalus" pitchFamily="18" charset="-78"/>
                <a:cs typeface="Andalus" pitchFamily="18" charset="-78"/>
              </a:rPr>
            </a:br>
            <a:r>
              <a:rPr lang="en-US" sz="3600" dirty="0" smtClean="0">
                <a:solidFill>
                  <a:schemeClr val="bg1"/>
                </a:solidFill>
                <a:latin typeface="Andalus" pitchFamily="18" charset="-78"/>
                <a:cs typeface="Andalus" pitchFamily="18" charset="-78"/>
              </a:rPr>
              <a:t>SMHN National Tobacco Cessation Marketplace Project</a:t>
            </a:r>
            <a:endParaRPr lang="en-US" sz="36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4931343"/>
              </p:ext>
            </p:extLst>
          </p:nvPr>
        </p:nvGraphicFramePr>
        <p:xfrm>
          <a:off x="1206842" y="1762030"/>
          <a:ext cx="7681783" cy="4095617"/>
        </p:xfrm>
        <a:graphic>
          <a:graphicData uri="http://schemas.openxmlformats.org/drawingml/2006/table">
            <a:tbl>
              <a:tblPr firstRow="1" bandRow="1">
                <a:tableStyleId>{8FD4443E-F989-4FC4-A0C8-D5A2AF1F390B}</a:tableStyleId>
              </a:tblPr>
              <a:tblGrid>
                <a:gridCol w="2735081"/>
                <a:gridCol w="3159093"/>
                <a:gridCol w="1787609"/>
              </a:tblGrid>
              <a:tr h="629246">
                <a:tc>
                  <a:txBody>
                    <a:bodyPr/>
                    <a:lstStyle/>
                    <a:p>
                      <a:r>
                        <a:rPr lang="en-US" sz="1400" dirty="0" smtClean="0"/>
                        <a:t>Organization Type</a:t>
                      </a:r>
                      <a:endParaRPr lang="en-US" sz="1400" dirty="0"/>
                    </a:p>
                  </a:txBody>
                  <a:tcPr/>
                </a:tc>
                <a:tc>
                  <a:txBody>
                    <a:bodyPr/>
                    <a:lstStyle/>
                    <a:p>
                      <a:r>
                        <a:rPr lang="en-US" sz="1400" dirty="0" smtClean="0"/>
                        <a:t>*Priority State or Region </a:t>
                      </a:r>
                      <a:endParaRPr lang="en-US" sz="1400" dirty="0"/>
                    </a:p>
                  </a:txBody>
                  <a:tcPr/>
                </a:tc>
                <a:tc>
                  <a:txBody>
                    <a:bodyPr/>
                    <a:lstStyle/>
                    <a:p>
                      <a:r>
                        <a:rPr lang="en-US" sz="1200" dirty="0" smtClean="0"/>
                        <a:t>State Status: </a:t>
                      </a:r>
                    </a:p>
                    <a:p>
                      <a:r>
                        <a:rPr lang="en-US" sz="1200" dirty="0" smtClean="0"/>
                        <a:t>Medicaid or Non-Medicaid Expansion </a:t>
                      </a:r>
                      <a:endParaRPr lang="en-US" sz="1200" dirty="0"/>
                    </a:p>
                  </a:txBody>
                  <a:tcPr/>
                </a:tc>
              </a:tr>
              <a:tr h="415594">
                <a:tc>
                  <a:txBody>
                    <a:bodyPr/>
                    <a:lstStyle/>
                    <a:p>
                      <a:r>
                        <a:rPr lang="en-US" sz="1000" dirty="0" smtClean="0"/>
                        <a:t>Alcohol / Drug Council of North Carolina</a:t>
                      </a:r>
                      <a:endParaRPr lang="en-US" sz="1000" dirty="0"/>
                    </a:p>
                  </a:txBody>
                  <a:tcPr/>
                </a:tc>
                <a:tc>
                  <a:txBody>
                    <a:bodyPr/>
                    <a:lstStyle/>
                    <a:p>
                      <a:r>
                        <a:rPr lang="en-US" sz="1000" dirty="0" smtClean="0"/>
                        <a:t>*North Carolina</a:t>
                      </a:r>
                      <a:endParaRPr lang="en-US" sz="1000" dirty="0"/>
                    </a:p>
                  </a:txBody>
                  <a:tcPr/>
                </a:tc>
                <a:tc>
                  <a:txBody>
                    <a:bodyPr/>
                    <a:lstStyle/>
                    <a:p>
                      <a:r>
                        <a:rPr lang="en-US" sz="1000" dirty="0" smtClean="0"/>
                        <a:t>Not at this</a:t>
                      </a:r>
                      <a:r>
                        <a:rPr lang="en-US" sz="1000" baseline="0" dirty="0" smtClean="0"/>
                        <a:t> time</a:t>
                      </a:r>
                      <a:endParaRPr lang="en-US" sz="1000" dirty="0"/>
                    </a:p>
                  </a:txBody>
                  <a:tcPr/>
                </a:tc>
              </a:tr>
              <a:tr h="357703">
                <a:tc>
                  <a:txBody>
                    <a:bodyPr/>
                    <a:lstStyle/>
                    <a:p>
                      <a:r>
                        <a:rPr lang="en-US" sz="1000" dirty="0" smtClean="0">
                          <a:solidFill>
                            <a:schemeClr val="tx1"/>
                          </a:solidFill>
                        </a:rPr>
                        <a:t>American Lung Association</a:t>
                      </a:r>
                      <a:endParaRPr lang="en-US" sz="1000" dirty="0">
                        <a:solidFill>
                          <a:schemeClr val="tx1"/>
                        </a:solidFill>
                      </a:endParaRPr>
                    </a:p>
                  </a:txBody>
                  <a:tcPr>
                    <a:solidFill>
                      <a:schemeClr val="bg1"/>
                    </a:solidFill>
                  </a:tcPr>
                </a:tc>
                <a:tc>
                  <a:txBody>
                    <a:bodyPr/>
                    <a:lstStyle/>
                    <a:p>
                      <a:r>
                        <a:rPr lang="en-US" sz="1000" dirty="0" smtClean="0">
                          <a:solidFill>
                            <a:schemeClr val="tx1"/>
                          </a:solidFill>
                        </a:rPr>
                        <a:t>*West Virginia</a:t>
                      </a:r>
                      <a:endParaRPr lang="en-US" sz="1000" dirty="0">
                        <a:solidFill>
                          <a:schemeClr val="tx1"/>
                        </a:solidFill>
                      </a:endParaRPr>
                    </a:p>
                  </a:txBody>
                  <a:tcPr>
                    <a:solidFill>
                      <a:schemeClr val="bg1"/>
                    </a:solidFill>
                  </a:tcPr>
                </a:tc>
                <a:tc>
                  <a:txBody>
                    <a:bodyPr/>
                    <a:lstStyle/>
                    <a:p>
                      <a:r>
                        <a:rPr lang="en-US" dirty="0" smtClean="0">
                          <a:solidFill>
                            <a:schemeClr val="tx1"/>
                          </a:solidFill>
                        </a:rPr>
                        <a:t>⌂</a:t>
                      </a:r>
                      <a:endParaRPr lang="en-US" dirty="0">
                        <a:solidFill>
                          <a:schemeClr val="tx1"/>
                        </a:solidFill>
                      </a:endParaRPr>
                    </a:p>
                  </a:txBody>
                  <a:tcPr>
                    <a:solidFill>
                      <a:schemeClr val="bg1"/>
                    </a:solidFill>
                  </a:tcPr>
                </a:tc>
              </a:tr>
              <a:tr h="357703">
                <a:tc>
                  <a:txBody>
                    <a:bodyPr/>
                    <a:lstStyle/>
                    <a:p>
                      <a:r>
                        <a:rPr lang="en-US" sz="1000" dirty="0" smtClean="0"/>
                        <a:t>ACCESS Community Health &amp; Research Center </a:t>
                      </a:r>
                    </a:p>
                  </a:txBody>
                  <a:tcPr/>
                </a:tc>
                <a:tc>
                  <a:txBody>
                    <a:bodyPr/>
                    <a:lstStyle/>
                    <a:p>
                      <a:r>
                        <a:rPr lang="en-US" sz="1000" dirty="0" smtClean="0"/>
                        <a:t>Michigan</a:t>
                      </a:r>
                      <a:endParaRPr lang="en-US" sz="1000" dirty="0"/>
                    </a:p>
                  </a:txBody>
                  <a:tcPr/>
                </a:tc>
                <a:tc>
                  <a:txBody>
                    <a:bodyPr/>
                    <a:lstStyle/>
                    <a:p>
                      <a:r>
                        <a:rPr lang="en-US" dirty="0" smtClean="0"/>
                        <a:t>⌂ </a:t>
                      </a:r>
                      <a:endParaRPr lang="en-US" dirty="0"/>
                    </a:p>
                  </a:txBody>
                  <a:tcPr/>
                </a:tc>
              </a:tr>
              <a:tr h="357703">
                <a:tc>
                  <a:txBody>
                    <a:bodyPr/>
                    <a:lstStyle/>
                    <a:p>
                      <a:r>
                        <a:rPr lang="en-US" sz="1000" dirty="0" smtClean="0"/>
                        <a:t>Johnson County Public Health</a:t>
                      </a:r>
                      <a:endParaRPr lang="en-US" sz="1000" dirty="0"/>
                    </a:p>
                  </a:txBody>
                  <a:tcPr/>
                </a:tc>
                <a:tc>
                  <a:txBody>
                    <a:bodyPr/>
                    <a:lstStyle/>
                    <a:p>
                      <a:r>
                        <a:rPr lang="en-US" sz="1000" dirty="0" smtClean="0"/>
                        <a:t>Iowa</a:t>
                      </a:r>
                      <a:endParaRPr lang="en-US" sz="1000" dirty="0"/>
                    </a:p>
                  </a:txBody>
                  <a:tcPr/>
                </a:tc>
                <a:tc>
                  <a:txBody>
                    <a:bodyPr/>
                    <a:lstStyle/>
                    <a:p>
                      <a:r>
                        <a:rPr lang="en-US" dirty="0" smtClean="0"/>
                        <a:t>⌂  </a:t>
                      </a:r>
                      <a:endParaRPr lang="en-US" dirty="0"/>
                    </a:p>
                  </a:txBody>
                  <a:tcPr/>
                </a:tc>
              </a:tr>
              <a:tr h="387511">
                <a:tc>
                  <a:txBody>
                    <a:bodyPr/>
                    <a:lstStyle/>
                    <a:p>
                      <a:r>
                        <a:rPr lang="en-US" sz="1000" dirty="0" smtClean="0">
                          <a:solidFill>
                            <a:schemeClr val="tx1"/>
                          </a:solidFill>
                        </a:rPr>
                        <a:t>Harrisburg Area YMCA - Northern Dauphin County Branch</a:t>
                      </a:r>
                      <a:endParaRPr lang="en-US" sz="1000" dirty="0">
                        <a:solidFill>
                          <a:schemeClr val="tx1"/>
                        </a:solidFill>
                      </a:endParaRPr>
                    </a:p>
                  </a:txBody>
                  <a:tcPr>
                    <a:solidFill>
                      <a:schemeClr val="bg1"/>
                    </a:solidFill>
                  </a:tcPr>
                </a:tc>
                <a:tc>
                  <a:txBody>
                    <a:bodyPr/>
                    <a:lstStyle/>
                    <a:p>
                      <a:r>
                        <a:rPr lang="en-US" sz="1000" dirty="0" smtClean="0">
                          <a:solidFill>
                            <a:schemeClr val="tx1"/>
                          </a:solidFill>
                        </a:rPr>
                        <a:t>Pennsylvania</a:t>
                      </a:r>
                      <a:endParaRPr lang="en-US" sz="1000" dirty="0">
                        <a:solidFill>
                          <a:schemeClr val="tx1"/>
                        </a:solidFill>
                      </a:endParaRPr>
                    </a:p>
                  </a:txBody>
                  <a:tcPr>
                    <a:solidFill>
                      <a:schemeClr val="bg1"/>
                    </a:solidFill>
                  </a:tcPr>
                </a:tc>
                <a:tc>
                  <a:txBody>
                    <a:bodyPr/>
                    <a:lstStyle/>
                    <a:p>
                      <a:r>
                        <a:rPr lang="en-US" dirty="0" smtClean="0">
                          <a:solidFill>
                            <a:schemeClr val="tx1"/>
                          </a:solidFill>
                        </a:rPr>
                        <a:t>⌂ </a:t>
                      </a:r>
                      <a:endParaRPr lang="en-US" dirty="0"/>
                    </a:p>
                  </a:txBody>
                  <a:tcPr>
                    <a:solidFill>
                      <a:schemeClr val="bg1"/>
                    </a:solidFill>
                  </a:tcPr>
                </a:tc>
              </a:tr>
              <a:tr h="387511">
                <a:tc>
                  <a:txBody>
                    <a:bodyPr/>
                    <a:lstStyle/>
                    <a:p>
                      <a:r>
                        <a:rPr lang="en-US" sz="1000" dirty="0" smtClean="0"/>
                        <a:t>Health Promotion Council of Southeastern Pennsylvania </a:t>
                      </a:r>
                      <a:endParaRPr lang="en-US" sz="1000" dirty="0"/>
                    </a:p>
                  </a:txBody>
                  <a:tcPr/>
                </a:tc>
                <a:tc>
                  <a:txBody>
                    <a:bodyPr/>
                    <a:lstStyle/>
                    <a:p>
                      <a:r>
                        <a:rPr lang="en-US" sz="1000" dirty="0" smtClean="0"/>
                        <a:t>Pennsylvania </a:t>
                      </a:r>
                      <a:endParaRPr lang="en-US" sz="1000" dirty="0"/>
                    </a:p>
                  </a:txBody>
                  <a:tcPr/>
                </a:tc>
                <a:tc>
                  <a:txBody>
                    <a:bodyPr/>
                    <a:lstStyle/>
                    <a:p>
                      <a:r>
                        <a:rPr lang="en-US" dirty="0" smtClean="0"/>
                        <a:t>⌂ </a:t>
                      </a:r>
                      <a:endParaRPr lang="en-US" dirty="0"/>
                    </a:p>
                  </a:txBody>
                  <a:tcPr/>
                </a:tc>
              </a:tr>
              <a:tr h="387511">
                <a:tc>
                  <a:txBody>
                    <a:bodyPr/>
                    <a:lstStyle/>
                    <a:p>
                      <a:r>
                        <a:rPr lang="en-US" sz="1000" dirty="0" smtClean="0">
                          <a:solidFill>
                            <a:schemeClr val="tx1"/>
                          </a:solidFill>
                        </a:rPr>
                        <a:t>Macoupin County Public Health Department (in partnership with Maple Street Medical Clinic)</a:t>
                      </a:r>
                      <a:endParaRPr lang="en-US" sz="1000" dirty="0">
                        <a:solidFill>
                          <a:schemeClr val="tx1"/>
                        </a:solidFill>
                      </a:endParaRPr>
                    </a:p>
                  </a:txBody>
                  <a:tcPr>
                    <a:solidFill>
                      <a:schemeClr val="bg1"/>
                    </a:solidFill>
                  </a:tcPr>
                </a:tc>
                <a:tc>
                  <a:txBody>
                    <a:bodyPr/>
                    <a:lstStyle/>
                    <a:p>
                      <a:r>
                        <a:rPr lang="en-US" sz="1000" dirty="0" smtClean="0">
                          <a:solidFill>
                            <a:schemeClr val="tx1"/>
                          </a:solidFill>
                        </a:rPr>
                        <a:t>*Illinois</a:t>
                      </a:r>
                      <a:endParaRPr lang="en-US" sz="1000" dirty="0">
                        <a:solidFill>
                          <a:schemeClr val="tx1"/>
                        </a:solidFill>
                      </a:endParaRPr>
                    </a:p>
                  </a:txBody>
                  <a:tcPr>
                    <a:solidFill>
                      <a:schemeClr val="bg1"/>
                    </a:solidFill>
                  </a:tcPr>
                </a:tc>
                <a:tc>
                  <a:txBody>
                    <a:bodyPr/>
                    <a:lstStyle/>
                    <a:p>
                      <a:r>
                        <a:rPr lang="en-US" dirty="0" smtClean="0">
                          <a:solidFill>
                            <a:schemeClr val="tx1"/>
                          </a:solidFill>
                        </a:rPr>
                        <a:t>⌂  </a:t>
                      </a:r>
                      <a:endParaRPr lang="en-US" dirty="0"/>
                    </a:p>
                  </a:txBody>
                  <a:tcPr>
                    <a:solidFill>
                      <a:schemeClr val="bg1"/>
                    </a:solidFill>
                  </a:tcPr>
                </a:tc>
              </a:tr>
              <a:tr h="357703">
                <a:tc>
                  <a:txBody>
                    <a:bodyPr/>
                    <a:lstStyle/>
                    <a:p>
                      <a:r>
                        <a:rPr lang="en-US" sz="1000" dirty="0" smtClean="0"/>
                        <a:t>Mississippi Primary Health Care Association</a:t>
                      </a:r>
                      <a:r>
                        <a:rPr lang="en-US" sz="1000" baseline="0" dirty="0" smtClean="0"/>
                        <a:t> </a:t>
                      </a:r>
                      <a:endParaRPr lang="en-US" sz="1000" dirty="0"/>
                    </a:p>
                  </a:txBody>
                  <a:tcPr/>
                </a:tc>
                <a:tc>
                  <a:txBody>
                    <a:bodyPr/>
                    <a:lstStyle/>
                    <a:p>
                      <a:r>
                        <a:rPr lang="en-US" sz="1000" dirty="0" smtClean="0"/>
                        <a:t>*Mississippi</a:t>
                      </a:r>
                      <a:endParaRPr lang="en-US" sz="1000" dirty="0"/>
                    </a:p>
                  </a:txBody>
                  <a:tcPr/>
                </a:tc>
                <a:tc>
                  <a:txBody>
                    <a:bodyPr/>
                    <a:lstStyle/>
                    <a:p>
                      <a:r>
                        <a:rPr lang="en-US" sz="1000" dirty="0" smtClean="0"/>
                        <a:t>Not at this time </a:t>
                      </a:r>
                      <a:endParaRPr lang="en-US" dirty="0"/>
                    </a:p>
                  </a:txBody>
                  <a:tcPr/>
                </a:tc>
              </a:tr>
              <a:tr h="387511">
                <a:tc>
                  <a:txBody>
                    <a:bodyPr/>
                    <a:lstStyle/>
                    <a:p>
                      <a:r>
                        <a:rPr lang="en-US" sz="1000" dirty="0" smtClean="0">
                          <a:solidFill>
                            <a:schemeClr val="tx1"/>
                          </a:solidFill>
                        </a:rPr>
                        <a:t>Oak Hill Baptist Church Ministries, Inc. Navigator Office</a:t>
                      </a:r>
                      <a:endParaRPr lang="en-US" sz="1000" dirty="0">
                        <a:solidFill>
                          <a:schemeClr val="tx1"/>
                        </a:solidFill>
                      </a:endParaRPr>
                    </a:p>
                  </a:txBody>
                  <a:tcPr>
                    <a:solidFill>
                      <a:schemeClr val="bg1"/>
                    </a:solidFill>
                  </a:tcPr>
                </a:tc>
                <a:tc>
                  <a:txBody>
                    <a:bodyPr/>
                    <a:lstStyle/>
                    <a:p>
                      <a:r>
                        <a:rPr lang="en-US" sz="1000" dirty="0" smtClean="0">
                          <a:solidFill>
                            <a:schemeClr val="tx1"/>
                          </a:solidFill>
                        </a:rPr>
                        <a:t>*Mississippi</a:t>
                      </a:r>
                    </a:p>
                    <a:p>
                      <a:endParaRPr lang="en-US" sz="1000" dirty="0">
                        <a:solidFill>
                          <a:schemeClr val="tx1"/>
                        </a:solidFill>
                      </a:endParaRPr>
                    </a:p>
                  </a:txBody>
                  <a:tcPr>
                    <a:solidFill>
                      <a:schemeClr val="bg1"/>
                    </a:solidFill>
                  </a:tcPr>
                </a:tc>
                <a:tc>
                  <a:txBody>
                    <a:bodyPr/>
                    <a:lstStyle/>
                    <a:p>
                      <a:r>
                        <a:rPr lang="en-US" sz="1000" dirty="0" smtClean="0">
                          <a:solidFill>
                            <a:schemeClr val="tx1"/>
                          </a:solidFill>
                        </a:rPr>
                        <a:t>Not at this time</a:t>
                      </a:r>
                      <a:endParaRPr lang="en-US" sz="1000" dirty="0">
                        <a:solidFill>
                          <a:schemeClr val="tx1"/>
                        </a:solidFill>
                      </a:endParaRPr>
                    </a:p>
                  </a:txBody>
                  <a:tcPr>
                    <a:solidFill>
                      <a:schemeClr val="bg1"/>
                    </a:solidFill>
                  </a:tcPr>
                </a:tc>
              </a:tr>
            </a:tbl>
          </a:graphicData>
        </a:graphic>
      </p:graphicFrame>
    </p:spTree>
    <p:extLst>
      <p:ext uri="{BB962C8B-B14F-4D97-AF65-F5344CB8AC3E}">
        <p14:creationId xmlns:p14="http://schemas.microsoft.com/office/powerpoint/2010/main" val="90541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784389" y="395416"/>
            <a:ext cx="6219568" cy="960577"/>
          </a:xfrm>
        </p:spPr>
        <p:txBody>
          <a:bodyPr>
            <a:noAutofit/>
          </a:bodyPr>
          <a:lstStyle/>
          <a:p>
            <a:pPr algn="l"/>
            <a:r>
              <a:rPr lang="en-US" sz="3200" dirty="0" err="1" smtClean="0">
                <a:solidFill>
                  <a:schemeClr val="bg1"/>
                </a:solidFill>
                <a:latin typeface="Andalus" pitchFamily="18" charset="-78"/>
                <a:cs typeface="Andalus" pitchFamily="18" charset="-78"/>
              </a:rPr>
              <a:t>SelfMade</a:t>
            </a:r>
            <a:r>
              <a:rPr lang="en-US" sz="3200" dirty="0" smtClean="0">
                <a:solidFill>
                  <a:schemeClr val="bg1"/>
                </a:solidFill>
                <a:latin typeface="Andalus" pitchFamily="18" charset="-78"/>
                <a:cs typeface="Andalus" pitchFamily="18" charset="-78"/>
              </a:rPr>
              <a:t> Health Network Website</a:t>
            </a:r>
            <a:endParaRPr lang="en-US" sz="3200" b="1" dirty="0">
              <a:solidFill>
                <a:schemeClr val="bg1"/>
              </a:solidFill>
              <a:latin typeface="Andalus" pitchFamily="18" charset="-78"/>
              <a:cs typeface="Andalus" pitchFamily="18" charset="-78"/>
            </a:endParaRPr>
          </a:p>
        </p:txBody>
      </p:sp>
      <p:pic>
        <p:nvPicPr>
          <p:cNvPr id="7" name="A99A2D5E-ACD4-4587-95DB-B22490842028" descr="cid:A99A2D5E-ACD4-4587-95DB-B22490842028"/>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20925778">
            <a:off x="270421" y="1859778"/>
            <a:ext cx="4148637" cy="2932211"/>
          </a:xfrm>
          <a:prstGeom prst="rect">
            <a:avLst/>
          </a:prstGeom>
          <a:noFill/>
          <a:extLst>
            <a:ext uri="{909E8E84-426E-40dd-AFC4-6F175D3DCCD1}">
              <a14:hiddenFill xmlns:a14="http://schemas.microsoft.com/office/drawing/2010/main">
                <a:solidFill>
                  <a:srgbClr val="FFFFFF"/>
                </a:solidFill>
              </a14:hiddenFill>
            </a:ext>
          </a:extLst>
        </p:spPr>
      </p:pic>
      <p:pic>
        <p:nvPicPr>
          <p:cNvPr id="8" name="1C7BBA12-4729-4A10-A6BA-F438B3ECE12B" descr="cid:1C7BBA12-4729-4A10-A6BA-F438B3ECE12B"/>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2841242" y="1355993"/>
            <a:ext cx="3782240" cy="2836252"/>
          </a:xfrm>
          <a:prstGeom prst="rect">
            <a:avLst/>
          </a:prstGeom>
          <a:noFill/>
          <a:extLst>
            <a:ext uri="{909E8E84-426E-40dd-AFC4-6F175D3DCCD1}">
              <a14:hiddenFill xmlns:a14="http://schemas.microsoft.com/office/drawing/2010/main">
                <a:solidFill>
                  <a:srgbClr val="FFFFFF"/>
                </a:solidFill>
              </a14:hiddenFill>
            </a:ext>
          </a:extLst>
        </p:spPr>
      </p:pic>
      <p:pic>
        <p:nvPicPr>
          <p:cNvPr id="9" name="1EAAD2E4-9E52-4BC3-B8A0-BA12E69F6F6A" descr="cid:1EAAD2E4-9E52-4BC3-B8A0-BA12E69F6F6A"/>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rot="20695091">
            <a:off x="302493" y="3010525"/>
            <a:ext cx="4343303" cy="2900064"/>
          </a:xfrm>
          <a:prstGeom prst="rect">
            <a:avLst/>
          </a:prstGeom>
          <a:noFill/>
          <a:extLst>
            <a:ext uri="{909E8E84-426E-40dd-AFC4-6F175D3DCCD1}">
              <a14:hiddenFill xmlns:a14="http://schemas.microsoft.com/office/drawing/2010/main">
                <a:solidFill>
                  <a:srgbClr val="FFFFFF"/>
                </a:solidFill>
              </a14:hiddenFill>
            </a:ext>
          </a:extLst>
        </p:spPr>
      </p:pic>
      <p:pic>
        <p:nvPicPr>
          <p:cNvPr id="10" name="E6027CD7-D8D2-4146-8955-9726793E1555" descr="cid:E6027CD7-D8D2-4146-8955-9726793E1555"/>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rot="439658">
            <a:off x="5000038" y="1416851"/>
            <a:ext cx="4143962" cy="2910495"/>
          </a:xfrm>
          <a:prstGeom prst="rect">
            <a:avLst/>
          </a:prstGeom>
          <a:noFill/>
          <a:extLst>
            <a:ext uri="{909E8E84-426E-40dd-AFC4-6F175D3DCCD1}">
              <a14:hiddenFill xmlns:a14="http://schemas.microsoft.com/office/drawing/2010/main">
                <a:solidFill>
                  <a:srgbClr val="FFFFFF"/>
                </a:solidFill>
              </a14:hiddenFill>
            </a:ext>
          </a:extLst>
        </p:spPr>
      </p:pic>
      <p:pic>
        <p:nvPicPr>
          <p:cNvPr id="11" name="B1633229-E292-412D-B583-BC80FB2D705D" descr="cid:B1633229-E292-412D-B583-BC80FB2D705D"/>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1739240" y="3549264"/>
            <a:ext cx="3891731" cy="2810536"/>
          </a:xfrm>
          <a:prstGeom prst="rect">
            <a:avLst/>
          </a:prstGeom>
          <a:noFill/>
          <a:extLst>
            <a:ext uri="{909E8E84-426E-40dd-AFC4-6F175D3DCCD1}">
              <a14:hiddenFill xmlns:a14="http://schemas.microsoft.com/office/drawing/2010/main">
                <a:solidFill>
                  <a:srgbClr val="FFFFFF"/>
                </a:solidFill>
              </a14:hiddenFill>
            </a:ext>
          </a:extLst>
        </p:spPr>
      </p:pic>
      <p:pic>
        <p:nvPicPr>
          <p:cNvPr id="12" name="44423228-71A6-4A4E-AAFF-6EB91EE7E384" descr="cid:44423228-71A6-4A4E-AAFF-6EB91EE7E384"/>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rot="711832">
            <a:off x="5065979" y="3450760"/>
            <a:ext cx="3852454" cy="2695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3756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0" name="Picture 9" descr="T:\MEDIA\COMMUNICATIONS-MEDIA\Webinars Content\Content\SMNH Series\SMHN Marketplace Project Series\2015-07-28 12_49_12-1028283-1_ LIVE Webinar #1_ Overview of National SelfMade Health Network Tobacco.jpg"/>
          <p:cNvPicPr/>
          <p:nvPr/>
        </p:nvPicPr>
        <p:blipFill rotWithShape="1">
          <a:blip r:embed="rId4" cstate="print">
            <a:extLst>
              <a:ext uri="{28A0092B-C50C-407E-A947-70E740481C1C}">
                <a14:useLocalDpi xmlns:a14="http://schemas.microsoft.com/office/drawing/2010/main"/>
              </a:ext>
            </a:extLst>
          </a:blip>
          <a:srcRect/>
          <a:stretch/>
        </p:blipFill>
        <p:spPr bwMode="auto">
          <a:xfrm>
            <a:off x="5884460" y="2750112"/>
            <a:ext cx="3077921" cy="1711780"/>
          </a:xfrm>
          <a:prstGeom prst="rect">
            <a:avLst/>
          </a:prstGeom>
          <a:ln>
            <a:noFill/>
          </a:ln>
          <a:effectLst>
            <a:outerShdw blurRad="292100" dist="139700" dir="2700000" algn="tl" rotWithShape="0">
              <a:srgbClr val="333333">
                <a:alpha val="65000"/>
              </a:srgbClr>
            </a:outerShdw>
          </a:effectLst>
        </p:spPr>
      </p:pic>
      <p:sp>
        <p:nvSpPr>
          <p:cNvPr id="3" name="Content Placeholder 2"/>
          <p:cNvSpPr txBox="1">
            <a:spLocks/>
          </p:cNvSpPr>
          <p:nvPr/>
        </p:nvSpPr>
        <p:spPr>
          <a:xfrm>
            <a:off x="1225832" y="2340049"/>
            <a:ext cx="7317035" cy="38914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4959"/>
              </a:buClr>
              <a:buSzPct val="130000"/>
              <a:buFont typeface="Arial"/>
              <a:buNone/>
            </a:pPr>
            <a:r>
              <a:rPr lang="en-US" sz="1600" i="1" dirty="0" smtClean="0">
                <a:solidFill>
                  <a:srgbClr val="004959"/>
                </a:solidFill>
                <a:latin typeface="Arial"/>
                <a:cs typeface="Arial"/>
              </a:rPr>
              <a:t>Webcast Events</a:t>
            </a:r>
          </a:p>
          <a:p>
            <a:pPr marL="0" indent="0">
              <a:buClr>
                <a:srgbClr val="004959"/>
              </a:buClr>
              <a:buSzPct val="130000"/>
              <a:buFont typeface="Arial"/>
              <a:buNone/>
            </a:pPr>
            <a:endParaRPr lang="en-US" sz="1600" i="1" dirty="0">
              <a:solidFill>
                <a:srgbClr val="004959"/>
              </a:solidFill>
              <a:latin typeface="Arial"/>
              <a:cs typeface="Arial"/>
            </a:endParaRPr>
          </a:p>
          <a:p>
            <a:pPr marL="0" indent="0">
              <a:buClr>
                <a:srgbClr val="004959"/>
              </a:buClr>
              <a:buSzPct val="130000"/>
              <a:buFont typeface="Arial"/>
              <a:buNone/>
            </a:pPr>
            <a:endParaRPr lang="en-US" sz="1600" i="1" dirty="0" smtClean="0">
              <a:solidFill>
                <a:srgbClr val="004959"/>
              </a:solidFill>
              <a:latin typeface="Arial"/>
              <a:cs typeface="Arial"/>
            </a:endParaRPr>
          </a:p>
          <a:p>
            <a:pPr marL="0" indent="0">
              <a:buClr>
                <a:srgbClr val="004959"/>
              </a:buClr>
              <a:buSzPct val="130000"/>
              <a:buFont typeface="Arial"/>
              <a:buNone/>
            </a:pPr>
            <a:endParaRPr lang="en-US" sz="1600" dirty="0" smtClean="0">
              <a:solidFill>
                <a:prstClr val="black"/>
              </a:solidFill>
              <a:latin typeface="Arial"/>
              <a:cs typeface="Arial"/>
            </a:endParaRPr>
          </a:p>
          <a:p>
            <a:pPr marL="0" indent="0">
              <a:buClr>
                <a:srgbClr val="004959"/>
              </a:buClr>
              <a:buSzPct val="130000"/>
              <a:buFont typeface="Arial"/>
              <a:buNone/>
            </a:pPr>
            <a:endParaRPr lang="en-US" sz="1600" dirty="0">
              <a:solidFill>
                <a:prstClr val="black"/>
              </a:solidFill>
              <a:latin typeface="Arial"/>
              <a:cs typeface="Arial"/>
            </a:endParaRPr>
          </a:p>
          <a:p>
            <a:pPr marL="0" indent="0">
              <a:buClr>
                <a:srgbClr val="004959"/>
              </a:buClr>
              <a:buSzPct val="130000"/>
              <a:buFont typeface="Arial"/>
              <a:buNone/>
            </a:pPr>
            <a:endParaRPr lang="en-US" sz="1600" dirty="0" smtClean="0">
              <a:solidFill>
                <a:prstClr val="black"/>
              </a:solidFill>
              <a:latin typeface="Arial"/>
              <a:cs typeface="Arial"/>
            </a:endParaRPr>
          </a:p>
          <a:p>
            <a:pPr marL="0" indent="0">
              <a:buClr>
                <a:srgbClr val="004959"/>
              </a:buClr>
              <a:buSzPct val="130000"/>
              <a:buFont typeface="Arial"/>
              <a:buNone/>
            </a:pPr>
            <a:endParaRPr lang="en-US" sz="1400" b="1" dirty="0">
              <a:solidFill>
                <a:prstClr val="black"/>
              </a:solidFill>
              <a:latin typeface="Arial"/>
              <a:cs typeface="Arial"/>
            </a:endParaRPr>
          </a:p>
          <a:p>
            <a:pPr marL="0" indent="0">
              <a:buClr>
                <a:srgbClr val="004959"/>
              </a:buClr>
              <a:buSzPct val="130000"/>
              <a:buFont typeface="Arial"/>
              <a:buNone/>
            </a:pPr>
            <a:endParaRPr lang="en-US" sz="1400" b="1" dirty="0" smtClean="0">
              <a:solidFill>
                <a:prstClr val="black"/>
              </a:solidFill>
              <a:latin typeface="Arial"/>
              <a:cs typeface="Arial"/>
            </a:endParaRPr>
          </a:p>
          <a:p>
            <a:pPr marL="0" indent="0">
              <a:buClr>
                <a:srgbClr val="004959"/>
              </a:buClr>
              <a:buSzPct val="130000"/>
              <a:buFont typeface="Arial"/>
              <a:buNone/>
            </a:pPr>
            <a:r>
              <a:rPr lang="en-US" sz="1400" b="1" dirty="0" smtClean="0">
                <a:solidFill>
                  <a:prstClr val="black"/>
                </a:solidFill>
                <a:latin typeface="Arial"/>
                <a:cs typeface="Arial"/>
              </a:rPr>
              <a:t>When:   </a:t>
            </a:r>
            <a:r>
              <a:rPr lang="en-US" sz="1400" dirty="0" smtClean="0">
                <a:solidFill>
                  <a:prstClr val="black"/>
                </a:solidFill>
                <a:latin typeface="Arial"/>
                <a:cs typeface="Arial"/>
              </a:rPr>
              <a:t>Live webcast events focused on topics of relevance to member organizations and practitioners who are working to reduce cancer and encourage smoking cessation.  Each session is free to attend and available on-demand viewing following the live event.   Includes SelfMade Health Network's "Opening Doors" Series.   Certificate of Completions are included for most sessions. </a:t>
            </a:r>
          </a:p>
          <a:p>
            <a:pPr marL="0" indent="0">
              <a:buClr>
                <a:srgbClr val="004959"/>
              </a:buClr>
              <a:buSzPct val="130000"/>
              <a:buFont typeface="Arial"/>
              <a:buNone/>
            </a:pPr>
            <a:r>
              <a:rPr lang="en-US" sz="1400" dirty="0">
                <a:solidFill>
                  <a:prstClr val="black"/>
                </a:solidFill>
                <a:latin typeface="Arial"/>
                <a:cs typeface="Arial"/>
              </a:rPr>
              <a:t/>
            </a:r>
            <a:br>
              <a:rPr lang="en-US" sz="1400" dirty="0">
                <a:solidFill>
                  <a:prstClr val="black"/>
                </a:solidFill>
                <a:latin typeface="Arial"/>
                <a:cs typeface="Arial"/>
              </a:rPr>
            </a:br>
            <a:r>
              <a:rPr lang="en-US" sz="1400" b="1" dirty="0" smtClean="0">
                <a:solidFill>
                  <a:prstClr val="black"/>
                </a:solidFill>
                <a:latin typeface="Arial"/>
                <a:cs typeface="Arial"/>
              </a:rPr>
              <a:t>Where:   </a:t>
            </a:r>
            <a:r>
              <a:rPr lang="en-US" sz="1400" dirty="0" smtClean="0">
                <a:solidFill>
                  <a:prstClr val="black"/>
                </a:solidFill>
                <a:latin typeface="Arial"/>
                <a:cs typeface="Arial"/>
              </a:rPr>
              <a:t>Website -&gt; Empower-&gt; Webcasts</a:t>
            </a:r>
          </a:p>
        </p:txBody>
      </p:sp>
      <p:sp>
        <p:nvSpPr>
          <p:cNvPr id="2" name="TextBox 1"/>
          <p:cNvSpPr txBox="1"/>
          <p:nvPr/>
        </p:nvSpPr>
        <p:spPr>
          <a:xfrm>
            <a:off x="519641" y="1812567"/>
            <a:ext cx="5838825" cy="461665"/>
          </a:xfrm>
          <a:prstGeom prst="rect">
            <a:avLst/>
          </a:prstGeom>
          <a:noFill/>
        </p:spPr>
        <p:txBody>
          <a:bodyPr wrap="square" rtlCol="0">
            <a:spAutoFit/>
          </a:bodyPr>
          <a:lstStyle/>
          <a:p>
            <a:r>
              <a:rPr lang="en-US" sz="2400" b="1" dirty="0">
                <a:solidFill>
                  <a:srgbClr val="004959"/>
                </a:solidFill>
                <a:latin typeface="Arial"/>
                <a:cs typeface="Arial"/>
              </a:rPr>
              <a:t>SelfMade Health </a:t>
            </a:r>
            <a:r>
              <a:rPr lang="en-US" sz="2400" b="1" dirty="0" smtClean="0">
                <a:solidFill>
                  <a:srgbClr val="004959"/>
                </a:solidFill>
                <a:latin typeface="Arial"/>
                <a:cs typeface="Arial"/>
              </a:rPr>
              <a:t>Network</a:t>
            </a:r>
            <a:endParaRPr lang="en-US" sz="2400" b="1" dirty="0">
              <a:solidFill>
                <a:srgbClr val="004959"/>
              </a:solidFill>
              <a:latin typeface="Arial"/>
              <a:cs typeface="Aria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5672" y="2889055"/>
            <a:ext cx="2179248" cy="1572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09135" y="2750112"/>
            <a:ext cx="2400445" cy="171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23420" y="1507233"/>
            <a:ext cx="1428147" cy="1072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87271" y="674129"/>
            <a:ext cx="3076483" cy="584775"/>
          </a:xfrm>
          <a:prstGeom prst="rect">
            <a:avLst/>
          </a:prstGeom>
        </p:spPr>
        <p:txBody>
          <a:bodyPr wrap="none">
            <a:spAutoFit/>
          </a:bodyPr>
          <a:lstStyle/>
          <a:p>
            <a:r>
              <a:rPr lang="en-US" sz="3200" dirty="0">
                <a:solidFill>
                  <a:prstClr val="white"/>
                </a:solidFill>
                <a:latin typeface="Andalus" pitchFamily="18" charset="-78"/>
                <a:cs typeface="Andalus" pitchFamily="18" charset="-78"/>
              </a:rPr>
              <a:t>SMHN </a:t>
            </a:r>
            <a:r>
              <a:rPr lang="en-US" sz="3200" dirty="0" smtClean="0">
                <a:solidFill>
                  <a:prstClr val="white"/>
                </a:solidFill>
                <a:latin typeface="Andalus" pitchFamily="18" charset="-78"/>
                <a:cs typeface="Andalus" pitchFamily="18" charset="-78"/>
              </a:rPr>
              <a:t>Webcasts </a:t>
            </a:r>
            <a:endParaRPr lang="en-US" sz="3200" dirty="0">
              <a:solidFill>
                <a:prstClr val="black"/>
              </a:solidFill>
            </a:endParaRPr>
          </a:p>
        </p:txBody>
      </p:sp>
    </p:spTree>
    <p:extLst>
      <p:ext uri="{BB962C8B-B14F-4D97-AF65-F5344CB8AC3E}">
        <p14:creationId xmlns:p14="http://schemas.microsoft.com/office/powerpoint/2010/main" val="20991820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Webinar Tobacco Control Network  Co-Present w ASTHO Dee slides SelfMade Health Net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2703</TotalTime>
  <Words>3213</Words>
  <Application>Microsoft Macintosh PowerPoint</Application>
  <PresentationFormat>On-screen Show (4:3)</PresentationFormat>
  <Paragraphs>367</Paragraphs>
  <Slides>19</Slides>
  <Notes>19</Notes>
  <HiddenSlides>0</HiddenSlides>
  <MMClips>0</MMClips>
  <ScaleCrop>false</ScaleCrop>
  <HeadingPairs>
    <vt:vector size="4" baseType="variant">
      <vt:variant>
        <vt:lpstr>Theme</vt:lpstr>
      </vt:variant>
      <vt:variant>
        <vt:i4>9</vt:i4>
      </vt:variant>
      <vt:variant>
        <vt:lpstr>Slide Titles</vt:lpstr>
      </vt:variant>
      <vt:variant>
        <vt:i4>19</vt:i4>
      </vt:variant>
    </vt:vector>
  </HeadingPairs>
  <TitlesOfParts>
    <vt:vector size="28" baseType="lpstr">
      <vt:lpstr>Office Theme</vt:lpstr>
      <vt:lpstr>Webinar Tobacco Control Network  Co-Present w ASTHO Dee slides SelfMade Health Network</vt:lpstr>
      <vt:lpstr>2_Webinar Tobacco Control Network  Co-Present w ASTHO Dee slides SelfMade Health Network</vt:lpstr>
      <vt:lpstr>3_Webinar Tobacco Control Network  Co-Present w ASTHO Dee slides SelfMade Health Network</vt:lpstr>
      <vt:lpstr>5_Webinar Tobacco Control Network  Co-Present w ASTHO Dee slides SelfMade Health Network</vt:lpstr>
      <vt:lpstr>6_Webinar Tobacco Control Network  Co-Present w ASTHO Dee slides SelfMade Health Network</vt:lpstr>
      <vt:lpstr>7_Webinar Tobacco Control Network  Co-Present w ASTHO Dee slides SelfMade Health Network</vt:lpstr>
      <vt:lpstr>8_Webinar Tobacco Control Network  Co-Present w ASTHO Dee slides SelfMade Health Network</vt:lpstr>
      <vt:lpstr>1_Office Theme</vt:lpstr>
      <vt:lpstr>PowerPoint Presentation</vt:lpstr>
      <vt:lpstr>“SelfMade Health” Philosophy</vt:lpstr>
      <vt:lpstr>Overview: Priority Populations</vt:lpstr>
      <vt:lpstr>SMHN Leadership Council</vt:lpstr>
      <vt:lpstr>PowerPoint Presentation</vt:lpstr>
      <vt:lpstr>General Overview: Framework</vt:lpstr>
      <vt:lpstr> SMHN National Tobacco Cessation Marketplace Project</vt:lpstr>
      <vt:lpstr>SelfMade Health Network Website</vt:lpstr>
      <vt:lpstr>PowerPoint Presentation</vt:lpstr>
      <vt:lpstr>PowerPoint Presentation</vt:lpstr>
      <vt:lpstr>SMHN Determinants of Health  Fact Sheets</vt:lpstr>
      <vt:lpstr>PowerPoint Presentation</vt:lpstr>
      <vt:lpstr> SMHN Social Media:  Twitter Followers (1) </vt:lpstr>
      <vt:lpstr>SMHN Social Media:  Twitter Followers (2)</vt:lpstr>
      <vt:lpstr>SMHN Social Media:  Twitter Followers (3)</vt:lpstr>
      <vt:lpstr>SMHN Featured:  2016 8th Biennial Cancer Survivorship Research Conference </vt:lpstr>
      <vt:lpstr>SMHN Featured: 2016 8th Biennial Cancer Survivorship Research Conference </vt:lpstr>
      <vt:lpstr>Social Media Images (1)</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Artist 02</dc:creator>
  <cp:lastModifiedBy>Jennifer Knight</cp:lastModifiedBy>
  <cp:revision>203</cp:revision>
  <cp:lastPrinted>2015-02-09T14:46:47Z</cp:lastPrinted>
  <dcterms:created xsi:type="dcterms:W3CDTF">2015-02-03T21:47:24Z</dcterms:created>
  <dcterms:modified xsi:type="dcterms:W3CDTF">2017-06-13T18:43:24Z</dcterms:modified>
</cp:coreProperties>
</file>