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4.xml" ContentType="application/vnd.openxmlformats-officedocument.themeOverride+xml"/>
  <Override PartName="/ppt/notesSlides/notesSlide9.xml" ContentType="application/vnd.openxmlformats-officedocument.presentationml.notesSlid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10.xml" ContentType="application/vnd.openxmlformats-officedocument.themeOverride+xml"/>
  <Override PartName="/ppt/notesSlides/notesSlide10.xml" ContentType="application/vnd.openxmlformats-officedocument.presentationml.notesSlide+xml"/>
  <Override PartName="/ppt/charts/chart11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11.xml" ContentType="application/vnd.openxmlformats-officedocument.themeOverride+xml"/>
  <Override PartName="/ppt/charts/chart12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12.xml" ContentType="application/vnd.openxmlformats-officedocument.themeOverride+xml"/>
  <Override PartName="/ppt/charts/chart13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13.xml" ContentType="application/vnd.openxmlformats-officedocument.themeOverride+xml"/>
  <Override PartName="/ppt/charts/chart14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14.xml" ContentType="application/vnd.openxmlformats-officedocument.themeOverride+xml"/>
  <Override PartName="/ppt/charts/chart15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heme/themeOverride15.xml" ContentType="application/vnd.openxmlformats-officedocument.themeOverride+xml"/>
  <Override PartName="/ppt/charts/chart16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theme/themeOverride16.xml" ContentType="application/vnd.openxmlformats-officedocument.themeOverride+xml"/>
  <Override PartName="/ppt/charts/chart17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theme/themeOverride17.xml" ContentType="application/vnd.openxmlformats-officedocument.themeOverride+xml"/>
  <Override PartName="/ppt/charts/chart18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theme/themeOverride18.xml" ContentType="application/vnd.openxmlformats-officedocument.themeOverride+xml"/>
  <Override PartName="/ppt/charts/chart19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theme/themeOverride19.xml" ContentType="application/vnd.openxmlformats-officedocument.themeOverride+xml"/>
  <Override PartName="/ppt/charts/chart20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theme/themeOverride20.xml" ContentType="application/vnd.openxmlformats-officedocument.themeOverride+xml"/>
  <Override PartName="/ppt/charts/chart21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theme/themeOverride21.xml" ContentType="application/vnd.openxmlformats-officedocument.themeOverride+xml"/>
  <Override PartName="/ppt/charts/chart22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theme/themeOverride22.xml" ContentType="application/vnd.openxmlformats-officedocument.themeOverride+xml"/>
  <Override PartName="/ppt/charts/chart23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theme/themeOverride23.xml" ContentType="application/vnd.openxmlformats-officedocument.themeOverr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24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theme/themeOverride24.xml" ContentType="application/vnd.openxmlformats-officedocument.themeOverride+xml"/>
  <Override PartName="/ppt/charts/chart25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theme/themeOverride25.xml" ContentType="application/vnd.openxmlformats-officedocument.themeOverride+xml"/>
  <Override PartName="/ppt/charts/chart26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theme/themeOverride26.xml" ContentType="application/vnd.openxmlformats-officedocument.themeOverride+xml"/>
  <Override PartName="/ppt/charts/chart27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theme/themeOverride27.xml" ContentType="application/vnd.openxmlformats-officedocument.themeOverride+xml"/>
  <Override PartName="/ppt/charts/chart28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theme/themeOverride28.xml" ContentType="application/vnd.openxmlformats-officedocument.themeOverride+xml"/>
  <Override PartName="/ppt/charts/chart29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theme/themeOverride29.xml" ContentType="application/vnd.openxmlformats-officedocument.themeOverride+xml"/>
  <Override PartName="/ppt/charts/chart30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theme/themeOverride30.xml" ContentType="application/vnd.openxmlformats-officedocument.themeOverride+xml"/>
  <Override PartName="/ppt/charts/chart31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theme/themeOverride31.xml" ContentType="application/vnd.openxmlformats-officedocument.themeOverride+xml"/>
  <Override PartName="/ppt/charts/chart32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theme/themeOverride32.xml" ContentType="application/vnd.openxmlformats-officedocument.themeOverride+xml"/>
  <Override PartName="/ppt/charts/chart33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theme/themeOverride33.xml" ContentType="application/vnd.openxmlformats-officedocument.themeOverride+xml"/>
  <Override PartName="/ppt/charts/chart34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theme/themeOverride34.xml" ContentType="application/vnd.openxmlformats-officedocument.themeOverride+xml"/>
  <Override PartName="/ppt/charts/chart35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theme/themeOverride35.xml" ContentType="application/vnd.openxmlformats-officedocument.themeOverride+xml"/>
  <Override PartName="/ppt/charts/chart36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theme/themeOverride36.xml" ContentType="application/vnd.openxmlformats-officedocument.themeOverride+xml"/>
  <Override PartName="/ppt/charts/chart37.xml" ContentType="application/vnd.openxmlformats-officedocument.drawingml.chart+xml"/>
  <Override PartName="/ppt/charts/style36.xml" ContentType="application/vnd.ms-office.chartstyle+xml"/>
  <Override PartName="/ppt/charts/colors36.xml" ContentType="application/vnd.ms-office.chartcolorstyle+xml"/>
  <Override PartName="/ppt/theme/themeOverride37.xml" ContentType="application/vnd.openxmlformats-officedocument.themeOverride+xml"/>
  <Override PartName="/ppt/charts/chart38.xml" ContentType="application/vnd.openxmlformats-officedocument.drawingml.chart+xml"/>
  <Override PartName="/ppt/charts/style37.xml" ContentType="application/vnd.ms-office.chartstyle+xml"/>
  <Override PartName="/ppt/charts/colors37.xml" ContentType="application/vnd.ms-office.chartcolorstyle+xml"/>
  <Override PartName="/ppt/theme/themeOverride38.xml" ContentType="application/vnd.openxmlformats-officedocument.themeOverride+xml"/>
  <Override PartName="/ppt/charts/chart39.xml" ContentType="application/vnd.openxmlformats-officedocument.drawingml.chart+xml"/>
  <Override PartName="/ppt/charts/style38.xml" ContentType="application/vnd.ms-office.chartstyle+xml"/>
  <Override PartName="/ppt/charts/colors38.xml" ContentType="application/vnd.ms-office.chartcolorstyle+xml"/>
  <Override PartName="/ppt/theme/themeOverride39.xml" ContentType="application/vnd.openxmlformats-officedocument.themeOverride+xml"/>
  <Override PartName="/ppt/drawings/drawing1.xml" ContentType="application/vnd.openxmlformats-officedocument.drawingml.chartshapes+xml"/>
  <Override PartName="/ppt/charts/chart40.xml" ContentType="application/vnd.openxmlformats-officedocument.drawingml.chart+xml"/>
  <Override PartName="/ppt/charts/style39.xml" ContentType="application/vnd.ms-office.chartstyle+xml"/>
  <Override PartName="/ppt/charts/colors39.xml" ContentType="application/vnd.ms-office.chartcolorstyle+xml"/>
  <Override PartName="/ppt/theme/themeOverride40.xml" ContentType="application/vnd.openxmlformats-officedocument.themeOverride+xml"/>
  <Override PartName="/ppt/charts/chart41.xml" ContentType="application/vnd.openxmlformats-officedocument.drawingml.chart+xml"/>
  <Override PartName="/ppt/charts/style40.xml" ContentType="application/vnd.ms-office.chartstyle+xml"/>
  <Override PartName="/ppt/charts/colors40.xml" ContentType="application/vnd.ms-office.chartcolorstyle+xml"/>
  <Override PartName="/ppt/theme/themeOverride41.xml" ContentType="application/vnd.openxmlformats-officedocument.themeOverride+xml"/>
  <Override PartName="/ppt/charts/chart42.xml" ContentType="application/vnd.openxmlformats-officedocument.drawingml.chart+xml"/>
  <Override PartName="/ppt/charts/style41.xml" ContentType="application/vnd.ms-office.chartstyle+xml"/>
  <Override PartName="/ppt/charts/colors41.xml" ContentType="application/vnd.ms-office.chartcolorstyle+xml"/>
  <Override PartName="/ppt/theme/themeOverride42.xml" ContentType="application/vnd.openxmlformats-officedocument.themeOverride+xml"/>
  <Override PartName="/ppt/charts/chart43.xml" ContentType="application/vnd.openxmlformats-officedocument.drawingml.chart+xml"/>
  <Override PartName="/ppt/charts/style42.xml" ContentType="application/vnd.ms-office.chartstyle+xml"/>
  <Override PartName="/ppt/charts/colors42.xml" ContentType="application/vnd.ms-office.chartcolorstyle+xml"/>
  <Override PartName="/ppt/theme/themeOverride43.xml" ContentType="application/vnd.openxmlformats-officedocument.themeOverride+xml"/>
  <Override PartName="/ppt/charts/chart44.xml" ContentType="application/vnd.openxmlformats-officedocument.drawingml.chart+xml"/>
  <Override PartName="/ppt/charts/style43.xml" ContentType="application/vnd.ms-office.chartstyle+xml"/>
  <Override PartName="/ppt/charts/colors43.xml" ContentType="application/vnd.ms-office.chartcolorstyle+xml"/>
  <Override PartName="/ppt/theme/themeOverride44.xml" ContentType="application/vnd.openxmlformats-officedocument.themeOverride+xml"/>
  <Override PartName="/ppt/charts/chart45.xml" ContentType="application/vnd.openxmlformats-officedocument.drawingml.chart+xml"/>
  <Override PartName="/ppt/charts/style44.xml" ContentType="application/vnd.ms-office.chartstyle+xml"/>
  <Override PartName="/ppt/charts/colors44.xml" ContentType="application/vnd.ms-office.chartcolorstyle+xml"/>
  <Override PartName="/ppt/theme/themeOverride45.xml" ContentType="application/vnd.openxmlformats-officedocument.themeOverride+xml"/>
  <Override PartName="/ppt/charts/chart46.xml" ContentType="application/vnd.openxmlformats-officedocument.drawingml.chart+xml"/>
  <Override PartName="/ppt/charts/style45.xml" ContentType="application/vnd.ms-office.chartstyle+xml"/>
  <Override PartName="/ppt/charts/colors45.xml" ContentType="application/vnd.ms-office.chartcolorstyle+xml"/>
  <Override PartName="/ppt/theme/themeOverride46.xml" ContentType="application/vnd.openxmlformats-officedocument.themeOverride+xml"/>
  <Override PartName="/ppt/charts/chart47.xml" ContentType="application/vnd.openxmlformats-officedocument.drawingml.chart+xml"/>
  <Override PartName="/ppt/charts/style46.xml" ContentType="application/vnd.ms-office.chartstyle+xml"/>
  <Override PartName="/ppt/charts/colors46.xml" ContentType="application/vnd.ms-office.chartcolorstyle+xml"/>
  <Override PartName="/ppt/theme/themeOverride47.xml" ContentType="application/vnd.openxmlformats-officedocument.themeOverride+xml"/>
  <Override PartName="/ppt/charts/chart48.xml" ContentType="application/vnd.openxmlformats-officedocument.drawingml.chart+xml"/>
  <Override PartName="/ppt/charts/style47.xml" ContentType="application/vnd.ms-office.chartstyle+xml"/>
  <Override PartName="/ppt/charts/colors47.xml" ContentType="application/vnd.ms-office.chartcolorstyle+xml"/>
  <Override PartName="/ppt/theme/themeOverride48.xml" ContentType="application/vnd.openxmlformats-officedocument.themeOverride+xml"/>
  <Override PartName="/ppt/charts/chart49.xml" ContentType="application/vnd.openxmlformats-officedocument.drawingml.chart+xml"/>
  <Override PartName="/ppt/charts/style48.xml" ContentType="application/vnd.ms-office.chartstyle+xml"/>
  <Override PartName="/ppt/charts/colors48.xml" ContentType="application/vnd.ms-office.chartcolorstyle+xml"/>
  <Override PartName="/ppt/theme/themeOverride49.xml" ContentType="application/vnd.openxmlformats-officedocument.themeOverride+xml"/>
  <Override PartName="/ppt/charts/chart50.xml" ContentType="application/vnd.openxmlformats-officedocument.drawingml.chart+xml"/>
  <Override PartName="/ppt/charts/style49.xml" ContentType="application/vnd.ms-office.chartstyle+xml"/>
  <Override PartName="/ppt/charts/colors49.xml" ContentType="application/vnd.ms-office.chartcolorstyle+xml"/>
  <Override PartName="/ppt/theme/themeOverride50.xml" ContentType="application/vnd.openxmlformats-officedocument.themeOverride+xml"/>
  <Override PartName="/ppt/charts/chart51.xml" ContentType="application/vnd.openxmlformats-officedocument.drawingml.chart+xml"/>
  <Override PartName="/ppt/charts/style50.xml" ContentType="application/vnd.ms-office.chartstyle+xml"/>
  <Override PartName="/ppt/charts/colors50.xml" ContentType="application/vnd.ms-office.chartcolorstyle+xml"/>
  <Override PartName="/ppt/theme/themeOverride51.xml" ContentType="application/vnd.openxmlformats-officedocument.themeOverride+xml"/>
  <Override PartName="/ppt/charts/chart52.xml" ContentType="application/vnd.openxmlformats-officedocument.drawingml.chart+xml"/>
  <Override PartName="/ppt/charts/style51.xml" ContentType="application/vnd.ms-office.chartstyle+xml"/>
  <Override PartName="/ppt/charts/colors51.xml" ContentType="application/vnd.ms-office.chartcolorstyle+xml"/>
  <Override PartName="/ppt/theme/themeOverride52.xml" ContentType="application/vnd.openxmlformats-officedocument.themeOverride+xml"/>
  <Override PartName="/ppt/charts/chart53.xml" ContentType="application/vnd.openxmlformats-officedocument.drawingml.chart+xml"/>
  <Override PartName="/ppt/charts/style52.xml" ContentType="application/vnd.ms-office.chartstyle+xml"/>
  <Override PartName="/ppt/charts/colors52.xml" ContentType="application/vnd.ms-office.chartcolorstyle+xml"/>
  <Override PartName="/ppt/theme/themeOverride53.xml" ContentType="application/vnd.openxmlformats-officedocument.themeOverride+xml"/>
  <Override PartName="/ppt/charts/chart54.xml" ContentType="application/vnd.openxmlformats-officedocument.drawingml.chart+xml"/>
  <Override PartName="/ppt/charts/style53.xml" ContentType="application/vnd.ms-office.chartstyle+xml"/>
  <Override PartName="/ppt/charts/colors53.xml" ContentType="application/vnd.ms-office.chartcolorstyle+xml"/>
  <Override PartName="/ppt/theme/themeOverride54.xml" ContentType="application/vnd.openxmlformats-officedocument.themeOverride+xml"/>
  <Override PartName="/ppt/charts/chart55.xml" ContentType="application/vnd.openxmlformats-officedocument.drawingml.chart+xml"/>
  <Override PartName="/ppt/charts/style54.xml" ContentType="application/vnd.ms-office.chartstyle+xml"/>
  <Override PartName="/ppt/charts/colors54.xml" ContentType="application/vnd.ms-office.chartcolorstyle+xml"/>
  <Override PartName="/ppt/theme/themeOverride55.xml" ContentType="application/vnd.openxmlformats-officedocument.themeOverride+xml"/>
  <Override PartName="/ppt/charts/chart56.xml" ContentType="application/vnd.openxmlformats-officedocument.drawingml.chart+xml"/>
  <Override PartName="/ppt/charts/style55.xml" ContentType="application/vnd.ms-office.chartstyle+xml"/>
  <Override PartName="/ppt/charts/colors55.xml" ContentType="application/vnd.ms-office.chartcolorstyle+xml"/>
  <Override PartName="/ppt/theme/themeOverride56.xml" ContentType="application/vnd.openxmlformats-officedocument.themeOverride+xml"/>
  <Override PartName="/ppt/charts/chart57.xml" ContentType="application/vnd.openxmlformats-officedocument.drawingml.chart+xml"/>
  <Override PartName="/ppt/charts/style56.xml" ContentType="application/vnd.ms-office.chartstyle+xml"/>
  <Override PartName="/ppt/charts/colors56.xml" ContentType="application/vnd.ms-office.chartcolorstyle+xml"/>
  <Override PartName="/ppt/theme/themeOverride57.xml" ContentType="application/vnd.openxmlformats-officedocument.themeOverride+xml"/>
  <Override PartName="/ppt/charts/chart58.xml" ContentType="application/vnd.openxmlformats-officedocument.drawingml.chart+xml"/>
  <Override PartName="/ppt/charts/style57.xml" ContentType="application/vnd.ms-office.chartstyle+xml"/>
  <Override PartName="/ppt/charts/colors57.xml" ContentType="application/vnd.ms-office.chartcolorstyle+xml"/>
  <Override PartName="/ppt/theme/themeOverride58.xml" ContentType="application/vnd.openxmlformats-officedocument.themeOverride+xml"/>
  <Override PartName="/ppt/charts/chart59.xml" ContentType="application/vnd.openxmlformats-officedocument.drawingml.chart+xml"/>
  <Override PartName="/ppt/charts/style58.xml" ContentType="application/vnd.ms-office.chartstyle+xml"/>
  <Override PartName="/ppt/charts/colors58.xml" ContentType="application/vnd.ms-office.chartcolorstyle+xml"/>
  <Override PartName="/ppt/theme/themeOverride59.xml" ContentType="application/vnd.openxmlformats-officedocument.themeOverride+xml"/>
  <Override PartName="/ppt/charts/chart60.xml" ContentType="application/vnd.openxmlformats-officedocument.drawingml.chart+xml"/>
  <Override PartName="/ppt/charts/style59.xml" ContentType="application/vnd.ms-office.chartstyle+xml"/>
  <Override PartName="/ppt/charts/colors59.xml" ContentType="application/vnd.ms-office.chartcolorstyle+xml"/>
  <Override PartName="/ppt/theme/themeOverride60.xml" ContentType="application/vnd.openxmlformats-officedocument.themeOverride+xml"/>
  <Override PartName="/ppt/charts/chart61.xml" ContentType="application/vnd.openxmlformats-officedocument.drawingml.chart+xml"/>
  <Override PartName="/ppt/charts/style60.xml" ContentType="application/vnd.ms-office.chartstyle+xml"/>
  <Override PartName="/ppt/charts/colors60.xml" ContentType="application/vnd.ms-office.chartcolorstyle+xml"/>
  <Override PartName="/ppt/theme/themeOverride61.xml" ContentType="application/vnd.openxmlformats-officedocument.themeOverride+xml"/>
  <Override PartName="/ppt/charts/chart62.xml" ContentType="application/vnd.openxmlformats-officedocument.drawingml.chart+xml"/>
  <Override PartName="/ppt/charts/style61.xml" ContentType="application/vnd.ms-office.chartstyle+xml"/>
  <Override PartName="/ppt/charts/colors61.xml" ContentType="application/vnd.ms-office.chartcolorstyle+xml"/>
  <Override PartName="/ppt/theme/themeOverride62.xml" ContentType="application/vnd.openxmlformats-officedocument.themeOverride+xml"/>
  <Override PartName="/ppt/charts/chart63.xml" ContentType="application/vnd.openxmlformats-officedocument.drawingml.chart+xml"/>
  <Override PartName="/ppt/charts/style62.xml" ContentType="application/vnd.ms-office.chartstyle+xml"/>
  <Override PartName="/ppt/charts/colors62.xml" ContentType="application/vnd.ms-office.chartcolorstyle+xml"/>
  <Override PartName="/ppt/theme/themeOverride63.xml" ContentType="application/vnd.openxmlformats-officedocument.themeOverride+xml"/>
  <Override PartName="/ppt/charts/chart64.xml" ContentType="application/vnd.openxmlformats-officedocument.drawingml.chart+xml"/>
  <Override PartName="/ppt/charts/style63.xml" ContentType="application/vnd.ms-office.chartstyle+xml"/>
  <Override PartName="/ppt/charts/colors63.xml" ContentType="application/vnd.ms-office.chartcolorstyle+xml"/>
  <Override PartName="/ppt/theme/themeOverride64.xml" ContentType="application/vnd.openxmlformats-officedocument.themeOverride+xml"/>
  <Override PartName="/ppt/charts/chart65.xml" ContentType="application/vnd.openxmlformats-officedocument.drawingml.chart+xml"/>
  <Override PartName="/ppt/charts/style64.xml" ContentType="application/vnd.ms-office.chartstyle+xml"/>
  <Override PartName="/ppt/charts/colors64.xml" ContentType="application/vnd.ms-office.chartcolorstyle+xml"/>
  <Override PartName="/ppt/theme/themeOverride65.xml" ContentType="application/vnd.openxmlformats-officedocument.themeOverride+xml"/>
  <Override PartName="/ppt/charts/chart66.xml" ContentType="application/vnd.openxmlformats-officedocument.drawingml.chart+xml"/>
  <Override PartName="/ppt/charts/style65.xml" ContentType="application/vnd.ms-office.chartstyle+xml"/>
  <Override PartName="/ppt/charts/colors65.xml" ContentType="application/vnd.ms-office.chartcolorstyle+xml"/>
  <Override PartName="/ppt/theme/themeOverride66.xml" ContentType="application/vnd.openxmlformats-officedocument.themeOverride+xml"/>
  <Override PartName="/ppt/charts/chart67.xml" ContentType="application/vnd.openxmlformats-officedocument.drawingml.chart+xml"/>
  <Override PartName="/ppt/charts/style66.xml" ContentType="application/vnd.ms-office.chartstyle+xml"/>
  <Override PartName="/ppt/charts/colors66.xml" ContentType="application/vnd.ms-office.chartcolorstyle+xml"/>
  <Override PartName="/ppt/theme/themeOverride67.xml" ContentType="application/vnd.openxmlformats-officedocument.themeOverride+xml"/>
  <Override PartName="/ppt/charts/chart68.xml" ContentType="application/vnd.openxmlformats-officedocument.drawingml.chart+xml"/>
  <Override PartName="/ppt/charts/style67.xml" ContentType="application/vnd.ms-office.chartstyle+xml"/>
  <Override PartName="/ppt/charts/colors67.xml" ContentType="application/vnd.ms-office.chartcolorstyle+xml"/>
  <Override PartName="/ppt/theme/themeOverride68.xml" ContentType="application/vnd.openxmlformats-officedocument.themeOverride+xml"/>
  <Override PartName="/ppt/charts/chart69.xml" ContentType="application/vnd.openxmlformats-officedocument.drawingml.chart+xml"/>
  <Override PartName="/ppt/charts/style68.xml" ContentType="application/vnd.ms-office.chartstyle+xml"/>
  <Override PartName="/ppt/charts/colors68.xml" ContentType="application/vnd.ms-office.chartcolorstyle+xml"/>
  <Override PartName="/ppt/theme/themeOverride69.xml" ContentType="application/vnd.openxmlformats-officedocument.themeOverride+xml"/>
  <Override PartName="/ppt/charts/chart70.xml" ContentType="application/vnd.openxmlformats-officedocument.drawingml.chart+xml"/>
  <Override PartName="/ppt/charts/style69.xml" ContentType="application/vnd.ms-office.chartstyle+xml"/>
  <Override PartName="/ppt/charts/colors69.xml" ContentType="application/vnd.ms-office.chartcolorstyle+xml"/>
  <Override PartName="/ppt/theme/themeOverride70.xml" ContentType="application/vnd.openxmlformats-officedocument.themeOverride+xml"/>
  <Override PartName="/ppt/charts/chart71.xml" ContentType="application/vnd.openxmlformats-officedocument.drawingml.chart+xml"/>
  <Override PartName="/ppt/charts/style70.xml" ContentType="application/vnd.ms-office.chartstyle+xml"/>
  <Override PartName="/ppt/charts/colors70.xml" ContentType="application/vnd.ms-office.chartcolorstyle+xml"/>
  <Override PartName="/ppt/theme/themeOverride71.xml" ContentType="application/vnd.openxmlformats-officedocument.themeOverride+xml"/>
  <Override PartName="/ppt/charts/chart72.xml" ContentType="application/vnd.openxmlformats-officedocument.drawingml.chart+xml"/>
  <Override PartName="/ppt/charts/style71.xml" ContentType="application/vnd.ms-office.chartstyle+xml"/>
  <Override PartName="/ppt/charts/colors71.xml" ContentType="application/vnd.ms-office.chartcolorstyle+xml"/>
  <Override PartName="/ppt/theme/themeOverride72.xml" ContentType="application/vnd.openxmlformats-officedocument.themeOverride+xml"/>
  <Override PartName="/ppt/charts/chart73.xml" ContentType="application/vnd.openxmlformats-officedocument.drawingml.chart+xml"/>
  <Override PartName="/ppt/charts/style72.xml" ContentType="application/vnd.ms-office.chartstyle+xml"/>
  <Override PartName="/ppt/charts/colors72.xml" ContentType="application/vnd.ms-office.chartcolorstyle+xml"/>
  <Override PartName="/ppt/theme/themeOverride73.xml" ContentType="application/vnd.openxmlformats-officedocument.themeOverride+xml"/>
  <Override PartName="/ppt/charts/chart74.xml" ContentType="application/vnd.openxmlformats-officedocument.drawingml.chart+xml"/>
  <Override PartName="/ppt/charts/style73.xml" ContentType="application/vnd.ms-office.chartstyle+xml"/>
  <Override PartName="/ppt/charts/colors73.xml" ContentType="application/vnd.ms-office.chartcolorstyle+xml"/>
  <Override PartName="/ppt/theme/themeOverride74.xml" ContentType="application/vnd.openxmlformats-officedocument.themeOverride+xml"/>
  <Override PartName="/ppt/charts/chart75.xml" ContentType="application/vnd.openxmlformats-officedocument.drawingml.chart+xml"/>
  <Override PartName="/ppt/charts/style74.xml" ContentType="application/vnd.ms-office.chartstyle+xml"/>
  <Override PartName="/ppt/charts/colors74.xml" ContentType="application/vnd.ms-office.chartcolorstyle+xml"/>
  <Override PartName="/ppt/theme/themeOverride75.xml" ContentType="application/vnd.openxmlformats-officedocument.themeOverride+xml"/>
  <Override PartName="/ppt/charts/chart76.xml" ContentType="application/vnd.openxmlformats-officedocument.drawingml.chart+xml"/>
  <Override PartName="/ppt/theme/themeOverride76.xml" ContentType="application/vnd.openxmlformats-officedocument.themeOverride+xml"/>
  <Override PartName="/ppt/notesSlides/notesSlide13.xml" ContentType="application/vnd.openxmlformats-officedocument.presentationml.notesSlide+xml"/>
  <Override PartName="/ppt/charts/chart77.xml" ContentType="application/vnd.openxmlformats-officedocument.drawingml.chart+xml"/>
  <Override PartName="/ppt/charts/style75.xml" ContentType="application/vnd.ms-office.chartstyle+xml"/>
  <Override PartName="/ppt/charts/colors75.xml" ContentType="application/vnd.ms-office.chartcolorstyle+xml"/>
  <Override PartName="/ppt/theme/themeOverride77.xml" ContentType="application/vnd.openxmlformats-officedocument.themeOverride+xml"/>
  <Override PartName="/ppt/charts/chart78.xml" ContentType="application/vnd.openxmlformats-officedocument.drawingml.chart+xml"/>
  <Override PartName="/ppt/charts/style76.xml" ContentType="application/vnd.ms-office.chartstyle+xml"/>
  <Override PartName="/ppt/charts/colors76.xml" ContentType="application/vnd.ms-office.chartcolorstyle+xml"/>
  <Override PartName="/ppt/theme/themeOverride78.xml" ContentType="application/vnd.openxmlformats-officedocument.themeOverride+xml"/>
  <Override PartName="/ppt/charts/chart79.xml" ContentType="application/vnd.openxmlformats-officedocument.drawingml.chart+xml"/>
  <Override PartName="/ppt/charts/style77.xml" ContentType="application/vnd.ms-office.chartstyle+xml"/>
  <Override PartName="/ppt/charts/colors77.xml" ContentType="application/vnd.ms-office.chartcolorstyle+xml"/>
  <Override PartName="/ppt/theme/themeOverride79.xml" ContentType="application/vnd.openxmlformats-officedocument.themeOverride+xml"/>
  <Override PartName="/ppt/charts/chart80.xml" ContentType="application/vnd.openxmlformats-officedocument.drawingml.chart+xml"/>
  <Override PartName="/ppt/charts/style78.xml" ContentType="application/vnd.ms-office.chartstyle+xml"/>
  <Override PartName="/ppt/charts/colors78.xml" ContentType="application/vnd.ms-office.chartcolorstyle+xml"/>
  <Override PartName="/ppt/theme/themeOverride80.xml" ContentType="application/vnd.openxmlformats-officedocument.themeOverride+xml"/>
  <Override PartName="/ppt/notesSlides/notesSlide14.xml" ContentType="application/vnd.openxmlformats-officedocument.presentationml.notesSlide+xml"/>
  <Override PartName="/ppt/charts/chart81.xml" ContentType="application/vnd.openxmlformats-officedocument.drawingml.chart+xml"/>
  <Override PartName="/ppt/charts/style79.xml" ContentType="application/vnd.ms-office.chartstyle+xml"/>
  <Override PartName="/ppt/charts/colors79.xml" ContentType="application/vnd.ms-office.chartcolorstyle+xml"/>
  <Override PartName="/ppt/theme/themeOverride81.xml" ContentType="application/vnd.openxmlformats-officedocument.themeOverride+xml"/>
  <Override PartName="/ppt/charts/chart82.xml" ContentType="application/vnd.openxmlformats-officedocument.drawingml.chart+xml"/>
  <Override PartName="/ppt/charts/style80.xml" ContentType="application/vnd.ms-office.chartstyle+xml"/>
  <Override PartName="/ppt/charts/colors80.xml" ContentType="application/vnd.ms-office.chartcolorstyle+xml"/>
  <Override PartName="/ppt/theme/themeOverride82.xml" ContentType="application/vnd.openxmlformats-officedocument.themeOverride+xml"/>
  <Override PartName="/ppt/charts/chart83.xml" ContentType="application/vnd.openxmlformats-officedocument.drawingml.chart+xml"/>
  <Override PartName="/ppt/charts/style81.xml" ContentType="application/vnd.ms-office.chartstyle+xml"/>
  <Override PartName="/ppt/charts/colors81.xml" ContentType="application/vnd.ms-office.chartcolorstyle+xml"/>
  <Override PartName="/ppt/theme/themeOverride83.xml" ContentType="application/vnd.openxmlformats-officedocument.themeOverride+xml"/>
  <Override PartName="/ppt/charts/chart84.xml" ContentType="application/vnd.openxmlformats-officedocument.drawingml.chart+xml"/>
  <Override PartName="/ppt/charts/style82.xml" ContentType="application/vnd.ms-office.chartstyle+xml"/>
  <Override PartName="/ppt/charts/colors82.xml" ContentType="application/vnd.ms-office.chartcolorstyle+xml"/>
  <Override PartName="/ppt/theme/themeOverride84.xml" ContentType="application/vnd.openxmlformats-officedocument.themeOverride+xml"/>
  <Override PartName="/ppt/charts/chart85.xml" ContentType="application/vnd.openxmlformats-officedocument.drawingml.chart+xml"/>
  <Override PartName="/ppt/charts/style83.xml" ContentType="application/vnd.ms-office.chartstyle+xml"/>
  <Override PartName="/ppt/charts/colors83.xml" ContentType="application/vnd.ms-office.chartcolorstyle+xml"/>
  <Override PartName="/ppt/theme/themeOverride85.xml" ContentType="application/vnd.openxmlformats-officedocument.themeOverr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5673" r:id="rId2"/>
  </p:sldMasterIdLst>
  <p:notesMasterIdLst>
    <p:notesMasterId r:id="rId160"/>
  </p:notesMasterIdLst>
  <p:sldIdLst>
    <p:sldId id="256" r:id="rId3"/>
    <p:sldId id="430" r:id="rId4"/>
    <p:sldId id="590" r:id="rId5"/>
    <p:sldId id="442" r:id="rId6"/>
    <p:sldId id="456" r:id="rId7"/>
    <p:sldId id="457" r:id="rId8"/>
    <p:sldId id="458" r:id="rId9"/>
    <p:sldId id="459" r:id="rId10"/>
    <p:sldId id="490" r:id="rId11"/>
    <p:sldId id="471" r:id="rId12"/>
    <p:sldId id="472" r:id="rId13"/>
    <p:sldId id="480" r:id="rId14"/>
    <p:sldId id="481" r:id="rId15"/>
    <p:sldId id="482" r:id="rId16"/>
    <p:sldId id="483" r:id="rId17"/>
    <p:sldId id="484" r:id="rId18"/>
    <p:sldId id="485" r:id="rId19"/>
    <p:sldId id="460" r:id="rId20"/>
    <p:sldId id="461" r:id="rId21"/>
    <p:sldId id="462" r:id="rId22"/>
    <p:sldId id="463" r:id="rId23"/>
    <p:sldId id="488" r:id="rId24"/>
    <p:sldId id="443" r:id="rId25"/>
    <p:sldId id="464" r:id="rId26"/>
    <p:sldId id="469" r:id="rId27"/>
    <p:sldId id="431" r:id="rId28"/>
    <p:sldId id="432" r:id="rId29"/>
    <p:sldId id="433" r:id="rId30"/>
    <p:sldId id="434" r:id="rId31"/>
    <p:sldId id="435" r:id="rId32"/>
    <p:sldId id="436" r:id="rId33"/>
    <p:sldId id="437" r:id="rId34"/>
    <p:sldId id="438" r:id="rId35"/>
    <p:sldId id="439" r:id="rId36"/>
    <p:sldId id="440" r:id="rId37"/>
    <p:sldId id="441" r:id="rId38"/>
    <p:sldId id="444" r:id="rId39"/>
    <p:sldId id="496" r:id="rId40"/>
    <p:sldId id="470" r:id="rId41"/>
    <p:sldId id="445" r:id="rId42"/>
    <p:sldId id="446" r:id="rId43"/>
    <p:sldId id="447" r:id="rId44"/>
    <p:sldId id="448" r:id="rId45"/>
    <p:sldId id="449" r:id="rId46"/>
    <p:sldId id="450" r:id="rId47"/>
    <p:sldId id="451" r:id="rId48"/>
    <p:sldId id="452" r:id="rId49"/>
    <p:sldId id="453" r:id="rId50"/>
    <p:sldId id="454" r:id="rId51"/>
    <p:sldId id="455" r:id="rId52"/>
    <p:sldId id="474" r:id="rId53"/>
    <p:sldId id="475" r:id="rId54"/>
    <p:sldId id="476" r:id="rId55"/>
    <p:sldId id="477" r:id="rId56"/>
    <p:sldId id="478" r:id="rId57"/>
    <p:sldId id="479" r:id="rId58"/>
    <p:sldId id="571" r:id="rId59"/>
    <p:sldId id="489" r:id="rId60"/>
    <p:sldId id="473" r:id="rId61"/>
    <p:sldId id="466" r:id="rId62"/>
    <p:sldId id="494" r:id="rId63"/>
    <p:sldId id="497" r:id="rId64"/>
    <p:sldId id="498" r:id="rId65"/>
    <p:sldId id="499" r:id="rId66"/>
    <p:sldId id="500" r:id="rId67"/>
    <p:sldId id="501" r:id="rId68"/>
    <p:sldId id="502" r:id="rId69"/>
    <p:sldId id="503" r:id="rId70"/>
    <p:sldId id="504" r:id="rId71"/>
    <p:sldId id="540" r:id="rId72"/>
    <p:sldId id="505" r:id="rId73"/>
    <p:sldId id="493" r:id="rId74"/>
    <p:sldId id="495" r:id="rId75"/>
    <p:sldId id="506" r:id="rId76"/>
    <p:sldId id="507" r:id="rId77"/>
    <p:sldId id="508" r:id="rId78"/>
    <p:sldId id="509" r:id="rId79"/>
    <p:sldId id="587" r:id="rId80"/>
    <p:sldId id="581" r:id="rId81"/>
    <p:sldId id="583" r:id="rId82"/>
    <p:sldId id="582" r:id="rId83"/>
    <p:sldId id="580" r:id="rId84"/>
    <p:sldId id="591" r:id="rId85"/>
    <p:sldId id="543" r:id="rId86"/>
    <p:sldId id="511" r:id="rId87"/>
    <p:sldId id="465" r:id="rId88"/>
    <p:sldId id="513" r:id="rId89"/>
    <p:sldId id="526" r:id="rId90"/>
    <p:sldId id="527" r:id="rId91"/>
    <p:sldId id="515" r:id="rId92"/>
    <p:sldId id="516" r:id="rId93"/>
    <p:sldId id="517" r:id="rId94"/>
    <p:sldId id="518" r:id="rId95"/>
    <p:sldId id="519" r:id="rId96"/>
    <p:sldId id="520" r:id="rId97"/>
    <p:sldId id="521" r:id="rId98"/>
    <p:sldId id="522" r:id="rId99"/>
    <p:sldId id="523" r:id="rId100"/>
    <p:sldId id="544" r:id="rId101"/>
    <p:sldId id="524" r:id="rId102"/>
    <p:sldId id="510" r:id="rId103"/>
    <p:sldId id="529" r:id="rId104"/>
    <p:sldId id="530" r:id="rId105"/>
    <p:sldId id="531" r:id="rId106"/>
    <p:sldId id="532" r:id="rId107"/>
    <p:sldId id="533" r:id="rId108"/>
    <p:sldId id="534" r:id="rId109"/>
    <p:sldId id="535" r:id="rId110"/>
    <p:sldId id="536" r:id="rId111"/>
    <p:sldId id="537" r:id="rId112"/>
    <p:sldId id="538" r:id="rId113"/>
    <p:sldId id="539" r:id="rId114"/>
    <p:sldId id="570" r:id="rId115"/>
    <p:sldId id="512" r:id="rId116"/>
    <p:sldId id="514" r:id="rId117"/>
    <p:sldId id="542" r:id="rId118"/>
    <p:sldId id="541" r:id="rId119"/>
    <p:sldId id="545" r:id="rId120"/>
    <p:sldId id="546" r:id="rId121"/>
    <p:sldId id="547" r:id="rId122"/>
    <p:sldId id="548" r:id="rId123"/>
    <p:sldId id="549" r:id="rId124"/>
    <p:sldId id="550" r:id="rId125"/>
    <p:sldId id="551" r:id="rId126"/>
    <p:sldId id="552" r:id="rId127"/>
    <p:sldId id="553" r:id="rId128"/>
    <p:sldId id="554" r:id="rId129"/>
    <p:sldId id="555" r:id="rId130"/>
    <p:sldId id="588" r:id="rId131"/>
    <p:sldId id="578" r:id="rId132"/>
    <p:sldId id="579" r:id="rId133"/>
    <p:sldId id="577" r:id="rId134"/>
    <p:sldId id="573" r:id="rId135"/>
    <p:sldId id="574" r:id="rId136"/>
    <p:sldId id="565" r:id="rId137"/>
    <p:sldId id="467" r:id="rId138"/>
    <p:sldId id="556" r:id="rId139"/>
    <p:sldId id="559" r:id="rId140"/>
    <p:sldId id="561" r:id="rId141"/>
    <p:sldId id="562" r:id="rId142"/>
    <p:sldId id="563" r:id="rId143"/>
    <p:sldId id="564" r:id="rId144"/>
    <p:sldId id="557" r:id="rId145"/>
    <p:sldId id="558" r:id="rId146"/>
    <p:sldId id="566" r:id="rId147"/>
    <p:sldId id="567" r:id="rId148"/>
    <p:sldId id="568" r:id="rId149"/>
    <p:sldId id="569" r:id="rId150"/>
    <p:sldId id="589" r:id="rId151"/>
    <p:sldId id="586" r:id="rId152"/>
    <p:sldId id="585" r:id="rId153"/>
    <p:sldId id="584" r:id="rId154"/>
    <p:sldId id="575" r:id="rId155"/>
    <p:sldId id="486" r:id="rId156"/>
    <p:sldId id="492" r:id="rId157"/>
    <p:sldId id="429" r:id="rId158"/>
    <p:sldId id="576" r:id="rId159"/>
  </p:sldIdLst>
  <p:sldSz cx="9144000" cy="6858000" type="screen4x3"/>
  <p:notesSz cx="6980238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CC"/>
    <a:srgbClr val="006699"/>
    <a:srgbClr val="00CCFF"/>
    <a:srgbClr val="FFFFFF"/>
    <a:srgbClr val="00FFFF"/>
    <a:srgbClr val="008080"/>
    <a:srgbClr val="009999"/>
    <a:srgbClr val="B4D0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76" autoAdjust="0"/>
  </p:normalViewPr>
  <p:slideViewPr>
    <p:cSldViewPr>
      <p:cViewPr varScale="1">
        <p:scale>
          <a:sx n="126" d="100"/>
          <a:sy n="126" d="100"/>
        </p:scale>
        <p:origin x="1116" y="13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117" Type="http://schemas.openxmlformats.org/officeDocument/2006/relationships/slide" Target="slides/slide115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12" Type="http://schemas.openxmlformats.org/officeDocument/2006/relationships/slide" Target="slides/slide110.xml"/><Relationship Id="rId133" Type="http://schemas.openxmlformats.org/officeDocument/2006/relationships/slide" Target="slides/slide131.xml"/><Relationship Id="rId138" Type="http://schemas.openxmlformats.org/officeDocument/2006/relationships/slide" Target="slides/slide136.xml"/><Relationship Id="rId154" Type="http://schemas.openxmlformats.org/officeDocument/2006/relationships/slide" Target="slides/slide152.xml"/><Relationship Id="rId159" Type="http://schemas.openxmlformats.org/officeDocument/2006/relationships/slide" Target="slides/slide157.xml"/><Relationship Id="rId16" Type="http://schemas.openxmlformats.org/officeDocument/2006/relationships/slide" Target="slides/slide14.xml"/><Relationship Id="rId107" Type="http://schemas.openxmlformats.org/officeDocument/2006/relationships/slide" Target="slides/slide105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102" Type="http://schemas.openxmlformats.org/officeDocument/2006/relationships/slide" Target="slides/slide100.xml"/><Relationship Id="rId123" Type="http://schemas.openxmlformats.org/officeDocument/2006/relationships/slide" Target="slides/slide121.xml"/><Relationship Id="rId128" Type="http://schemas.openxmlformats.org/officeDocument/2006/relationships/slide" Target="slides/slide126.xml"/><Relationship Id="rId144" Type="http://schemas.openxmlformats.org/officeDocument/2006/relationships/slide" Target="slides/slide142.xml"/><Relationship Id="rId149" Type="http://schemas.openxmlformats.org/officeDocument/2006/relationships/slide" Target="slides/slide147.xml"/><Relationship Id="rId5" Type="http://schemas.openxmlformats.org/officeDocument/2006/relationships/slide" Target="slides/slide3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160" Type="http://schemas.openxmlformats.org/officeDocument/2006/relationships/notesMaster" Target="notesMasters/notesMaster1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113" Type="http://schemas.openxmlformats.org/officeDocument/2006/relationships/slide" Target="slides/slide111.xml"/><Relationship Id="rId118" Type="http://schemas.openxmlformats.org/officeDocument/2006/relationships/slide" Target="slides/slide116.xml"/><Relationship Id="rId134" Type="http://schemas.openxmlformats.org/officeDocument/2006/relationships/slide" Target="slides/slide132.xml"/><Relationship Id="rId139" Type="http://schemas.openxmlformats.org/officeDocument/2006/relationships/slide" Target="slides/slide137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150" Type="http://schemas.openxmlformats.org/officeDocument/2006/relationships/slide" Target="slides/slide148.xml"/><Relationship Id="rId155" Type="http://schemas.openxmlformats.org/officeDocument/2006/relationships/slide" Target="slides/slide153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59" Type="http://schemas.openxmlformats.org/officeDocument/2006/relationships/slide" Target="slides/slide57.xml"/><Relationship Id="rId103" Type="http://schemas.openxmlformats.org/officeDocument/2006/relationships/slide" Target="slides/slide101.xml"/><Relationship Id="rId108" Type="http://schemas.openxmlformats.org/officeDocument/2006/relationships/slide" Target="slides/slide106.xml"/><Relationship Id="rId124" Type="http://schemas.openxmlformats.org/officeDocument/2006/relationships/slide" Target="slides/slide122.xml"/><Relationship Id="rId129" Type="http://schemas.openxmlformats.org/officeDocument/2006/relationships/slide" Target="slides/slide127.xml"/><Relationship Id="rId54" Type="http://schemas.openxmlformats.org/officeDocument/2006/relationships/slide" Target="slides/slide52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40" Type="http://schemas.openxmlformats.org/officeDocument/2006/relationships/slide" Target="slides/slide138.xml"/><Relationship Id="rId145" Type="http://schemas.openxmlformats.org/officeDocument/2006/relationships/slide" Target="slides/slide143.xml"/><Relationship Id="rId16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6" Type="http://schemas.openxmlformats.org/officeDocument/2006/relationships/slide" Target="slides/slide104.xml"/><Relationship Id="rId114" Type="http://schemas.openxmlformats.org/officeDocument/2006/relationships/slide" Target="slides/slide112.xml"/><Relationship Id="rId119" Type="http://schemas.openxmlformats.org/officeDocument/2006/relationships/slide" Target="slides/slide117.xml"/><Relationship Id="rId127" Type="http://schemas.openxmlformats.org/officeDocument/2006/relationships/slide" Target="slides/slide12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122" Type="http://schemas.openxmlformats.org/officeDocument/2006/relationships/slide" Target="slides/slide120.xml"/><Relationship Id="rId130" Type="http://schemas.openxmlformats.org/officeDocument/2006/relationships/slide" Target="slides/slide128.xml"/><Relationship Id="rId135" Type="http://schemas.openxmlformats.org/officeDocument/2006/relationships/slide" Target="slides/slide133.xml"/><Relationship Id="rId143" Type="http://schemas.openxmlformats.org/officeDocument/2006/relationships/slide" Target="slides/slide141.xml"/><Relationship Id="rId148" Type="http://schemas.openxmlformats.org/officeDocument/2006/relationships/slide" Target="slides/slide146.xml"/><Relationship Id="rId151" Type="http://schemas.openxmlformats.org/officeDocument/2006/relationships/slide" Target="slides/slide149.xml"/><Relationship Id="rId156" Type="http://schemas.openxmlformats.org/officeDocument/2006/relationships/slide" Target="slides/slide154.xml"/><Relationship Id="rId16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slide" Target="slides/slide10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slide" Target="slides/slide102.xml"/><Relationship Id="rId120" Type="http://schemas.openxmlformats.org/officeDocument/2006/relationships/slide" Target="slides/slide118.xml"/><Relationship Id="rId125" Type="http://schemas.openxmlformats.org/officeDocument/2006/relationships/slide" Target="slides/slide123.xml"/><Relationship Id="rId141" Type="http://schemas.openxmlformats.org/officeDocument/2006/relationships/slide" Target="slides/slide139.xml"/><Relationship Id="rId146" Type="http://schemas.openxmlformats.org/officeDocument/2006/relationships/slide" Target="slides/slide144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16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110" Type="http://schemas.openxmlformats.org/officeDocument/2006/relationships/slide" Target="slides/slide108.xml"/><Relationship Id="rId115" Type="http://schemas.openxmlformats.org/officeDocument/2006/relationships/slide" Target="slides/slide113.xml"/><Relationship Id="rId131" Type="http://schemas.openxmlformats.org/officeDocument/2006/relationships/slide" Target="slides/slide129.xml"/><Relationship Id="rId136" Type="http://schemas.openxmlformats.org/officeDocument/2006/relationships/slide" Target="slides/slide134.xml"/><Relationship Id="rId157" Type="http://schemas.openxmlformats.org/officeDocument/2006/relationships/slide" Target="slides/slide155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52" Type="http://schemas.openxmlformats.org/officeDocument/2006/relationships/slide" Target="slides/slide150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slide" Target="slides/slide103.xml"/><Relationship Id="rId126" Type="http://schemas.openxmlformats.org/officeDocument/2006/relationships/slide" Target="slides/slide124.xml"/><Relationship Id="rId147" Type="http://schemas.openxmlformats.org/officeDocument/2006/relationships/slide" Target="slides/slide14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121" Type="http://schemas.openxmlformats.org/officeDocument/2006/relationships/slide" Target="slides/slide119.xml"/><Relationship Id="rId142" Type="http://schemas.openxmlformats.org/officeDocument/2006/relationships/slide" Target="slides/slide140.xml"/><Relationship Id="rId163" Type="http://schemas.openxmlformats.org/officeDocument/2006/relationships/theme" Target="theme/theme1.xml"/><Relationship Id="rId3" Type="http://schemas.openxmlformats.org/officeDocument/2006/relationships/slide" Target="slides/slide1.xml"/><Relationship Id="rId25" Type="http://schemas.openxmlformats.org/officeDocument/2006/relationships/slide" Target="slides/slide23.xml"/><Relationship Id="rId46" Type="http://schemas.openxmlformats.org/officeDocument/2006/relationships/slide" Target="slides/slide44.xml"/><Relationship Id="rId67" Type="http://schemas.openxmlformats.org/officeDocument/2006/relationships/slide" Target="slides/slide65.xml"/><Relationship Id="rId116" Type="http://schemas.openxmlformats.org/officeDocument/2006/relationships/slide" Target="slides/slide114.xml"/><Relationship Id="rId137" Type="http://schemas.openxmlformats.org/officeDocument/2006/relationships/slide" Target="slides/slide135.xml"/><Relationship Id="rId158" Type="http://schemas.openxmlformats.org/officeDocument/2006/relationships/slide" Target="slides/slide156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62" Type="http://schemas.openxmlformats.org/officeDocument/2006/relationships/slide" Target="slides/slide60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111" Type="http://schemas.openxmlformats.org/officeDocument/2006/relationships/slide" Target="slides/slide109.xml"/><Relationship Id="rId132" Type="http://schemas.openxmlformats.org/officeDocument/2006/relationships/slide" Target="slides/slide130.xml"/><Relationship Id="rId153" Type="http://schemas.openxmlformats.org/officeDocument/2006/relationships/slide" Target="slides/slide15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oleObject" Target="file:///C:\Users\mries\Desktop\Incidence%20Rate%20Trend%20Tables%202000-2013\Lung%20Cancer.2000-2013.All%20cancer%20incidence.xlsx" TargetMode="Externa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oleObject" Target="file:///C:\Users\mries\Desktop\Incidence%20Rate%20Trend%20Tables%202000-2013\Lung%20Cancer.2000-2013.All%20cancer%20incidence.xlsx" TargetMode="Externa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oleObject" Target="file:///C:\Users\mries\Desktop\Incidence%20Rate%20Trend%20Tables%202000-2013\Lung%20Cancer.2000-2013.All%20cancer%20incidence.xlsx" TargetMode="Externa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oleObject" Target="file:///C:\Users\mries\Desktop\Mortality%20Rate%20Trend%20Tables%202000-2013\Lung%20Cancer.2000-2013.Mortality.xlsx" TargetMode="Externa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4.xm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oleObject" Target="file:///C:\Users\mries\Desktop\Mortality%20Rate%20Trend%20Tables%202000-2013\Lung%20Cancer.2000-2013.Mortality.xlsx" TargetMode="Externa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5.xml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oleObject" Target="file:///C:\Users\mries\Desktop\Mortality%20Rate%20Trend%20Tables%202000-2013\Lung%20Cancer.2000-2013.Mortality.xlsx" TargetMode="Externa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6.xml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oleObject" Target="file:///C:\Users\mries\Desktop\Mortality%20Rate%20Trend%20Tables%202000-2013\Lung%20Cancer.2000-2013.Mortality.xlsx" TargetMode="Externa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7.xml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oleObject" Target="file:///C:\Users\mries\Desktop\Mortality%20Rate%20Trend%20Tables%202000-2013\Lung%20Cancer.2000-2013.Mortality.xlsx" TargetMode="Externa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8.xml"/><Relationship Id="rId2" Type="http://schemas.microsoft.com/office/2011/relationships/chartColorStyle" Target="colors17.xml"/><Relationship Id="rId1" Type="http://schemas.microsoft.com/office/2011/relationships/chartStyle" Target="style17.xml"/><Relationship Id="rId4" Type="http://schemas.openxmlformats.org/officeDocument/2006/relationships/oleObject" Target="file:///C:\Users\mries\Desktop\Mortality%20Rate%20Trend%20Tables%202000-2013\Lung%20Cancer.2000-2013.Mortality.xlsx" TargetMode="Externa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9.xml"/><Relationship Id="rId2" Type="http://schemas.microsoft.com/office/2011/relationships/chartColorStyle" Target="colors18.xml"/><Relationship Id="rId1" Type="http://schemas.microsoft.com/office/2011/relationships/chartStyle" Target="style18.xml"/><Relationship Id="rId4" Type="http://schemas.openxmlformats.org/officeDocument/2006/relationships/oleObject" Target="file:///C:\Users\mries\Desktop\Mortality%20Rate%20Trend%20Tables%202000-2013\Lung%20Cancer.2000-2013.Mortality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Users\mries\Desktop\Incidence%20Rate%20Trend%20Tables%202000-2013\Lung%20Cancer.2000-2013.All%20cancer%20incidence.xlsx" TargetMode="Externa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0.xml"/><Relationship Id="rId2" Type="http://schemas.microsoft.com/office/2011/relationships/chartColorStyle" Target="colors19.xml"/><Relationship Id="rId1" Type="http://schemas.microsoft.com/office/2011/relationships/chartStyle" Target="style19.xml"/><Relationship Id="rId4" Type="http://schemas.openxmlformats.org/officeDocument/2006/relationships/oleObject" Target="file:///C:\Users\mries\Desktop\Mortality%20Rate%20Trend%20Tables%202000-2013\Lung%20Cancer.2000-2013.Mortality.xlsx" TargetMode="Externa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1.xml"/><Relationship Id="rId2" Type="http://schemas.microsoft.com/office/2011/relationships/chartColorStyle" Target="colors20.xml"/><Relationship Id="rId1" Type="http://schemas.microsoft.com/office/2011/relationships/chartStyle" Target="style20.xml"/><Relationship Id="rId4" Type="http://schemas.openxmlformats.org/officeDocument/2006/relationships/oleObject" Target="file:///C:\Users\mries\Desktop\Mortality%20Rate%20Trend%20Tables%202000-2013\Lung%20Cancer.2000-2013.Mortality.xlsx" TargetMode="Externa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2.xml"/><Relationship Id="rId2" Type="http://schemas.microsoft.com/office/2011/relationships/chartColorStyle" Target="colors21.xml"/><Relationship Id="rId1" Type="http://schemas.microsoft.com/office/2011/relationships/chartStyle" Target="style21.xml"/><Relationship Id="rId4" Type="http://schemas.openxmlformats.org/officeDocument/2006/relationships/oleObject" Target="file:///C:\Users\mries\Desktop\Mortality%20Rate%20Trend%20Tables%202000-2013\Lung%20Cancer.2000-2013.Mortality.xlsx" TargetMode="Externa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3.xml"/><Relationship Id="rId2" Type="http://schemas.microsoft.com/office/2011/relationships/chartColorStyle" Target="colors22.xml"/><Relationship Id="rId1" Type="http://schemas.microsoft.com/office/2011/relationships/chartStyle" Target="style22.xml"/><Relationship Id="rId4" Type="http://schemas.openxmlformats.org/officeDocument/2006/relationships/oleObject" Target="file:///C:\Users\mries\Desktop\Mortality%20Rate%20Trend%20Tables%202000-2013\Lung%20Cancer.2000-2013.Mortality.xlsx" TargetMode="Externa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4.xml"/><Relationship Id="rId2" Type="http://schemas.microsoft.com/office/2011/relationships/chartColorStyle" Target="colors23.xml"/><Relationship Id="rId1" Type="http://schemas.microsoft.com/office/2011/relationships/chartStyle" Target="style23.xml"/><Relationship Id="rId4" Type="http://schemas.openxmlformats.org/officeDocument/2006/relationships/oleObject" Target="../embeddings/oleObject2.bin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5.xml"/><Relationship Id="rId2" Type="http://schemas.microsoft.com/office/2011/relationships/chartColorStyle" Target="colors24.xml"/><Relationship Id="rId1" Type="http://schemas.microsoft.com/office/2011/relationships/chartStyle" Target="style24.xml"/><Relationship Id="rId4" Type="http://schemas.openxmlformats.org/officeDocument/2006/relationships/oleObject" Target="file:///C:\Users\mries\Desktop\Incidence%20Rate%20Trend%20Tables%202000-2013\Female%20Breast%20Cancer.2000-2013.All%20cancer%20incidence.xlsx" TargetMode="Externa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6.xml"/><Relationship Id="rId2" Type="http://schemas.microsoft.com/office/2011/relationships/chartColorStyle" Target="colors25.xml"/><Relationship Id="rId1" Type="http://schemas.microsoft.com/office/2011/relationships/chartStyle" Target="style25.xml"/><Relationship Id="rId4" Type="http://schemas.openxmlformats.org/officeDocument/2006/relationships/oleObject" Target="file:///C:\Users\mries\Desktop\Incidence%20Rate%20Trend%20Tables%202000-2013\Female%20Breast%20Cancer.2000-2013.All%20cancer%20incidence.xlsx" TargetMode="Externa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7.xml"/><Relationship Id="rId2" Type="http://schemas.microsoft.com/office/2011/relationships/chartColorStyle" Target="colors26.xml"/><Relationship Id="rId1" Type="http://schemas.microsoft.com/office/2011/relationships/chartStyle" Target="style26.xml"/><Relationship Id="rId4" Type="http://schemas.openxmlformats.org/officeDocument/2006/relationships/oleObject" Target="file:///C:\Users\mries\Desktop\Incidence%20Rate%20Trend%20Tables%202000-2013\Female%20Breast%20Cancer.2000-2013.All%20cancer%20incidence.xlsx" TargetMode="Externa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8.xml"/><Relationship Id="rId2" Type="http://schemas.microsoft.com/office/2011/relationships/chartColorStyle" Target="colors27.xml"/><Relationship Id="rId1" Type="http://schemas.microsoft.com/office/2011/relationships/chartStyle" Target="style27.xml"/><Relationship Id="rId4" Type="http://schemas.openxmlformats.org/officeDocument/2006/relationships/oleObject" Target="file:///C:\Users\mries\Desktop\Incidence%20Rate%20Trend%20Tables%202000-2013\Female%20Breast%20Cancer.2000-2013.Late%20stage.xlsx" TargetMode="Externa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9.xml"/><Relationship Id="rId2" Type="http://schemas.microsoft.com/office/2011/relationships/chartColorStyle" Target="colors28.xml"/><Relationship Id="rId1" Type="http://schemas.microsoft.com/office/2011/relationships/chartStyle" Target="style28.xml"/><Relationship Id="rId4" Type="http://schemas.openxmlformats.org/officeDocument/2006/relationships/oleObject" Target="file:///C:\Users\mries\Desktop\Incidence%20Rate%20Trend%20Tables%202000-2013\Female%20Breast%20Cancer.2000-2013.Late%20stage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C:\Users\mries\Desktop\Incidence%20Rate%20Trend%20Tables%202000-2013\Lung%20Cancer.2000-2013.All%20cancer%20incidence.xlsx" TargetMode="Externa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0.xml"/><Relationship Id="rId2" Type="http://schemas.microsoft.com/office/2011/relationships/chartColorStyle" Target="colors29.xml"/><Relationship Id="rId1" Type="http://schemas.microsoft.com/office/2011/relationships/chartStyle" Target="style29.xml"/><Relationship Id="rId4" Type="http://schemas.openxmlformats.org/officeDocument/2006/relationships/oleObject" Target="file:///C:\Users\mries\Desktop\Incidence%20Rate%20Trend%20Tables%202000-2013\Female%20Breast%20Cancer.2000-2013.Late%20stage.xlsx" TargetMode="Externa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1.xml"/><Relationship Id="rId2" Type="http://schemas.microsoft.com/office/2011/relationships/chartColorStyle" Target="colors30.xml"/><Relationship Id="rId1" Type="http://schemas.microsoft.com/office/2011/relationships/chartStyle" Target="style30.xml"/><Relationship Id="rId4" Type="http://schemas.openxmlformats.org/officeDocument/2006/relationships/oleObject" Target="file:///C:\Users\mries\Desktop\Incidence%20Rate%20Trend%20Tables%202000-2013\Female%20Breast%20Cancer.2000-2013.Late%20stage.xlsx" TargetMode="Externa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2.xml"/><Relationship Id="rId2" Type="http://schemas.microsoft.com/office/2011/relationships/chartColorStyle" Target="colors31.xml"/><Relationship Id="rId1" Type="http://schemas.microsoft.com/office/2011/relationships/chartStyle" Target="style31.xml"/><Relationship Id="rId4" Type="http://schemas.openxmlformats.org/officeDocument/2006/relationships/oleObject" Target="file:///C:\Users\mries\Desktop\Mortality%20Rate%20Trend%20Tables%202000-2013\Female%20Breast%20Cancer.2000-2013.Mortality.xlsx" TargetMode="Externa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3.xml"/><Relationship Id="rId2" Type="http://schemas.microsoft.com/office/2011/relationships/chartColorStyle" Target="colors32.xml"/><Relationship Id="rId1" Type="http://schemas.microsoft.com/office/2011/relationships/chartStyle" Target="style32.xml"/><Relationship Id="rId4" Type="http://schemas.openxmlformats.org/officeDocument/2006/relationships/oleObject" Target="file:///C:\Users\mries\Desktop\Mortality%20Rate%20Trend%20Tables%202000-2013\Female%20Breast%20Cancer.2000-2013.Mortality.xlsx" TargetMode="Externa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4.xml"/><Relationship Id="rId2" Type="http://schemas.microsoft.com/office/2011/relationships/chartColorStyle" Target="colors33.xml"/><Relationship Id="rId1" Type="http://schemas.microsoft.com/office/2011/relationships/chartStyle" Target="style33.xml"/><Relationship Id="rId4" Type="http://schemas.openxmlformats.org/officeDocument/2006/relationships/oleObject" Target="file:///C:\Users\mries\Desktop\Mortality%20Rate%20Trend%20Tables%202000-2013\Female%20Breast%20Cancer.2000-2013.Mortality.xlsx" TargetMode="Externa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5.xml"/><Relationship Id="rId2" Type="http://schemas.microsoft.com/office/2011/relationships/chartColorStyle" Target="colors34.xml"/><Relationship Id="rId1" Type="http://schemas.microsoft.com/office/2011/relationships/chartStyle" Target="style34.xml"/><Relationship Id="rId4" Type="http://schemas.openxmlformats.org/officeDocument/2006/relationships/oleObject" Target="file:///C:\Users\mries\Desktop\Mortality%20Rate%20Trend%20Tables%202000-2013\Female%20Breast%20Cancer.2000-2013.Mortality.xlsx" TargetMode="Externa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6.xml"/><Relationship Id="rId2" Type="http://schemas.microsoft.com/office/2011/relationships/chartColorStyle" Target="colors35.xml"/><Relationship Id="rId1" Type="http://schemas.microsoft.com/office/2011/relationships/chartStyle" Target="style35.xml"/><Relationship Id="rId4" Type="http://schemas.openxmlformats.org/officeDocument/2006/relationships/package" Target="../embeddings/Microsoft_Excel_Worksheet1.xlsx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7.xml"/><Relationship Id="rId2" Type="http://schemas.microsoft.com/office/2011/relationships/chartColorStyle" Target="colors36.xml"/><Relationship Id="rId1" Type="http://schemas.microsoft.com/office/2011/relationships/chartStyle" Target="style36.xml"/><Relationship Id="rId4" Type="http://schemas.openxmlformats.org/officeDocument/2006/relationships/package" Target="../embeddings/Microsoft_Excel_Worksheet2.xlsx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8.xml"/><Relationship Id="rId2" Type="http://schemas.microsoft.com/office/2011/relationships/chartColorStyle" Target="colors37.xml"/><Relationship Id="rId1" Type="http://schemas.microsoft.com/office/2011/relationships/chartStyle" Target="style37.xml"/><Relationship Id="rId4" Type="http://schemas.openxmlformats.org/officeDocument/2006/relationships/package" Target="../embeddings/Microsoft_Excel_Worksheet3.xlsx"/></Relationships>
</file>

<file path=ppt/charts/_rels/chart3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9.xml"/><Relationship Id="rId2" Type="http://schemas.microsoft.com/office/2011/relationships/chartColorStyle" Target="colors38.xml"/><Relationship Id="rId1" Type="http://schemas.microsoft.com/office/2011/relationships/chartStyle" Target="style38.xml"/><Relationship Id="rId5" Type="http://schemas.openxmlformats.org/officeDocument/2006/relationships/chartUserShapes" Target="../drawings/drawing1.xml"/><Relationship Id="rId4" Type="http://schemas.openxmlformats.org/officeDocument/2006/relationships/oleObject" Target="file:///C:\Users\jnee\AppData\Local\Temp\Cancer-Incidence-Rates-in-Kentucky.csv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C:\Users\mries\Desktop\Incidence%20Rate%20Trend%20Tables%202000-2013\Lung%20Cancer.2000-2013.All%20cancer%20incidence.xlsx" TargetMode="External"/></Relationships>
</file>

<file path=ppt/charts/_rels/chart4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0.xml"/><Relationship Id="rId2" Type="http://schemas.microsoft.com/office/2011/relationships/chartColorStyle" Target="colors39.xml"/><Relationship Id="rId1" Type="http://schemas.microsoft.com/office/2011/relationships/chartStyle" Target="style39.xml"/><Relationship Id="rId4" Type="http://schemas.openxmlformats.org/officeDocument/2006/relationships/oleObject" Target="file:///C:\Users\jnee\AppData\Local\Temp\Cancer-Incidence-Rates-in-Kentucky.csv" TargetMode="External"/></Relationships>
</file>

<file path=ppt/charts/_rels/chart4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1.xml"/><Relationship Id="rId2" Type="http://schemas.microsoft.com/office/2011/relationships/chartColorStyle" Target="colors40.xml"/><Relationship Id="rId1" Type="http://schemas.microsoft.com/office/2011/relationships/chartStyle" Target="style40.xml"/><Relationship Id="rId4" Type="http://schemas.openxmlformats.org/officeDocument/2006/relationships/oleObject" Target="file:///C:\Users\mries\Desktop\Incidence%20Rate%20Trend%20Tables%202000-2013\Colon%20Cancer.2000-2013.All%20cancer%20incidence.xlsx" TargetMode="External"/></Relationships>
</file>

<file path=ppt/charts/_rels/chart4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2.xml"/><Relationship Id="rId2" Type="http://schemas.microsoft.com/office/2011/relationships/chartColorStyle" Target="colors41.xml"/><Relationship Id="rId1" Type="http://schemas.microsoft.com/office/2011/relationships/chartStyle" Target="style41.xml"/><Relationship Id="rId4" Type="http://schemas.openxmlformats.org/officeDocument/2006/relationships/oleObject" Target="file:///C:\Users\mries\Desktop\Incidence%20Rate%20Trend%20Tables%202000-2013\Colon%20Cancer.2000-2013.All%20cancer%20incidence.xlsx" TargetMode="External"/></Relationships>
</file>

<file path=ppt/charts/_rels/chart4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3.xml"/><Relationship Id="rId2" Type="http://schemas.microsoft.com/office/2011/relationships/chartColorStyle" Target="colors42.xml"/><Relationship Id="rId1" Type="http://schemas.microsoft.com/office/2011/relationships/chartStyle" Target="style42.xml"/><Relationship Id="rId4" Type="http://schemas.openxmlformats.org/officeDocument/2006/relationships/oleObject" Target="file:///C:\Users\mries\Desktop\Incidence%20Rate%20Trend%20Tables%202000-2013\Colon%20Cancer.2000-2013.All%20cancer%20incidence.xlsx" TargetMode="External"/></Relationships>
</file>

<file path=ppt/charts/_rels/chart4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4.xml"/><Relationship Id="rId2" Type="http://schemas.microsoft.com/office/2011/relationships/chartColorStyle" Target="colors43.xml"/><Relationship Id="rId1" Type="http://schemas.microsoft.com/office/2011/relationships/chartStyle" Target="style43.xml"/><Relationship Id="rId4" Type="http://schemas.openxmlformats.org/officeDocument/2006/relationships/oleObject" Target="file:///C:\Users\mries\Desktop\Incidence%20Rate%20Trend%20Tables%202000-2013\Colon%20Cancer.2000-2013.All%20cancer%20incidence.xlsx" TargetMode="External"/></Relationships>
</file>

<file path=ppt/charts/_rels/chart4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5.xml"/><Relationship Id="rId2" Type="http://schemas.microsoft.com/office/2011/relationships/chartColorStyle" Target="colors44.xml"/><Relationship Id="rId1" Type="http://schemas.microsoft.com/office/2011/relationships/chartStyle" Target="style44.xml"/><Relationship Id="rId4" Type="http://schemas.openxmlformats.org/officeDocument/2006/relationships/oleObject" Target="file:///C:\Users\mries\Desktop\Incidence%20Rate%20Trend%20Tables%202000-2013\Colon%20Cancer.2000-2013.All%20cancer%20incidence.xlsx" TargetMode="External"/></Relationships>
</file>

<file path=ppt/charts/_rels/chart4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6.xml"/><Relationship Id="rId2" Type="http://schemas.microsoft.com/office/2011/relationships/chartColorStyle" Target="colors45.xml"/><Relationship Id="rId1" Type="http://schemas.microsoft.com/office/2011/relationships/chartStyle" Target="style45.xml"/><Relationship Id="rId4" Type="http://schemas.openxmlformats.org/officeDocument/2006/relationships/oleObject" Target="file:///C:\Users\mries\Desktop\Incidence%20Rate%20Trend%20Tables%202000-2013\Colon%20Cancer.2000-2013.All%20cancer%20incidence.xlsx" TargetMode="External"/></Relationships>
</file>

<file path=ppt/charts/_rels/chart4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7.xml"/><Relationship Id="rId2" Type="http://schemas.microsoft.com/office/2011/relationships/chartColorStyle" Target="colors46.xml"/><Relationship Id="rId1" Type="http://schemas.microsoft.com/office/2011/relationships/chartStyle" Target="style46.xml"/><Relationship Id="rId4" Type="http://schemas.openxmlformats.org/officeDocument/2006/relationships/oleObject" Target="file:///C:\Users\mries\Desktop\Incidence%20Rate%20Trend%20Tables%202000-2013\Colon%20Cancer.2000-2013.All%20cancer%20incidence.xlsx" TargetMode="External"/></Relationships>
</file>

<file path=ppt/charts/_rels/chart4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8.xml"/><Relationship Id="rId2" Type="http://schemas.microsoft.com/office/2011/relationships/chartColorStyle" Target="colors47.xml"/><Relationship Id="rId1" Type="http://schemas.microsoft.com/office/2011/relationships/chartStyle" Target="style47.xml"/><Relationship Id="rId4" Type="http://schemas.openxmlformats.org/officeDocument/2006/relationships/oleObject" Target="file:///C:\Users\mries\Desktop\Incidence%20Rate%20Trend%20Tables%202000-2013\Colon%20Cancer.2000-2013.All%20cancer%20incidence.xlsx" TargetMode="External"/></Relationships>
</file>

<file path=ppt/charts/_rels/chart4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9.xml"/><Relationship Id="rId2" Type="http://schemas.microsoft.com/office/2011/relationships/chartColorStyle" Target="colors48.xml"/><Relationship Id="rId1" Type="http://schemas.microsoft.com/office/2011/relationships/chartStyle" Target="style48.xml"/><Relationship Id="rId4" Type="http://schemas.openxmlformats.org/officeDocument/2006/relationships/oleObject" Target="file:///C:\Users\mries\Desktop\Incidence%20Rate%20Trend%20Tables%202000-2013\Colon%20Cancer.2000-2013.All%20cancer%20incidence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C:\Users\mries\Desktop\Incidence%20Rate%20Trend%20Tables%202000-2013\Lung%20Cancer.2000-2013.All%20cancer%20incidence.xlsx" TargetMode="External"/></Relationships>
</file>

<file path=ppt/charts/_rels/chart5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0.xml"/><Relationship Id="rId2" Type="http://schemas.microsoft.com/office/2011/relationships/chartColorStyle" Target="colors49.xml"/><Relationship Id="rId1" Type="http://schemas.microsoft.com/office/2011/relationships/chartStyle" Target="style49.xml"/><Relationship Id="rId4" Type="http://schemas.openxmlformats.org/officeDocument/2006/relationships/oleObject" Target="file:///C:\Users\mries\Desktop\Incidence%20Rate%20Trend%20Tables%202000-2013\Colon%20Cancer.2000-2013.All%20cancer%20incidence.xlsx" TargetMode="External"/></Relationships>
</file>

<file path=ppt/charts/_rels/chart5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1.xml"/><Relationship Id="rId2" Type="http://schemas.microsoft.com/office/2011/relationships/chartColorStyle" Target="colors50.xml"/><Relationship Id="rId1" Type="http://schemas.microsoft.com/office/2011/relationships/chartStyle" Target="style50.xml"/><Relationship Id="rId4" Type="http://schemas.openxmlformats.org/officeDocument/2006/relationships/oleObject" Target="file:///C:\Users\mries\Desktop\Incidence%20Rate%20Trend%20Tables%202000-2013\Colon%20Cancer.2000-2013.All%20cancer%20incidence.xlsx" TargetMode="External"/></Relationships>
</file>

<file path=ppt/charts/_rels/chart5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2.xml"/><Relationship Id="rId2" Type="http://schemas.microsoft.com/office/2011/relationships/chartColorStyle" Target="colors51.xml"/><Relationship Id="rId1" Type="http://schemas.microsoft.com/office/2011/relationships/chartStyle" Target="style51.xml"/><Relationship Id="rId4" Type="http://schemas.openxmlformats.org/officeDocument/2006/relationships/oleObject" Target="file:///C:\Users\mries\Desktop\Incidence%20Rate%20Trend%20Tables%202000-2013\Colon%20Cancer.2000-2013.Late%20stage.xlsx" TargetMode="External"/></Relationships>
</file>

<file path=ppt/charts/_rels/chart5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3.xml"/><Relationship Id="rId2" Type="http://schemas.microsoft.com/office/2011/relationships/chartColorStyle" Target="colors52.xml"/><Relationship Id="rId1" Type="http://schemas.microsoft.com/office/2011/relationships/chartStyle" Target="style52.xml"/><Relationship Id="rId4" Type="http://schemas.openxmlformats.org/officeDocument/2006/relationships/oleObject" Target="file:///C:\Users\mries\Desktop\Incidence%20Rate%20Trend%20Tables%202000-2013\Colon%20Cancer.2000-2013.Late%20stage.xlsx" TargetMode="External"/></Relationships>
</file>

<file path=ppt/charts/_rels/chart5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4.xml"/><Relationship Id="rId2" Type="http://schemas.microsoft.com/office/2011/relationships/chartColorStyle" Target="colors53.xml"/><Relationship Id="rId1" Type="http://schemas.microsoft.com/office/2011/relationships/chartStyle" Target="style53.xml"/><Relationship Id="rId4" Type="http://schemas.openxmlformats.org/officeDocument/2006/relationships/oleObject" Target="file:///C:\Users\mries\Desktop\Incidence%20Rate%20Trend%20Tables%202000-2013\Colon%20Cancer.2000-2013.Late%20stage.xlsx" TargetMode="External"/></Relationships>
</file>

<file path=ppt/charts/_rels/chart5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5.xml"/><Relationship Id="rId2" Type="http://schemas.microsoft.com/office/2011/relationships/chartColorStyle" Target="colors54.xml"/><Relationship Id="rId1" Type="http://schemas.microsoft.com/office/2011/relationships/chartStyle" Target="style54.xml"/><Relationship Id="rId4" Type="http://schemas.openxmlformats.org/officeDocument/2006/relationships/oleObject" Target="file:///C:\Users\mries\Desktop\Incidence%20Rate%20Trend%20Tables%202000-2013\Colon%20Cancer.2000-2013.Late%20stage.xlsx" TargetMode="External"/></Relationships>
</file>

<file path=ppt/charts/_rels/chart5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6.xml"/><Relationship Id="rId2" Type="http://schemas.microsoft.com/office/2011/relationships/chartColorStyle" Target="colors55.xml"/><Relationship Id="rId1" Type="http://schemas.microsoft.com/office/2011/relationships/chartStyle" Target="style55.xml"/><Relationship Id="rId4" Type="http://schemas.openxmlformats.org/officeDocument/2006/relationships/oleObject" Target="file:///C:\Users\mries\Desktop\Incidence%20Rate%20Trend%20Tables%202000-2013\Colon%20Cancer.2000-2013.Late%20stage.xlsx" TargetMode="External"/></Relationships>
</file>

<file path=ppt/charts/_rels/chart5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7.xml"/><Relationship Id="rId2" Type="http://schemas.microsoft.com/office/2011/relationships/chartColorStyle" Target="colors56.xml"/><Relationship Id="rId1" Type="http://schemas.microsoft.com/office/2011/relationships/chartStyle" Target="style56.xml"/><Relationship Id="rId4" Type="http://schemas.openxmlformats.org/officeDocument/2006/relationships/oleObject" Target="file:///C:\Users\mries\Desktop\Incidence%20Rate%20Trend%20Tables%202000-2013\Colon%20Cancer.2000-2013.Late%20stage.xlsx" TargetMode="External"/></Relationships>
</file>

<file path=ppt/charts/_rels/chart5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8.xml"/><Relationship Id="rId2" Type="http://schemas.microsoft.com/office/2011/relationships/chartColorStyle" Target="colors57.xml"/><Relationship Id="rId1" Type="http://schemas.microsoft.com/office/2011/relationships/chartStyle" Target="style57.xml"/><Relationship Id="rId4" Type="http://schemas.openxmlformats.org/officeDocument/2006/relationships/oleObject" Target="file:///C:\Users\mries\Desktop\Incidence%20Rate%20Trend%20Tables%202000-2013\Colon%20Cancer.2000-2013.Late%20stage.xlsx" TargetMode="External"/></Relationships>
</file>

<file path=ppt/charts/_rels/chart5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9.xml"/><Relationship Id="rId2" Type="http://schemas.microsoft.com/office/2011/relationships/chartColorStyle" Target="colors58.xml"/><Relationship Id="rId1" Type="http://schemas.microsoft.com/office/2011/relationships/chartStyle" Target="style58.xml"/><Relationship Id="rId4" Type="http://schemas.openxmlformats.org/officeDocument/2006/relationships/oleObject" Target="file:///C:\Users\mries\Desktop\Incidence%20Rate%20Trend%20Tables%202000-2013\Colon%20Cancer.2000-2013.Late%20stage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file:///C:\Users\mries\Desktop\Incidence%20Rate%20Trend%20Tables%202000-2013\Lung%20Cancer.2000-2013.All%20cancer%20incidence.xlsx" TargetMode="External"/></Relationships>
</file>

<file path=ppt/charts/_rels/chart6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0.xml"/><Relationship Id="rId2" Type="http://schemas.microsoft.com/office/2011/relationships/chartColorStyle" Target="colors59.xml"/><Relationship Id="rId1" Type="http://schemas.microsoft.com/office/2011/relationships/chartStyle" Target="style59.xml"/><Relationship Id="rId4" Type="http://schemas.openxmlformats.org/officeDocument/2006/relationships/oleObject" Target="file:///C:\Users\mries\Desktop\Incidence%20Rate%20Trend%20Tables%202000-2013\Colon%20Cancer.2000-2013.Late%20stage.xlsx" TargetMode="External"/></Relationships>
</file>

<file path=ppt/charts/_rels/chart6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1.xml"/><Relationship Id="rId2" Type="http://schemas.microsoft.com/office/2011/relationships/chartColorStyle" Target="colors60.xml"/><Relationship Id="rId1" Type="http://schemas.microsoft.com/office/2011/relationships/chartStyle" Target="style60.xml"/><Relationship Id="rId4" Type="http://schemas.openxmlformats.org/officeDocument/2006/relationships/oleObject" Target="file:///C:\Users\mries\Desktop\Incidence%20Rate%20Trend%20Tables%202000-2013\Colon%20Cancer.2000-2013.Late%20stage.xlsx" TargetMode="External"/></Relationships>
</file>

<file path=ppt/charts/_rels/chart6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2.xml"/><Relationship Id="rId2" Type="http://schemas.microsoft.com/office/2011/relationships/chartColorStyle" Target="colors61.xml"/><Relationship Id="rId1" Type="http://schemas.microsoft.com/office/2011/relationships/chartStyle" Target="style61.xml"/><Relationship Id="rId4" Type="http://schemas.openxmlformats.org/officeDocument/2006/relationships/oleObject" Target="file:///C:\Users\mries\Desktop\Incidence%20Rate%20Trend%20Tables%202000-2013\Colon%20Cancer.2000-2013.Late%20stage.xlsx" TargetMode="External"/></Relationships>
</file>

<file path=ppt/charts/_rels/chart6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3.xml"/><Relationship Id="rId2" Type="http://schemas.microsoft.com/office/2011/relationships/chartColorStyle" Target="colors62.xml"/><Relationship Id="rId1" Type="http://schemas.microsoft.com/office/2011/relationships/chartStyle" Target="style62.xml"/><Relationship Id="rId4" Type="http://schemas.openxmlformats.org/officeDocument/2006/relationships/oleObject" Target="file:///C:\Users\mries\Desktop\Mortality%20Rate%20Trend%20Tables%202000-2013\Colon%20Cancer.2000-2013.Mortality.xlsx" TargetMode="External"/></Relationships>
</file>

<file path=ppt/charts/_rels/chart6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4.xml"/><Relationship Id="rId2" Type="http://schemas.microsoft.com/office/2011/relationships/chartColorStyle" Target="colors63.xml"/><Relationship Id="rId1" Type="http://schemas.microsoft.com/office/2011/relationships/chartStyle" Target="style63.xml"/><Relationship Id="rId4" Type="http://schemas.openxmlformats.org/officeDocument/2006/relationships/oleObject" Target="file:///C:\Users\mries\Desktop\Mortality%20Rate%20Trend%20Tables%202000-2013\Colon%20Cancer.2000-2013.Mortality.xlsx" TargetMode="External"/></Relationships>
</file>

<file path=ppt/charts/_rels/chart6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5.xml"/><Relationship Id="rId2" Type="http://schemas.microsoft.com/office/2011/relationships/chartColorStyle" Target="colors64.xml"/><Relationship Id="rId1" Type="http://schemas.microsoft.com/office/2011/relationships/chartStyle" Target="style64.xml"/><Relationship Id="rId4" Type="http://schemas.openxmlformats.org/officeDocument/2006/relationships/oleObject" Target="file:///C:\Users\mries\Desktop\Mortality%20Rate%20Trend%20Tables%202000-2013\Colon%20Cancer.2000-2013.Mortality.xlsx" TargetMode="External"/></Relationships>
</file>

<file path=ppt/charts/_rels/chart6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6.xml"/><Relationship Id="rId2" Type="http://schemas.microsoft.com/office/2011/relationships/chartColorStyle" Target="colors65.xml"/><Relationship Id="rId1" Type="http://schemas.microsoft.com/office/2011/relationships/chartStyle" Target="style65.xml"/><Relationship Id="rId4" Type="http://schemas.openxmlformats.org/officeDocument/2006/relationships/oleObject" Target="file:///C:\Users\mries\Desktop\Mortality%20Rate%20Trend%20Tables%202000-2013\Colon%20Cancer.2000-2013.Mortality.xlsx" TargetMode="External"/></Relationships>
</file>

<file path=ppt/charts/_rels/chart6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7.xml"/><Relationship Id="rId2" Type="http://schemas.microsoft.com/office/2011/relationships/chartColorStyle" Target="colors66.xml"/><Relationship Id="rId1" Type="http://schemas.microsoft.com/office/2011/relationships/chartStyle" Target="style66.xml"/><Relationship Id="rId4" Type="http://schemas.openxmlformats.org/officeDocument/2006/relationships/oleObject" Target="file:///C:\Users\mries\Desktop\Mortality%20Rate%20Trend%20Tables%202000-2013\Colon%20Cancer.2000-2013.Mortality.xlsx" TargetMode="External"/></Relationships>
</file>

<file path=ppt/charts/_rels/chart6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8.xml"/><Relationship Id="rId2" Type="http://schemas.microsoft.com/office/2011/relationships/chartColorStyle" Target="colors67.xml"/><Relationship Id="rId1" Type="http://schemas.microsoft.com/office/2011/relationships/chartStyle" Target="style67.xml"/><Relationship Id="rId4" Type="http://schemas.openxmlformats.org/officeDocument/2006/relationships/oleObject" Target="file:///C:\Users\mries\Desktop\Mortality%20Rate%20Trend%20Tables%202000-2013\Colon%20Cancer.2000-2013.Mortality.xlsx" TargetMode="External"/></Relationships>
</file>

<file path=ppt/charts/_rels/chart6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9.xml"/><Relationship Id="rId2" Type="http://schemas.microsoft.com/office/2011/relationships/chartColorStyle" Target="colors68.xml"/><Relationship Id="rId1" Type="http://schemas.microsoft.com/office/2011/relationships/chartStyle" Target="style68.xml"/><Relationship Id="rId4" Type="http://schemas.openxmlformats.org/officeDocument/2006/relationships/oleObject" Target="file:///C:\Users\mries\Desktop\Mortality%20Rate%20Trend%20Tables%202000-2013\Colon%20Cancer.2000-2013.Mortality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file:///C:\Users\mries\Desktop\Incidence%20Rate%20Trend%20Tables%202000-2013\Lung%20Cancer.2000-2013.All%20cancer%20incidence.xlsx" TargetMode="External"/></Relationships>
</file>

<file path=ppt/charts/_rels/chart7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0.xml"/><Relationship Id="rId2" Type="http://schemas.microsoft.com/office/2011/relationships/chartColorStyle" Target="colors69.xml"/><Relationship Id="rId1" Type="http://schemas.microsoft.com/office/2011/relationships/chartStyle" Target="style69.xml"/><Relationship Id="rId4" Type="http://schemas.openxmlformats.org/officeDocument/2006/relationships/oleObject" Target="file:///C:\Users\mries\Desktop\Mortality%20Rate%20Trend%20Tables%202000-2013\Colon%20Cancer.2000-2013.Mortality.xlsx" TargetMode="External"/></Relationships>
</file>

<file path=ppt/charts/_rels/chart7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1.xml"/><Relationship Id="rId2" Type="http://schemas.microsoft.com/office/2011/relationships/chartColorStyle" Target="colors70.xml"/><Relationship Id="rId1" Type="http://schemas.microsoft.com/office/2011/relationships/chartStyle" Target="style70.xml"/><Relationship Id="rId4" Type="http://schemas.openxmlformats.org/officeDocument/2006/relationships/oleObject" Target="file:///C:\Users\mries\Desktop\Mortality%20Rate%20Trend%20Tables%202000-2013\Colon%20Cancer.2000-2013.Mortality.xlsx" TargetMode="External"/></Relationships>
</file>

<file path=ppt/charts/_rels/chart7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2.xml"/><Relationship Id="rId2" Type="http://schemas.microsoft.com/office/2011/relationships/chartColorStyle" Target="colors71.xml"/><Relationship Id="rId1" Type="http://schemas.microsoft.com/office/2011/relationships/chartStyle" Target="style71.xml"/><Relationship Id="rId4" Type="http://schemas.openxmlformats.org/officeDocument/2006/relationships/oleObject" Target="file:///C:\Users\mries\Desktop\Mortality%20Rate%20Trend%20Tables%202000-2013\Colon%20Cancer.2000-2013.Mortality.xlsx" TargetMode="External"/></Relationships>
</file>

<file path=ppt/charts/_rels/chart7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3.xml"/><Relationship Id="rId2" Type="http://schemas.microsoft.com/office/2011/relationships/chartColorStyle" Target="colors72.xml"/><Relationship Id="rId1" Type="http://schemas.microsoft.com/office/2011/relationships/chartStyle" Target="style72.xml"/><Relationship Id="rId4" Type="http://schemas.openxmlformats.org/officeDocument/2006/relationships/oleObject" Target="file:///C:\Users\mries\Desktop\Mortality%20Rate%20Trend%20Tables%202000-2013\Colon%20Cancer.2000-2013.Mortality.xlsx" TargetMode="External"/></Relationships>
</file>

<file path=ppt/charts/_rels/chart7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4.xml"/><Relationship Id="rId2" Type="http://schemas.microsoft.com/office/2011/relationships/chartColorStyle" Target="colors73.xml"/><Relationship Id="rId1" Type="http://schemas.microsoft.com/office/2011/relationships/chartStyle" Target="style73.xml"/><Relationship Id="rId4" Type="http://schemas.openxmlformats.org/officeDocument/2006/relationships/oleObject" Target="file:///C:\Users\mries\Desktop\Mortality%20Rate%20Trend%20Tables%202000-2013\Colon%20Cancer.2000-2013.Mortality.xlsx" TargetMode="External"/></Relationships>
</file>

<file path=ppt/charts/_rels/chart7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5.xml"/><Relationship Id="rId2" Type="http://schemas.microsoft.com/office/2011/relationships/chartColorStyle" Target="colors74.xml"/><Relationship Id="rId1" Type="http://schemas.microsoft.com/office/2011/relationships/chartStyle" Target="style74.xml"/><Relationship Id="rId4" Type="http://schemas.openxmlformats.org/officeDocument/2006/relationships/package" Target="../embeddings/Microsoft_Excel_Worksheet4.xlsx"/></Relationships>
</file>

<file path=ppt/charts/_rels/chart76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3.bin"/><Relationship Id="rId1" Type="http://schemas.openxmlformats.org/officeDocument/2006/relationships/themeOverride" Target="../theme/themeOverride76.xml"/></Relationships>
</file>

<file path=ppt/charts/_rels/chart7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7.xml"/><Relationship Id="rId2" Type="http://schemas.microsoft.com/office/2011/relationships/chartColorStyle" Target="colors75.xml"/><Relationship Id="rId1" Type="http://schemas.microsoft.com/office/2011/relationships/chartStyle" Target="style75.xml"/><Relationship Id="rId4" Type="http://schemas.openxmlformats.org/officeDocument/2006/relationships/oleObject" Target="file:///C:\Users\mries\Desktop\Incidence%20Rate%20Trend%20Tables%202000-2013\Cervical%20Cancer.2000-2013.Invasive%20Cancer%20Incidence.xlsx" TargetMode="External"/></Relationships>
</file>

<file path=ppt/charts/_rels/chart7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8.xml"/><Relationship Id="rId2" Type="http://schemas.microsoft.com/office/2011/relationships/chartColorStyle" Target="colors76.xml"/><Relationship Id="rId1" Type="http://schemas.microsoft.com/office/2011/relationships/chartStyle" Target="style76.xml"/><Relationship Id="rId4" Type="http://schemas.openxmlformats.org/officeDocument/2006/relationships/oleObject" Target="file:///C:\Users\mries\Desktop\Incidence%20Rate%20Trend%20Tables%202000-2013\Cervical%20Cancer.2000-2013.Invasive%20Cancer%20Incidence.xlsx" TargetMode="External"/></Relationships>
</file>

<file path=ppt/charts/_rels/chart7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9.xml"/><Relationship Id="rId2" Type="http://schemas.microsoft.com/office/2011/relationships/chartColorStyle" Target="colors77.xml"/><Relationship Id="rId1" Type="http://schemas.microsoft.com/office/2011/relationships/chartStyle" Target="style77.xml"/><Relationship Id="rId4" Type="http://schemas.openxmlformats.org/officeDocument/2006/relationships/oleObject" Target="file:///C:\Users\mries\Desktop\Incidence%20Rate%20Trend%20Tables%202000-2013\Cervical%20Cancer.2000-2013.Invasive%20Cancer%20Incidence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oleObject" Target="file:///C:\Users\mries\Desktop\Incidence%20Rate%20Trend%20Tables%202000-2013\Lung%20Cancer.2000-2013.All%20cancer%20incidence.xlsx" TargetMode="External"/></Relationships>
</file>

<file path=ppt/charts/_rels/chart8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0.xml"/><Relationship Id="rId2" Type="http://schemas.microsoft.com/office/2011/relationships/chartColorStyle" Target="colors78.xml"/><Relationship Id="rId1" Type="http://schemas.microsoft.com/office/2011/relationships/chartStyle" Target="style78.xml"/><Relationship Id="rId4" Type="http://schemas.openxmlformats.org/officeDocument/2006/relationships/oleObject" Target="file:///C:\Users\mries\Desktop\Incidence%20Rate%20Trend%20Tables%202000-2013\Cervical%20Cancer.2000-2013.Invasive%20Cancer%20Incidence.xlsx" TargetMode="External"/></Relationships>
</file>

<file path=ppt/charts/_rels/chart8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1.xml"/><Relationship Id="rId2" Type="http://schemas.microsoft.com/office/2011/relationships/chartColorStyle" Target="colors79.xml"/><Relationship Id="rId1" Type="http://schemas.microsoft.com/office/2011/relationships/chartStyle" Target="style79.xml"/><Relationship Id="rId4" Type="http://schemas.openxmlformats.org/officeDocument/2006/relationships/oleObject" Target="file:///C:\Users\mries\Desktop\Mortality%20Rate%20Trend%20Tables%202000-2013\Cervical%20Cancer.2000-2013.Mortality.xlsx" TargetMode="External"/></Relationships>
</file>

<file path=ppt/charts/_rels/chart8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2.xml"/><Relationship Id="rId2" Type="http://schemas.microsoft.com/office/2011/relationships/chartColorStyle" Target="colors80.xml"/><Relationship Id="rId1" Type="http://schemas.microsoft.com/office/2011/relationships/chartStyle" Target="style80.xml"/><Relationship Id="rId4" Type="http://schemas.openxmlformats.org/officeDocument/2006/relationships/oleObject" Target="file:///C:\Users\mries\Desktop\Mortality%20Rate%20Trend%20Tables%202000-2013\Cervical%20Cancer.2000-2013.Mortality.xlsx" TargetMode="External"/></Relationships>
</file>

<file path=ppt/charts/_rels/chart8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3.xml"/><Relationship Id="rId2" Type="http://schemas.microsoft.com/office/2011/relationships/chartColorStyle" Target="colors81.xml"/><Relationship Id="rId1" Type="http://schemas.microsoft.com/office/2011/relationships/chartStyle" Target="style81.xml"/><Relationship Id="rId4" Type="http://schemas.openxmlformats.org/officeDocument/2006/relationships/oleObject" Target="file:///C:\Users\mries\Desktop\Mortality%20Rate%20Trend%20Tables%202000-2013\Cervical%20Cancer.2000-2013.Mortality.xlsx" TargetMode="External"/></Relationships>
</file>

<file path=ppt/charts/_rels/chart8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4.xml"/><Relationship Id="rId2" Type="http://schemas.microsoft.com/office/2011/relationships/chartColorStyle" Target="colors82.xml"/><Relationship Id="rId1" Type="http://schemas.microsoft.com/office/2011/relationships/chartStyle" Target="style82.xml"/><Relationship Id="rId4" Type="http://schemas.openxmlformats.org/officeDocument/2006/relationships/package" Target="../embeddings/Microsoft_Excel_Worksheet5.xlsx"/></Relationships>
</file>

<file path=ppt/charts/_rels/chart8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5.xml"/><Relationship Id="rId2" Type="http://schemas.microsoft.com/office/2011/relationships/chartColorStyle" Target="colors83.xml"/><Relationship Id="rId1" Type="http://schemas.microsoft.com/office/2011/relationships/chartStyle" Target="style83.xml"/><Relationship Id="rId4" Type="http://schemas.openxmlformats.org/officeDocument/2006/relationships/package" Target="../embeddings/Microsoft_Excel_Worksheet6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oleObject" Target="file:///C:\Users\mries\Desktop\Incidence%20Rate%20Trend%20Tables%202000-2013\Lung%20Cancer.2000-2013.All%20cancer%20incidenc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vert="horz"/>
          <a:lstStyle/>
          <a:p>
            <a:pPr>
              <a:defRPr sz="2000"/>
            </a:pPr>
            <a:r>
              <a:rPr lang="en-US" sz="2000" dirty="0"/>
              <a:t>Lung, Colorectal, Breast and Cervical Cancers are </a:t>
            </a:r>
            <a:r>
              <a:rPr lang="en-US" sz="2000" dirty="0">
                <a:solidFill>
                  <a:srgbClr val="FF0000"/>
                </a:solidFill>
              </a:rPr>
              <a:t>50%</a:t>
            </a:r>
            <a:r>
              <a:rPr lang="en-US" sz="2000" dirty="0"/>
              <a:t> of all Cancer Deaths </a:t>
            </a:r>
            <a:r>
              <a:rPr lang="en-US" sz="2000" dirty="0" smtClean="0"/>
              <a:t>Occurring in </a:t>
            </a:r>
            <a:r>
              <a:rPr lang="en-US" sz="2000" dirty="0"/>
              <a:t>Kentucky (2009-2013) </a:t>
            </a:r>
          </a:p>
        </c:rich>
      </c:tx>
      <c:layout>
        <c:manualLayout>
          <c:xMode val="edge"/>
          <c:yMode val="edge"/>
          <c:x val="0.13652479330341263"/>
          <c:y val="3.1558180503163509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30"/>
      <c:rotY val="3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2446230469752843E-2"/>
          <c:y val="0.17105322962678446"/>
          <c:w val="0.84124486165351309"/>
          <c:h val="0.67600537737660837"/>
        </c:manualLayout>
      </c:layout>
      <c:pie3DChart>
        <c:varyColors val="1"/>
        <c:ser>
          <c:idx val="1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0"/>
                  <c:y val="-7.100590613211792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 sz="1400" b="1"/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dLbl>
              <c:idx val="1"/>
              <c:layout>
                <c:manualLayout>
                  <c:x val="2.8368794326241027E-2"/>
                  <c:y val="-3.9447725628954386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6875699888017916E-2"/>
                  <c:y val="2.3668635377372484E-2"/>
                </c:manualLayout>
              </c:layout>
              <c:tx>
                <c:rich>
                  <a:bodyPr/>
                  <a:lstStyle/>
                  <a:p>
                    <a:fld id="{4C9E3A35-7826-48E1-9D5A-2783F3027218}" type="CATEGORYNAME">
                      <a:rPr lang="en-US"/>
                      <a:pPr/>
                      <a:t>[CATEGORY NAME]</a:t>
                    </a:fld>
                    <a:r>
                      <a:rPr lang="en-US" baseline="0"/>
                      <a:t>, </a:t>
                    </a:r>
                  </a:p>
                  <a:p>
                    <a:fld id="{943FFB3A-C97A-4606-9C00-96FD3EB40A86}" type="VALUE">
                      <a:rPr lang="en-US" baseline="0"/>
                      <a:pPr/>
                      <a:t>[VALUE]</a:t>
                    </a:fld>
                    <a:r>
                      <a:rPr lang="en-US" baseline="0"/>
                      <a:t>, </a:t>
                    </a:r>
                    <a:fld id="{5D180A02-0BF1-42DA-A61C-DC8FB3A16720}" type="PERCENTAGE">
                      <a:rPr lang="en-US" baseline="0"/>
                      <a:pPr/>
                      <a:t>[PERCENTAGE]</a:t>
                    </a:fld>
                    <a:endParaRPr lang="en-US" baseline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-4.6029919447640967E-3"/>
                  <c:y val="8.130081300813009E-3"/>
                </c:manualLayout>
              </c:layout>
              <c:tx>
                <c:rich>
                  <a:bodyPr/>
                  <a:lstStyle/>
                  <a:p>
                    <a:fld id="{EE75FDE6-821C-4335-B56C-6181DE05E34E}" type="CATEGORYNAME">
                      <a:rPr lang="en-US"/>
                      <a:pPr/>
                      <a:t>[CATEGORY NAME]</a:t>
                    </a:fld>
                    <a:r>
                      <a:rPr lang="en-US" baseline="0"/>
                      <a:t>, </a:t>
                    </a:r>
                  </a:p>
                  <a:p>
                    <a:fld id="{9A7ACA9E-4818-4A7B-8FAD-2B8BBEB300B5}" type="VALUE">
                      <a:rPr lang="en-US" baseline="0"/>
                      <a:pPr/>
                      <a:t>[VALUE]</a:t>
                    </a:fld>
                    <a:r>
                      <a:rPr lang="en-US" baseline="0"/>
                      <a:t>, </a:t>
                    </a:r>
                    <a:fld id="{D96F8138-0124-48A5-AC08-7F7EDF2EBF7B}" type="PERCENTAGE">
                      <a:rPr lang="en-US" baseline="0"/>
                      <a:pPr/>
                      <a:t>[PERCENTAGE]</a:t>
                    </a:fld>
                    <a:endParaRPr lang="en-US" baseline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4"/>
              <c:layout>
                <c:manualLayout>
                  <c:x val="9.2059838895281933E-3"/>
                  <c:y val="-0.1292273221944818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400" b="1"/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'[Inc and Mort pie charts, 2009-2013-1.xlsx]Mortality'!$A$1:$A$5</c:f>
              <c:strCache>
                <c:ptCount val="5"/>
                <c:pt idx="0">
                  <c:v>Lung and Bronchus</c:v>
                </c:pt>
                <c:pt idx="1">
                  <c:v>Colon and Rectum</c:v>
                </c:pt>
                <c:pt idx="2">
                  <c:v>Female Breast</c:v>
                </c:pt>
                <c:pt idx="3">
                  <c:v>Cervical</c:v>
                </c:pt>
                <c:pt idx="4">
                  <c:v>All Other Sites</c:v>
                </c:pt>
              </c:strCache>
            </c:strRef>
          </c:cat>
          <c:val>
            <c:numRef>
              <c:f>'[Inc and Mort pie charts, 2009-2013-1.xlsx]Mortality'!$B$1:$B$5</c:f>
              <c:numCache>
                <c:formatCode>General</c:formatCode>
                <c:ptCount val="5"/>
                <c:pt idx="0">
                  <c:v>17176</c:v>
                </c:pt>
                <c:pt idx="1">
                  <c:v>4223</c:v>
                </c:pt>
                <c:pt idx="2">
                  <c:v>3019</c:v>
                </c:pt>
                <c:pt idx="3">
                  <c:v>375</c:v>
                </c:pt>
                <c:pt idx="4">
                  <c:v>24924</c:v>
                </c:pt>
              </c:numCache>
            </c:numRef>
          </c:val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 sz="1400" b="1"/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&quot;arial&quot;"/>
        </a:defRPr>
      </a:pPr>
      <a:endParaRPr lang="en-US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&quot;arial&quot;"/>
                <a:ea typeface="+mn-ea"/>
                <a:cs typeface="+mn-cs"/>
              </a:defRPr>
            </a:pPr>
            <a:r>
              <a:rPr lang="en-US" sz="1800" dirty="0"/>
              <a:t>Appalachia vs. Non-Appalachia Lung and Bronchus Cancer </a:t>
            </a:r>
            <a:r>
              <a:rPr lang="en-US" sz="1800" dirty="0">
                <a:solidFill>
                  <a:srgbClr val="FF0000"/>
                </a:solidFill>
              </a:rPr>
              <a:t>Incidence</a:t>
            </a:r>
            <a:r>
              <a:rPr lang="en-US" sz="1800" dirty="0"/>
              <a:t> Rates 2000-2013</a:t>
            </a:r>
          </a:p>
        </c:rich>
      </c:tx>
      <c:layout>
        <c:manualLayout>
          <c:xMode val="edge"/>
          <c:yMode val="edge"/>
          <c:x val="0.10964975845410631"/>
          <c:y val="3.425137198769970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&quot;arial&quot;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683375175929096E-2"/>
          <c:y val="0.20657563527743802"/>
          <c:w val="0.76532085663205152"/>
          <c:h val="0.68478866903483593"/>
        </c:manualLayout>
      </c:layout>
      <c:lineChart>
        <c:grouping val="standard"/>
        <c:varyColors val="0"/>
        <c:ser>
          <c:idx val="0"/>
          <c:order val="0"/>
          <c:tx>
            <c:v>Appalachia</c:v>
          </c:tx>
          <c:spPr>
            <a:ln w="22225" cap="rnd">
              <a:solidFill>
                <a:srgbClr val="FF0000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rgbClr val="FF0000"/>
              </a:solidFill>
              <a:ln w="9525">
                <a:noFill/>
              </a:ln>
              <a:effectLst/>
            </c:spPr>
          </c:marker>
          <c:trendline>
            <c:spPr>
              <a:ln w="44450" cap="rnd">
                <a:solidFill>
                  <a:srgbClr val="FF0000"/>
                </a:solidFill>
                <a:prstDash val="sysDot"/>
              </a:ln>
              <a:effectLst/>
            </c:spPr>
            <c:trendlineType val="linear"/>
            <c:dispRSqr val="1"/>
            <c:dispEq val="0"/>
            <c:trendlineLbl>
              <c:layout>
                <c:manualLayout>
                  <c:x val="3.2747703412073489E-2"/>
                  <c:y val="-3.7473668064219243E-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&quot;arial&quot;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cat>
            <c:numRef>
              <c:f>'App vs. Non-App'!$B$3:$O$3</c:f>
              <c:numCache>
                <c:formatCode>General</c:formatCode>
                <c:ptCount val="1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</c:numCache>
            </c:numRef>
          </c:cat>
          <c:val>
            <c:numRef>
              <c:f>'App vs. Non-App'!$B$4:$O$4</c:f>
              <c:numCache>
                <c:formatCode>General</c:formatCode>
                <c:ptCount val="14"/>
                <c:pt idx="0">
                  <c:v>105.2</c:v>
                </c:pt>
                <c:pt idx="1">
                  <c:v>113.1</c:v>
                </c:pt>
                <c:pt idx="2">
                  <c:v>112.2</c:v>
                </c:pt>
                <c:pt idx="3">
                  <c:v>109.1</c:v>
                </c:pt>
                <c:pt idx="4">
                  <c:v>108.5</c:v>
                </c:pt>
                <c:pt idx="5">
                  <c:v>109.6</c:v>
                </c:pt>
                <c:pt idx="6">
                  <c:v>109.7</c:v>
                </c:pt>
                <c:pt idx="7">
                  <c:v>110.1</c:v>
                </c:pt>
                <c:pt idx="8">
                  <c:v>116.1</c:v>
                </c:pt>
                <c:pt idx="9">
                  <c:v>111.3</c:v>
                </c:pt>
                <c:pt idx="10">
                  <c:v>112.4</c:v>
                </c:pt>
                <c:pt idx="11">
                  <c:v>112.1</c:v>
                </c:pt>
                <c:pt idx="12">
                  <c:v>109.2</c:v>
                </c:pt>
                <c:pt idx="13">
                  <c:v>102.6</c:v>
                </c:pt>
              </c:numCache>
            </c:numRef>
          </c:val>
          <c:smooth val="0"/>
        </c:ser>
        <c:ser>
          <c:idx val="1"/>
          <c:order val="1"/>
          <c:tx>
            <c:v>Non-Appalachia</c:v>
          </c:tx>
          <c:spPr>
            <a:ln w="22225" cap="rnd">
              <a:solidFill>
                <a:srgbClr val="00CCFF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rgbClr val="00CCFF"/>
              </a:solidFill>
              <a:ln w="9525">
                <a:noFill/>
              </a:ln>
              <a:effectLst/>
            </c:spPr>
          </c:marker>
          <c:trendline>
            <c:spPr>
              <a:ln w="44450" cap="rnd">
                <a:solidFill>
                  <a:srgbClr val="00CCFF"/>
                </a:solidFill>
                <a:prstDash val="sysDot"/>
              </a:ln>
              <a:effectLst/>
            </c:spPr>
            <c:trendlineType val="linear"/>
            <c:dispRSqr val="1"/>
            <c:dispEq val="0"/>
            <c:trendlineLbl>
              <c:layout>
                <c:manualLayout>
                  <c:x val="-0.14919674103237096"/>
                  <c:y val="-1.9684016770630943E-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&quot;arial&quot;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val>
            <c:numRef>
              <c:f>'App vs. Non-App'!$B$13:$O$13</c:f>
              <c:numCache>
                <c:formatCode>General</c:formatCode>
                <c:ptCount val="14"/>
                <c:pt idx="0">
                  <c:v>100.3</c:v>
                </c:pt>
                <c:pt idx="1">
                  <c:v>99.5</c:v>
                </c:pt>
                <c:pt idx="2">
                  <c:v>98.8</c:v>
                </c:pt>
                <c:pt idx="3">
                  <c:v>97.5</c:v>
                </c:pt>
                <c:pt idx="4">
                  <c:v>100.7</c:v>
                </c:pt>
                <c:pt idx="5">
                  <c:v>97.5</c:v>
                </c:pt>
                <c:pt idx="6">
                  <c:v>98.8</c:v>
                </c:pt>
                <c:pt idx="7">
                  <c:v>95.5</c:v>
                </c:pt>
                <c:pt idx="8">
                  <c:v>96.1</c:v>
                </c:pt>
                <c:pt idx="9">
                  <c:v>94.1</c:v>
                </c:pt>
                <c:pt idx="10">
                  <c:v>96.4</c:v>
                </c:pt>
                <c:pt idx="11">
                  <c:v>88.8</c:v>
                </c:pt>
                <c:pt idx="12">
                  <c:v>88.2</c:v>
                </c:pt>
                <c:pt idx="13">
                  <c:v>90.1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68774880"/>
        <c:axId val="268775272"/>
      </c:lineChart>
      <c:catAx>
        <c:axId val="26877488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&quot;arial&quot;"/>
                    <a:ea typeface="+mn-ea"/>
                    <a:cs typeface="+mn-cs"/>
                  </a:defRPr>
                </a:pPr>
                <a:r>
                  <a:rPr lang="en-US"/>
                  <a:t>Year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&quot;arial&quot;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&quot;arial&quot;"/>
                <a:ea typeface="+mn-ea"/>
                <a:cs typeface="+mn-cs"/>
              </a:defRPr>
            </a:pPr>
            <a:endParaRPr lang="en-US"/>
          </a:p>
        </c:txPr>
        <c:crossAx val="268775272"/>
        <c:crosses val="autoZero"/>
        <c:auto val="1"/>
        <c:lblAlgn val="ctr"/>
        <c:lblOffset val="100"/>
        <c:noMultiLvlLbl val="0"/>
      </c:catAx>
      <c:valAx>
        <c:axId val="268775272"/>
        <c:scaling>
          <c:orientation val="minMax"/>
          <c:min val="8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&quot;arial&quot;"/>
                    <a:ea typeface="+mn-ea"/>
                    <a:cs typeface="+mn-cs"/>
                  </a:defRPr>
                </a:pPr>
                <a:r>
                  <a:rPr lang="en-US"/>
                  <a:t>Age-adjusted Rate (per 100,000)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&quot;arial&quot;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&quot;arial&quot;"/>
                <a:ea typeface="+mn-ea"/>
                <a:cs typeface="+mn-cs"/>
              </a:defRPr>
            </a:pPr>
            <a:endParaRPr lang="en-US"/>
          </a:p>
        </c:txPr>
        <c:crossAx val="2687748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4095524744189587"/>
          <c:y val="0.45853039858708144"/>
          <c:w val="0.15626697478032636"/>
          <c:h val="0.27955610221903943"/>
        </c:manualLayout>
      </c:layout>
      <c:overlay val="0"/>
      <c:spPr>
        <a:noFill/>
        <a:ln w="25400">
          <a:solidFill>
            <a:sysClr val="windowText" lastClr="000000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&quot;arial&quot;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>
          <a:latin typeface="&quot;arial&quot;"/>
        </a:defRPr>
      </a:pPr>
      <a:endParaRPr lang="en-US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&quot;arial&quot;"/>
                <a:ea typeface="+mn-ea"/>
                <a:cs typeface="+mn-cs"/>
              </a:defRPr>
            </a:pPr>
            <a:r>
              <a:rPr lang="en-US" sz="1600" dirty="0"/>
              <a:t>Appalachian Male vs. Non-Appalachian Male Lung and Bronchus Cancer </a:t>
            </a:r>
            <a:r>
              <a:rPr lang="en-US" sz="1600" dirty="0">
                <a:solidFill>
                  <a:srgbClr val="FF0000"/>
                </a:solidFill>
              </a:rPr>
              <a:t>Incidence</a:t>
            </a:r>
            <a:r>
              <a:rPr lang="en-US" sz="1600" dirty="0"/>
              <a:t> Rates </a:t>
            </a:r>
            <a:r>
              <a:rPr lang="en-US" sz="1600" dirty="0" smtClean="0"/>
              <a:t>(2000-2013)</a:t>
            </a:r>
            <a:endParaRPr lang="en-US" sz="1600" dirty="0"/>
          </a:p>
        </c:rich>
      </c:tx>
      <c:layout>
        <c:manualLayout>
          <c:xMode val="edge"/>
          <c:yMode val="edge"/>
          <c:x val="0.1019534786412568"/>
          <c:y val="2.030800293444423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&quot;arial&quot;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127819620373539E-2"/>
          <c:y val="0.18759459279473559"/>
          <c:w val="0.75276427403096358"/>
          <c:h val="0.69503242795411713"/>
        </c:manualLayout>
      </c:layout>
      <c:lineChart>
        <c:grouping val="standard"/>
        <c:varyColors val="0"/>
        <c:ser>
          <c:idx val="0"/>
          <c:order val="0"/>
          <c:tx>
            <c:v>Appalachia Male</c:v>
          </c:tx>
          <c:spPr>
            <a:ln w="22225" cap="rnd">
              <a:solidFill>
                <a:srgbClr val="FF0000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rgbClr val="FF0000"/>
              </a:solidFill>
              <a:ln w="9525">
                <a:noFill/>
              </a:ln>
              <a:effectLst/>
            </c:spPr>
          </c:marker>
          <c:trendline>
            <c:spPr>
              <a:ln w="44450" cap="rnd">
                <a:solidFill>
                  <a:srgbClr val="FF0000"/>
                </a:solidFill>
                <a:prstDash val="sysDot"/>
              </a:ln>
              <a:effectLst/>
            </c:spPr>
            <c:trendlineType val="linear"/>
            <c:dispRSqr val="1"/>
            <c:dispEq val="0"/>
            <c:trendlineLbl>
              <c:layout>
                <c:manualLayout>
                  <c:x val="-1.4866469816272966E-2"/>
                  <c:y val="-8.5769062521031031E-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&quot;arial&quot;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cat>
            <c:numRef>
              <c:f>'App M vs. Non-App M'!$B$3:$O$3</c:f>
              <c:numCache>
                <c:formatCode>General</c:formatCode>
                <c:ptCount val="1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</c:numCache>
            </c:numRef>
          </c:cat>
          <c:val>
            <c:numRef>
              <c:f>'App M vs. Non-App M'!$B$4:$O$4</c:f>
              <c:numCache>
                <c:formatCode>General</c:formatCode>
                <c:ptCount val="14"/>
                <c:pt idx="0">
                  <c:v>150.80000000000001</c:v>
                </c:pt>
                <c:pt idx="1">
                  <c:v>155.9</c:v>
                </c:pt>
                <c:pt idx="2">
                  <c:v>158.4</c:v>
                </c:pt>
                <c:pt idx="3">
                  <c:v>148.80000000000001</c:v>
                </c:pt>
                <c:pt idx="4">
                  <c:v>147.9</c:v>
                </c:pt>
                <c:pt idx="5">
                  <c:v>142.69999999999999</c:v>
                </c:pt>
                <c:pt idx="6">
                  <c:v>150.1</c:v>
                </c:pt>
                <c:pt idx="7">
                  <c:v>141.4</c:v>
                </c:pt>
                <c:pt idx="8">
                  <c:v>151.30000000000001</c:v>
                </c:pt>
                <c:pt idx="9">
                  <c:v>143</c:v>
                </c:pt>
                <c:pt idx="10">
                  <c:v>142.5</c:v>
                </c:pt>
                <c:pt idx="11">
                  <c:v>135.69999999999999</c:v>
                </c:pt>
                <c:pt idx="12">
                  <c:v>138.69999999999999</c:v>
                </c:pt>
                <c:pt idx="13">
                  <c:v>128.69999999999999</c:v>
                </c:pt>
              </c:numCache>
            </c:numRef>
          </c:val>
          <c:smooth val="0"/>
        </c:ser>
        <c:ser>
          <c:idx val="1"/>
          <c:order val="1"/>
          <c:tx>
            <c:v>Non-Appalachia Male</c:v>
          </c:tx>
          <c:spPr>
            <a:ln w="22225" cap="rnd">
              <a:solidFill>
                <a:srgbClr val="00CCFF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rgbClr val="00CCFF"/>
              </a:solidFill>
              <a:ln w="9525">
                <a:noFill/>
              </a:ln>
              <a:effectLst/>
            </c:spPr>
          </c:marker>
          <c:trendline>
            <c:spPr>
              <a:ln w="44450" cap="rnd">
                <a:solidFill>
                  <a:srgbClr val="00CCFF"/>
                </a:solidFill>
                <a:prstDash val="sysDot"/>
              </a:ln>
              <a:effectLst/>
            </c:spPr>
            <c:trendlineType val="linear"/>
            <c:dispRSqr val="1"/>
            <c:dispEq val="0"/>
            <c:trendlineLbl>
              <c:layout>
                <c:manualLayout>
                  <c:x val="-0.15653313648293962"/>
                  <c:y val="-7.0854364358301364E-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&quot;arial&quot;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val>
            <c:numRef>
              <c:f>'App M vs. Non-App M'!$B$13:$O$13</c:f>
              <c:numCache>
                <c:formatCode>General</c:formatCode>
                <c:ptCount val="14"/>
                <c:pt idx="0">
                  <c:v>137.4</c:v>
                </c:pt>
                <c:pt idx="1">
                  <c:v>139.69999999999999</c:v>
                </c:pt>
                <c:pt idx="2">
                  <c:v>133.5</c:v>
                </c:pt>
                <c:pt idx="3">
                  <c:v>129.5</c:v>
                </c:pt>
                <c:pt idx="4">
                  <c:v>135.4</c:v>
                </c:pt>
                <c:pt idx="5">
                  <c:v>124.8</c:v>
                </c:pt>
                <c:pt idx="6">
                  <c:v>124.3</c:v>
                </c:pt>
                <c:pt idx="7">
                  <c:v>120.9</c:v>
                </c:pt>
                <c:pt idx="8">
                  <c:v>118.7</c:v>
                </c:pt>
                <c:pt idx="9">
                  <c:v>116.6</c:v>
                </c:pt>
                <c:pt idx="10">
                  <c:v>119.7</c:v>
                </c:pt>
                <c:pt idx="11">
                  <c:v>107</c:v>
                </c:pt>
                <c:pt idx="12">
                  <c:v>103.5</c:v>
                </c:pt>
                <c:pt idx="13">
                  <c:v>107.4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68916560"/>
        <c:axId val="268916952"/>
      </c:lineChart>
      <c:catAx>
        <c:axId val="26891656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&quot;arial&quot;"/>
                    <a:ea typeface="+mn-ea"/>
                    <a:cs typeface="+mn-cs"/>
                  </a:defRPr>
                </a:pPr>
                <a:r>
                  <a:rPr lang="en-US"/>
                  <a:t>Year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&quot;arial&quot;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&quot;arial&quot;"/>
                <a:ea typeface="+mn-ea"/>
                <a:cs typeface="+mn-cs"/>
              </a:defRPr>
            </a:pPr>
            <a:endParaRPr lang="en-US"/>
          </a:p>
        </c:txPr>
        <c:crossAx val="268916952"/>
        <c:crosses val="autoZero"/>
        <c:auto val="1"/>
        <c:lblAlgn val="ctr"/>
        <c:lblOffset val="100"/>
        <c:noMultiLvlLbl val="0"/>
      </c:catAx>
      <c:valAx>
        <c:axId val="268916952"/>
        <c:scaling>
          <c:orientation val="minMax"/>
          <c:max val="160"/>
          <c:min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&quot;arial&quot;"/>
                    <a:ea typeface="+mn-ea"/>
                    <a:cs typeface="+mn-cs"/>
                  </a:defRPr>
                </a:pPr>
                <a:r>
                  <a:rPr lang="en-US"/>
                  <a:t>Age-Adjusted Rate (per 100,000)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&quot;arial&quot;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&quot;arial&quot;"/>
                <a:ea typeface="+mn-ea"/>
                <a:cs typeface="+mn-cs"/>
              </a:defRPr>
            </a:pPr>
            <a:endParaRPr lang="en-US"/>
          </a:p>
        </c:txPr>
        <c:crossAx val="2689165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1126487314085749"/>
          <c:y val="0.42381368194360319"/>
          <c:w val="0.17345723972003499"/>
          <c:h val="0.33493000874890638"/>
        </c:manualLayout>
      </c:layout>
      <c:overlay val="0"/>
      <c:spPr>
        <a:noFill/>
        <a:ln w="25400">
          <a:solidFill>
            <a:sysClr val="windowText" lastClr="000000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&quot;arial&quot;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>
          <a:latin typeface="&quot;arial&quot;"/>
        </a:defRPr>
      </a:pPr>
      <a:endParaRPr lang="en-US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7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&quot;arial&quot;"/>
                <a:ea typeface="+mn-ea"/>
                <a:cs typeface="+mn-cs"/>
              </a:defRPr>
            </a:pPr>
            <a:r>
              <a:rPr lang="en-US" sz="1700" dirty="0"/>
              <a:t>Appalachian Female vs. Non-Appalachian Female Lung and </a:t>
            </a:r>
            <a:r>
              <a:rPr lang="en-US" sz="1700" dirty="0" smtClean="0"/>
              <a:t>Bronchus</a:t>
            </a:r>
          </a:p>
          <a:p>
            <a:pPr>
              <a:defRPr sz="1700"/>
            </a:pPr>
            <a:r>
              <a:rPr lang="en-US" sz="1700" dirty="0" smtClean="0"/>
              <a:t> </a:t>
            </a:r>
            <a:r>
              <a:rPr lang="en-US" sz="1700" dirty="0"/>
              <a:t>Cancer </a:t>
            </a:r>
            <a:r>
              <a:rPr lang="en-US" sz="1700" dirty="0">
                <a:solidFill>
                  <a:srgbClr val="FF0000"/>
                </a:solidFill>
              </a:rPr>
              <a:t>Incidence</a:t>
            </a:r>
            <a:r>
              <a:rPr lang="en-US" sz="1700" dirty="0"/>
              <a:t> Rates </a:t>
            </a:r>
            <a:r>
              <a:rPr lang="en-US" sz="1700" dirty="0" smtClean="0"/>
              <a:t> (2000-2013)</a:t>
            </a:r>
            <a:endParaRPr lang="en-US" sz="1700" dirty="0"/>
          </a:p>
        </c:rich>
      </c:tx>
      <c:layout>
        <c:manualLayout>
          <c:xMode val="edge"/>
          <c:yMode val="edge"/>
          <c:x val="0.12265193300112848"/>
          <c:y val="2.380889602436792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7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&quot;arial&quot;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8138004488569366E-2"/>
          <c:y val="0.19700485686189409"/>
          <c:w val="0.7476435010841036"/>
          <c:h val="0.69774335556686429"/>
        </c:manualLayout>
      </c:layout>
      <c:lineChart>
        <c:grouping val="standard"/>
        <c:varyColors val="0"/>
        <c:ser>
          <c:idx val="0"/>
          <c:order val="0"/>
          <c:tx>
            <c:v>Appalachia Female</c:v>
          </c:tx>
          <c:spPr>
            <a:ln w="22225" cap="rnd">
              <a:solidFill>
                <a:srgbClr val="FF0000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rgbClr val="FF0000"/>
              </a:solidFill>
              <a:ln w="9525">
                <a:noFill/>
              </a:ln>
              <a:effectLst/>
            </c:spPr>
          </c:marker>
          <c:trendline>
            <c:spPr>
              <a:ln w="44450" cap="rnd">
                <a:solidFill>
                  <a:srgbClr val="FF0000"/>
                </a:solidFill>
                <a:prstDash val="sysDot"/>
              </a:ln>
              <a:effectLst/>
            </c:spPr>
            <c:trendlineType val="linear"/>
            <c:dispRSqr val="1"/>
            <c:dispEq val="0"/>
            <c:trendlineLbl>
              <c:layout>
                <c:manualLayout>
                  <c:x val="1.4517279090113735E-2"/>
                  <c:y val="-4.7975423526604631E-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&quot;arial&quot;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cat>
            <c:numRef>
              <c:f>'App F vs. Non-App F'!$B$3:$O$3</c:f>
              <c:numCache>
                <c:formatCode>General</c:formatCode>
                <c:ptCount val="1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</c:numCache>
            </c:numRef>
          </c:cat>
          <c:val>
            <c:numRef>
              <c:f>'App F vs. Non-App F'!$B$4:$O$4</c:f>
              <c:numCache>
                <c:formatCode>General</c:formatCode>
                <c:ptCount val="14"/>
                <c:pt idx="0">
                  <c:v>70.2</c:v>
                </c:pt>
                <c:pt idx="1">
                  <c:v>80</c:v>
                </c:pt>
                <c:pt idx="2">
                  <c:v>77.599999999999994</c:v>
                </c:pt>
                <c:pt idx="3">
                  <c:v>79.900000000000006</c:v>
                </c:pt>
                <c:pt idx="4">
                  <c:v>80</c:v>
                </c:pt>
                <c:pt idx="5">
                  <c:v>85</c:v>
                </c:pt>
                <c:pt idx="6">
                  <c:v>78.5</c:v>
                </c:pt>
                <c:pt idx="7">
                  <c:v>87.3</c:v>
                </c:pt>
                <c:pt idx="8">
                  <c:v>88.2</c:v>
                </c:pt>
                <c:pt idx="9">
                  <c:v>85.8</c:v>
                </c:pt>
                <c:pt idx="10">
                  <c:v>89.2</c:v>
                </c:pt>
                <c:pt idx="11">
                  <c:v>93.2</c:v>
                </c:pt>
                <c:pt idx="12">
                  <c:v>86.2</c:v>
                </c:pt>
                <c:pt idx="13">
                  <c:v>81.5</c:v>
                </c:pt>
              </c:numCache>
            </c:numRef>
          </c:val>
          <c:smooth val="0"/>
        </c:ser>
        <c:ser>
          <c:idx val="1"/>
          <c:order val="1"/>
          <c:tx>
            <c:v>Non-Appalachia Female</c:v>
          </c:tx>
          <c:spPr>
            <a:ln w="22225" cap="rnd">
              <a:solidFill>
                <a:srgbClr val="00CCFF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rgbClr val="00CCFF"/>
              </a:solidFill>
              <a:ln w="9525">
                <a:noFill/>
              </a:ln>
              <a:effectLst/>
            </c:spPr>
          </c:marker>
          <c:trendline>
            <c:spPr>
              <a:ln w="44450" cap="rnd">
                <a:solidFill>
                  <a:srgbClr val="00CCFF"/>
                </a:solidFill>
                <a:prstDash val="sysDot"/>
              </a:ln>
              <a:effectLst/>
            </c:spPr>
            <c:trendlineType val="linear"/>
            <c:dispRSqr val="1"/>
            <c:dispEq val="0"/>
            <c:trendlineLbl>
              <c:layout>
                <c:manualLayout>
                  <c:x val="-0.14151049868766405"/>
                  <c:y val="6.1737907761529806E-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&quot;arial&quot;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val>
            <c:numRef>
              <c:f>'App F vs. Non-App F'!$B$13:$O$13</c:f>
              <c:numCache>
                <c:formatCode>General</c:formatCode>
                <c:ptCount val="14"/>
                <c:pt idx="0">
                  <c:v>74.599999999999994</c:v>
                </c:pt>
                <c:pt idx="1">
                  <c:v>72.7</c:v>
                </c:pt>
                <c:pt idx="2">
                  <c:v>74.5</c:v>
                </c:pt>
                <c:pt idx="3">
                  <c:v>74.8</c:v>
                </c:pt>
                <c:pt idx="4">
                  <c:v>76.3</c:v>
                </c:pt>
                <c:pt idx="5">
                  <c:v>77.900000000000006</c:v>
                </c:pt>
                <c:pt idx="6">
                  <c:v>80.5</c:v>
                </c:pt>
                <c:pt idx="7">
                  <c:v>77.099999999999994</c:v>
                </c:pt>
                <c:pt idx="8">
                  <c:v>80.099999999999994</c:v>
                </c:pt>
                <c:pt idx="9">
                  <c:v>78.599999999999994</c:v>
                </c:pt>
                <c:pt idx="10">
                  <c:v>80.099999999999994</c:v>
                </c:pt>
                <c:pt idx="11">
                  <c:v>76.099999999999994</c:v>
                </c:pt>
                <c:pt idx="12">
                  <c:v>76.599999999999994</c:v>
                </c:pt>
                <c:pt idx="13">
                  <c:v>77.5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68917736"/>
        <c:axId val="268918128"/>
      </c:lineChart>
      <c:catAx>
        <c:axId val="26891773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&quot;arial&quot;"/>
                    <a:ea typeface="+mn-ea"/>
                    <a:cs typeface="+mn-cs"/>
                  </a:defRPr>
                </a:pPr>
                <a:r>
                  <a:rPr lang="en-US"/>
                  <a:t>Year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&quot;arial&quot;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&quot;arial&quot;"/>
                <a:ea typeface="+mn-ea"/>
                <a:cs typeface="+mn-cs"/>
              </a:defRPr>
            </a:pPr>
            <a:endParaRPr lang="en-US"/>
          </a:p>
        </c:txPr>
        <c:crossAx val="268918128"/>
        <c:crosses val="autoZero"/>
        <c:auto val="1"/>
        <c:lblAlgn val="ctr"/>
        <c:lblOffset val="100"/>
        <c:noMultiLvlLbl val="0"/>
      </c:catAx>
      <c:valAx>
        <c:axId val="268918128"/>
        <c:scaling>
          <c:orientation val="minMax"/>
          <c:min val="6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&quot;arial&quot;"/>
                    <a:ea typeface="+mn-ea"/>
                    <a:cs typeface="+mn-cs"/>
                  </a:defRPr>
                </a:pPr>
                <a:r>
                  <a:rPr lang="en-US"/>
                  <a:t>Age-Adjusted Rate (per 100,000)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&quot;arial&quot;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&quot;arial&quot;"/>
                <a:ea typeface="+mn-ea"/>
                <a:cs typeface="+mn-cs"/>
              </a:defRPr>
            </a:pPr>
            <a:endParaRPr lang="en-US"/>
          </a:p>
        </c:txPr>
        <c:crossAx val="2689177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1538276465441806"/>
          <c:y val="0.37680829669018645"/>
          <c:w val="0.18322834645669289"/>
          <c:h val="0.35544108122848278"/>
        </c:manualLayout>
      </c:layout>
      <c:overlay val="0"/>
      <c:spPr>
        <a:noFill/>
        <a:ln w="25400">
          <a:solidFill>
            <a:sysClr val="windowText" lastClr="000000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&quot;arial&quot;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>
          <a:latin typeface="&quot;arial&quot;"/>
        </a:defRPr>
      </a:pPr>
      <a:endParaRPr lang="en-US"/>
    </a:p>
  </c:txPr>
  <c:externalData r:id="rId4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&quot;arial&quot;"/>
                <a:ea typeface="+mn-ea"/>
                <a:cs typeface="+mn-cs"/>
              </a:defRPr>
            </a:pPr>
            <a:r>
              <a:rPr lang="en-US" sz="2400" dirty="0"/>
              <a:t>Overall Lung and Bronchus Cancer </a:t>
            </a:r>
            <a:endParaRPr lang="en-US" sz="2400" dirty="0" smtClean="0"/>
          </a:p>
          <a:p>
            <a:pPr>
              <a:defRPr sz="2400"/>
            </a:pPr>
            <a:r>
              <a:rPr lang="en-US" sz="2400" dirty="0" smtClean="0">
                <a:solidFill>
                  <a:srgbClr val="FF0000"/>
                </a:solidFill>
              </a:rPr>
              <a:t>Mortality</a:t>
            </a:r>
            <a:r>
              <a:rPr lang="en-US" sz="2400" dirty="0" smtClean="0"/>
              <a:t> </a:t>
            </a:r>
            <a:r>
              <a:rPr lang="en-US" sz="2400" dirty="0"/>
              <a:t>Rates 2000-2013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&quot;arial&quot;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4974745732146297E-2"/>
          <c:y val="9.0800524934383203E-2"/>
          <c:w val="0.91113636386005725"/>
          <c:h val="0.79964152507252384"/>
        </c:manualLayout>
      </c:layout>
      <c:lineChart>
        <c:grouping val="standard"/>
        <c:varyColors val="0"/>
        <c:ser>
          <c:idx val="0"/>
          <c:order val="0"/>
          <c:tx>
            <c:v>Overall</c:v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444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0"/>
            <c:trendlineLbl>
              <c:layout>
                <c:manualLayout>
                  <c:x val="-1.4612096961077868E-2"/>
                  <c:y val="-0.1154221922917529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&quot;arial&quot;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cat>
            <c:numRef>
              <c:f>Overall!$B$2:$O$2</c:f>
              <c:numCache>
                <c:formatCode>General</c:formatCode>
                <c:ptCount val="1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</c:numCache>
            </c:numRef>
          </c:cat>
          <c:val>
            <c:numRef>
              <c:f>Overall!$B$3:$O$3</c:f>
              <c:numCache>
                <c:formatCode>General</c:formatCode>
                <c:ptCount val="14"/>
                <c:pt idx="0">
                  <c:v>80.8</c:v>
                </c:pt>
                <c:pt idx="1">
                  <c:v>82.5</c:v>
                </c:pt>
                <c:pt idx="2">
                  <c:v>79.8</c:v>
                </c:pt>
                <c:pt idx="3">
                  <c:v>78.400000000000006</c:v>
                </c:pt>
                <c:pt idx="4">
                  <c:v>77.099999999999994</c:v>
                </c:pt>
                <c:pt idx="5">
                  <c:v>76</c:v>
                </c:pt>
                <c:pt idx="6">
                  <c:v>74</c:v>
                </c:pt>
                <c:pt idx="7">
                  <c:v>73.900000000000006</c:v>
                </c:pt>
                <c:pt idx="8">
                  <c:v>73.3</c:v>
                </c:pt>
                <c:pt idx="9">
                  <c:v>67.900000000000006</c:v>
                </c:pt>
                <c:pt idx="10">
                  <c:v>73.8</c:v>
                </c:pt>
                <c:pt idx="11">
                  <c:v>68.400000000000006</c:v>
                </c:pt>
                <c:pt idx="12">
                  <c:v>68.3</c:v>
                </c:pt>
                <c:pt idx="13">
                  <c:v>69.3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9525" cap="flat" cmpd="sng" algn="ctr">
              <a:solidFill>
                <a:schemeClr val="tx1">
                  <a:lumMod val="75000"/>
                  <a:lumOff val="25000"/>
                </a:schemeClr>
              </a:solidFill>
              <a:round/>
            </a:ln>
            <a:effectLst/>
          </c:spPr>
        </c:hiLowLines>
        <c:marker val="1"/>
        <c:smooth val="0"/>
        <c:axId val="268918912"/>
        <c:axId val="268919304"/>
      </c:lineChart>
      <c:catAx>
        <c:axId val="26891891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&quot;arial&quot;"/>
                    <a:ea typeface="+mn-ea"/>
                    <a:cs typeface="+mn-cs"/>
                  </a:defRPr>
                </a:pPr>
                <a:r>
                  <a:rPr lang="en-US"/>
                  <a:t>Year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&quot;arial&quot;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&quot;arial&quot;"/>
                <a:ea typeface="+mn-ea"/>
                <a:cs typeface="+mn-cs"/>
              </a:defRPr>
            </a:pPr>
            <a:endParaRPr lang="en-US"/>
          </a:p>
        </c:txPr>
        <c:crossAx val="268919304"/>
        <c:crosses val="autoZero"/>
        <c:auto val="1"/>
        <c:lblAlgn val="ctr"/>
        <c:lblOffset val="100"/>
        <c:noMultiLvlLbl val="0"/>
      </c:catAx>
      <c:valAx>
        <c:axId val="268919304"/>
        <c:scaling>
          <c:orientation val="minMax"/>
          <c:min val="6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&quot;arial&quot;"/>
                    <a:ea typeface="+mn-ea"/>
                    <a:cs typeface="+mn-cs"/>
                  </a:defRPr>
                </a:pPr>
                <a:r>
                  <a:rPr lang="en-US"/>
                  <a:t>Age-Adjusted Rate (per 100,000)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&quot;arial&quot;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&quot;arial&quot;"/>
                <a:ea typeface="+mn-ea"/>
                <a:cs typeface="+mn-cs"/>
              </a:defRPr>
            </a:pPr>
            <a:endParaRPr lang="en-US"/>
          </a:p>
        </c:txPr>
        <c:crossAx val="2689189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>
          <a:latin typeface="&quot;arial&quot;"/>
        </a:defRPr>
      </a:pPr>
      <a:endParaRPr lang="en-US"/>
    </a:p>
  </c:txPr>
  <c:externalData r:id="rId4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&quot;arial&quot;"/>
                <a:ea typeface="+mn-ea"/>
                <a:cs typeface="+mn-cs"/>
              </a:defRPr>
            </a:pPr>
            <a:r>
              <a:rPr lang="en-US" sz="2400" dirty="0"/>
              <a:t>Male vs. Female Lung and Bronchus Cancer </a:t>
            </a:r>
            <a:r>
              <a:rPr lang="en-US" sz="2400" dirty="0">
                <a:solidFill>
                  <a:srgbClr val="FF0000"/>
                </a:solidFill>
              </a:rPr>
              <a:t>Mortality</a:t>
            </a:r>
            <a:r>
              <a:rPr lang="en-US" sz="2400" dirty="0"/>
              <a:t> Rates 2000-2013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&quot;arial&quot;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1870603674540682"/>
          <c:y val="0.21532407407407408"/>
          <c:w val="0.74057152230971135"/>
          <c:h val="0.63151173811606887"/>
        </c:manualLayout>
      </c:layout>
      <c:lineChart>
        <c:grouping val="standard"/>
        <c:varyColors val="0"/>
        <c:ser>
          <c:idx val="0"/>
          <c:order val="0"/>
          <c:tx>
            <c:v>Male</c:v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444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0"/>
            <c:trendlineLbl>
              <c:layout>
                <c:manualLayout>
                  <c:x val="3.3519247594050745E-3"/>
                  <c:y val="-8.6453454681801142E-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&quot;arial&quot;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cat>
            <c:numRef>
              <c:f>'Male vs. Female'!$B$3:$O$3</c:f>
              <c:numCache>
                <c:formatCode>General</c:formatCode>
                <c:ptCount val="1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</c:numCache>
            </c:numRef>
          </c:cat>
          <c:val>
            <c:numRef>
              <c:f>'Male vs. Female'!$B$4:$O$4</c:f>
              <c:numCache>
                <c:formatCode>General</c:formatCode>
                <c:ptCount val="14"/>
                <c:pt idx="0">
                  <c:v>116.7</c:v>
                </c:pt>
                <c:pt idx="1">
                  <c:v>122.5</c:v>
                </c:pt>
                <c:pt idx="2">
                  <c:v>111.6</c:v>
                </c:pt>
                <c:pt idx="3">
                  <c:v>110.9</c:v>
                </c:pt>
                <c:pt idx="4">
                  <c:v>105.9</c:v>
                </c:pt>
                <c:pt idx="5">
                  <c:v>105.2</c:v>
                </c:pt>
                <c:pt idx="6">
                  <c:v>99.9</c:v>
                </c:pt>
                <c:pt idx="7">
                  <c:v>99.6</c:v>
                </c:pt>
                <c:pt idx="8">
                  <c:v>97.3</c:v>
                </c:pt>
                <c:pt idx="9">
                  <c:v>87.9</c:v>
                </c:pt>
                <c:pt idx="10">
                  <c:v>96.6</c:v>
                </c:pt>
                <c:pt idx="11">
                  <c:v>87.4</c:v>
                </c:pt>
                <c:pt idx="12">
                  <c:v>87.9</c:v>
                </c:pt>
                <c:pt idx="13">
                  <c:v>89.9</c:v>
                </c:pt>
              </c:numCache>
            </c:numRef>
          </c:val>
          <c:smooth val="0"/>
        </c:ser>
        <c:ser>
          <c:idx val="1"/>
          <c:order val="1"/>
          <c:tx>
            <c:v>Female</c:v>
          </c:tx>
          <c:spPr>
            <a:ln w="22225" cap="rnd">
              <a:solidFill>
                <a:srgbClr val="FF0000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rgbClr val="FF0000"/>
              </a:solidFill>
              <a:ln w="9525">
                <a:noFill/>
              </a:ln>
              <a:effectLst/>
            </c:spPr>
          </c:marker>
          <c:trendline>
            <c:spPr>
              <a:ln w="44450" cap="rnd">
                <a:solidFill>
                  <a:srgbClr val="FF0000"/>
                </a:solidFill>
                <a:prstDash val="sysDot"/>
              </a:ln>
              <a:effectLst/>
            </c:spPr>
            <c:trendlineType val="linear"/>
            <c:dispRSqr val="1"/>
            <c:dispEq val="0"/>
            <c:trendlineLbl>
              <c:layout>
                <c:manualLayout>
                  <c:x val="3.1729884793626007E-3"/>
                  <c:y val="-2.502950332631192E-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&quot;arial&quot;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cat>
            <c:numRef>
              <c:f>'Male vs. Female'!$B$3:$O$3</c:f>
              <c:numCache>
                <c:formatCode>General</c:formatCode>
                <c:ptCount val="1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</c:numCache>
            </c:numRef>
          </c:cat>
          <c:val>
            <c:numRef>
              <c:f>'Male vs. Female'!$B$13:$O$13</c:f>
              <c:numCache>
                <c:formatCode>General</c:formatCode>
                <c:ptCount val="14"/>
                <c:pt idx="0">
                  <c:v>54.9</c:v>
                </c:pt>
                <c:pt idx="1">
                  <c:v>54.7</c:v>
                </c:pt>
                <c:pt idx="2">
                  <c:v>57.4</c:v>
                </c:pt>
                <c:pt idx="3">
                  <c:v>55.3</c:v>
                </c:pt>
                <c:pt idx="4">
                  <c:v>57</c:v>
                </c:pt>
                <c:pt idx="5">
                  <c:v>55.2</c:v>
                </c:pt>
                <c:pt idx="6">
                  <c:v>55.7</c:v>
                </c:pt>
                <c:pt idx="7">
                  <c:v>55.4</c:v>
                </c:pt>
                <c:pt idx="8">
                  <c:v>55.3</c:v>
                </c:pt>
                <c:pt idx="9">
                  <c:v>53.4</c:v>
                </c:pt>
                <c:pt idx="10">
                  <c:v>57.2</c:v>
                </c:pt>
                <c:pt idx="11">
                  <c:v>54.2</c:v>
                </c:pt>
                <c:pt idx="12">
                  <c:v>53.9</c:v>
                </c:pt>
                <c:pt idx="13">
                  <c:v>53.9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69676544"/>
        <c:axId val="269676936"/>
      </c:lineChart>
      <c:catAx>
        <c:axId val="26967654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&quot;arial&quot;"/>
                    <a:ea typeface="+mn-ea"/>
                    <a:cs typeface="+mn-cs"/>
                  </a:defRPr>
                </a:pPr>
                <a:r>
                  <a:rPr lang="en-US"/>
                  <a:t>Year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&quot;arial&quot;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&quot;arial&quot;"/>
                <a:ea typeface="+mn-ea"/>
                <a:cs typeface="+mn-cs"/>
              </a:defRPr>
            </a:pPr>
            <a:endParaRPr lang="en-US"/>
          </a:p>
        </c:txPr>
        <c:crossAx val="269676936"/>
        <c:crosses val="autoZero"/>
        <c:auto val="1"/>
        <c:lblAlgn val="ctr"/>
        <c:lblOffset val="100"/>
        <c:noMultiLvlLbl val="0"/>
      </c:catAx>
      <c:valAx>
        <c:axId val="269676936"/>
        <c:scaling>
          <c:orientation val="minMax"/>
          <c:min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&quot;arial&quot;"/>
                    <a:ea typeface="+mn-ea"/>
                    <a:cs typeface="+mn-cs"/>
                  </a:defRPr>
                </a:pPr>
                <a:r>
                  <a:rPr lang="en-US"/>
                  <a:t>Age-Adjusted Rate (per 100,000)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&quot;arial&quot;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&quot;arial&quot;"/>
                <a:ea typeface="+mn-ea"/>
                <a:cs typeface="+mn-cs"/>
              </a:defRPr>
            </a:pPr>
            <a:endParaRPr lang="en-US"/>
          </a:p>
        </c:txPr>
        <c:crossAx val="2696765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6685990813648306"/>
          <c:y val="0.40264239697310561"/>
          <c:w val="0.12480675853018372"/>
          <c:h val="0.33806933224256053"/>
        </c:manualLayout>
      </c:layout>
      <c:overlay val="0"/>
      <c:spPr>
        <a:noFill/>
        <a:ln w="25400">
          <a:solidFill>
            <a:sysClr val="windowText" lastClr="000000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&quot;arial&quot;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>
          <a:latin typeface="&quot;arial&quot;"/>
        </a:defRPr>
      </a:pPr>
      <a:endParaRPr lang="en-US"/>
    </a:p>
  </c:txPr>
  <c:externalData r:id="rId4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&quot;arial&quot;"/>
                <a:ea typeface="+mn-ea"/>
                <a:cs typeface="+mn-cs"/>
              </a:defRPr>
            </a:pPr>
            <a:r>
              <a:rPr lang="en-US" sz="2400" dirty="0"/>
              <a:t>White vs. Black Lung and Bronchus Cancer </a:t>
            </a:r>
            <a:r>
              <a:rPr lang="en-US" sz="2400" dirty="0">
                <a:solidFill>
                  <a:srgbClr val="FF0000"/>
                </a:solidFill>
              </a:rPr>
              <a:t>Mortality</a:t>
            </a:r>
            <a:r>
              <a:rPr lang="en-US" sz="2400" dirty="0"/>
              <a:t> Rates 2000-2013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&quot;arial&quot;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9659693103005769E-2"/>
          <c:y val="0.15673253833936071"/>
          <c:w val="0.80653066429419296"/>
          <c:h val="0.70535749138833648"/>
        </c:manualLayout>
      </c:layout>
      <c:lineChart>
        <c:grouping val="standard"/>
        <c:varyColors val="0"/>
        <c:ser>
          <c:idx val="0"/>
          <c:order val="0"/>
          <c:tx>
            <c:v>White</c:v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444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0"/>
            <c:trendlineLbl>
              <c:layout>
                <c:manualLayout>
                  <c:x val="2.1572725284339459E-2"/>
                  <c:y val="-8.852760887684917E-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&quot;arial&quot;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cat>
            <c:numRef>
              <c:f>'White vs. Black'!$B$3:$O$3</c:f>
              <c:numCache>
                <c:formatCode>General</c:formatCode>
                <c:ptCount val="1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</c:numCache>
            </c:numRef>
          </c:cat>
          <c:val>
            <c:numRef>
              <c:f>'White vs. Black'!$B$4:$O$4</c:f>
              <c:numCache>
                <c:formatCode>General</c:formatCode>
                <c:ptCount val="14"/>
                <c:pt idx="0">
                  <c:v>80.3</c:v>
                </c:pt>
                <c:pt idx="1">
                  <c:v>82.4</c:v>
                </c:pt>
                <c:pt idx="2">
                  <c:v>80.2</c:v>
                </c:pt>
                <c:pt idx="3">
                  <c:v>78.2</c:v>
                </c:pt>
                <c:pt idx="4">
                  <c:v>77.099999999999994</c:v>
                </c:pt>
                <c:pt idx="5">
                  <c:v>76.400000000000006</c:v>
                </c:pt>
                <c:pt idx="6">
                  <c:v>73.5</c:v>
                </c:pt>
                <c:pt idx="7">
                  <c:v>73.900000000000006</c:v>
                </c:pt>
                <c:pt idx="8">
                  <c:v>72.599999999999994</c:v>
                </c:pt>
                <c:pt idx="9">
                  <c:v>67.7</c:v>
                </c:pt>
                <c:pt idx="10">
                  <c:v>73.400000000000006</c:v>
                </c:pt>
                <c:pt idx="11">
                  <c:v>68.5</c:v>
                </c:pt>
                <c:pt idx="12">
                  <c:v>69.099999999999994</c:v>
                </c:pt>
                <c:pt idx="13">
                  <c:v>69.7</c:v>
                </c:pt>
              </c:numCache>
            </c:numRef>
          </c:val>
          <c:smooth val="0"/>
        </c:ser>
        <c:ser>
          <c:idx val="1"/>
          <c:order val="1"/>
          <c:tx>
            <c:v>Black</c:v>
          </c:tx>
          <c:spPr>
            <a:ln w="22225" cap="rnd">
              <a:solidFill>
                <a:srgbClr val="FF0000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rgbClr val="FF0000"/>
              </a:solidFill>
              <a:ln w="9525">
                <a:noFill/>
              </a:ln>
              <a:effectLst/>
            </c:spPr>
          </c:marker>
          <c:trendline>
            <c:spPr>
              <a:ln w="44450" cap="rnd">
                <a:solidFill>
                  <a:srgbClr val="FF0000"/>
                </a:solidFill>
                <a:prstDash val="sysDot"/>
              </a:ln>
              <a:effectLst/>
            </c:spPr>
            <c:trendlineType val="linear"/>
            <c:dispRSqr val="1"/>
            <c:dispEq val="0"/>
            <c:trendlineLbl>
              <c:layout>
                <c:manualLayout>
                  <c:x val="-0.10342727471566054"/>
                  <c:y val="1.9002800629023455E-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&quot;arial&quot;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cat>
            <c:numRef>
              <c:f>'White vs. Black'!$B$3:$O$3</c:f>
              <c:numCache>
                <c:formatCode>General</c:formatCode>
                <c:ptCount val="1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</c:numCache>
            </c:numRef>
          </c:cat>
          <c:val>
            <c:numRef>
              <c:f>'White vs. Black'!$B$13:$O$13</c:f>
              <c:numCache>
                <c:formatCode>General</c:formatCode>
                <c:ptCount val="14"/>
                <c:pt idx="0">
                  <c:v>94.9</c:v>
                </c:pt>
                <c:pt idx="1">
                  <c:v>92.1</c:v>
                </c:pt>
                <c:pt idx="2">
                  <c:v>79.8</c:v>
                </c:pt>
                <c:pt idx="3">
                  <c:v>86</c:v>
                </c:pt>
                <c:pt idx="4">
                  <c:v>83.2</c:v>
                </c:pt>
                <c:pt idx="5">
                  <c:v>73.099999999999994</c:v>
                </c:pt>
                <c:pt idx="6">
                  <c:v>91.1</c:v>
                </c:pt>
                <c:pt idx="7">
                  <c:v>75.7</c:v>
                </c:pt>
                <c:pt idx="8">
                  <c:v>86.2</c:v>
                </c:pt>
                <c:pt idx="9">
                  <c:v>67.8</c:v>
                </c:pt>
                <c:pt idx="10">
                  <c:v>79.400000000000006</c:v>
                </c:pt>
                <c:pt idx="11">
                  <c:v>73.7</c:v>
                </c:pt>
                <c:pt idx="12">
                  <c:v>62.7</c:v>
                </c:pt>
                <c:pt idx="13">
                  <c:v>68.099999999999994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69677720"/>
        <c:axId val="269678112"/>
      </c:lineChart>
      <c:catAx>
        <c:axId val="26967772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&quot;arial&quot;"/>
                    <a:ea typeface="+mn-ea"/>
                    <a:cs typeface="+mn-cs"/>
                  </a:defRPr>
                </a:pPr>
                <a:r>
                  <a:rPr lang="en-US"/>
                  <a:t>Year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&quot;arial&quot;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&quot;arial&quot;"/>
                <a:ea typeface="+mn-ea"/>
                <a:cs typeface="+mn-cs"/>
              </a:defRPr>
            </a:pPr>
            <a:endParaRPr lang="en-US"/>
          </a:p>
        </c:txPr>
        <c:crossAx val="269678112"/>
        <c:crosses val="autoZero"/>
        <c:auto val="1"/>
        <c:lblAlgn val="ctr"/>
        <c:lblOffset val="100"/>
        <c:noMultiLvlLbl val="0"/>
      </c:catAx>
      <c:valAx>
        <c:axId val="269678112"/>
        <c:scaling>
          <c:orientation val="minMax"/>
          <c:min val="6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&quot;arial&quot;"/>
                    <a:ea typeface="+mn-ea"/>
                    <a:cs typeface="+mn-cs"/>
                  </a:defRPr>
                </a:pPr>
                <a:r>
                  <a:rPr lang="en-US"/>
                  <a:t>Age-Adjusted Rate (per 100,000)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&quot;arial&quot;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&quot;arial&quot;"/>
                <a:ea typeface="+mn-ea"/>
                <a:cs typeface="+mn-cs"/>
              </a:defRPr>
            </a:pPr>
            <a:endParaRPr lang="en-US"/>
          </a:p>
        </c:txPr>
        <c:crossAx val="2696777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7116174540682412"/>
          <c:y val="0.21024385451095706"/>
          <c:w val="0.12467158792650919"/>
          <c:h val="0.36939500783861856"/>
        </c:manualLayout>
      </c:layout>
      <c:overlay val="0"/>
      <c:spPr>
        <a:noFill/>
        <a:ln w="25400">
          <a:solidFill>
            <a:sysClr val="windowText" lastClr="000000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&quot;arial&quot;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>
          <a:latin typeface="&quot;arial&quot;"/>
        </a:defRPr>
      </a:pPr>
      <a:endParaRPr lang="en-US"/>
    </a:p>
  </c:txPr>
  <c:externalData r:id="rId4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&quot;arial&quot;"/>
                <a:ea typeface="+mn-ea"/>
                <a:cs typeface="+mn-cs"/>
              </a:defRPr>
            </a:pPr>
            <a:r>
              <a:rPr lang="en-US" sz="2000" dirty="0"/>
              <a:t>White Male vs. Black Male Lung and Bronchus Cancer </a:t>
            </a:r>
            <a:r>
              <a:rPr lang="en-US" sz="2000" dirty="0">
                <a:solidFill>
                  <a:srgbClr val="FF0000"/>
                </a:solidFill>
              </a:rPr>
              <a:t>Mortality</a:t>
            </a:r>
            <a:r>
              <a:rPr lang="en-US" sz="2000" dirty="0"/>
              <a:t> Rates 2000-2013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&quot;arial&quot;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00346154017721E-2"/>
          <c:y val="0.16493068414741086"/>
          <c:w val="0.76827308102353342"/>
          <c:h val="0.69083655593304616"/>
        </c:manualLayout>
      </c:layout>
      <c:lineChart>
        <c:grouping val="standard"/>
        <c:varyColors val="0"/>
        <c:ser>
          <c:idx val="0"/>
          <c:order val="0"/>
          <c:tx>
            <c:v>White Male</c:v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444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0"/>
            <c:trendlineLbl>
              <c:layout>
                <c:manualLayout>
                  <c:x val="-0.1099666447944007"/>
                  <c:y val="6.8552286227379475E-5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&quot;arial&quot;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cat>
            <c:numRef>
              <c:f>'White M vs. Black M'!$B$3:$O$3</c:f>
              <c:numCache>
                <c:formatCode>General</c:formatCode>
                <c:ptCount val="1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</c:numCache>
            </c:numRef>
          </c:cat>
          <c:val>
            <c:numRef>
              <c:f>'White M vs. Black M'!$B$4:$O$4</c:f>
              <c:numCache>
                <c:formatCode>General</c:formatCode>
                <c:ptCount val="14"/>
                <c:pt idx="0">
                  <c:v>115.7</c:v>
                </c:pt>
                <c:pt idx="1">
                  <c:v>122.2</c:v>
                </c:pt>
                <c:pt idx="2">
                  <c:v>111.8</c:v>
                </c:pt>
                <c:pt idx="3">
                  <c:v>110.8</c:v>
                </c:pt>
                <c:pt idx="4">
                  <c:v>105.8</c:v>
                </c:pt>
                <c:pt idx="5">
                  <c:v>105.8</c:v>
                </c:pt>
                <c:pt idx="6">
                  <c:v>99.2</c:v>
                </c:pt>
                <c:pt idx="7">
                  <c:v>98.8</c:v>
                </c:pt>
                <c:pt idx="8">
                  <c:v>96.1</c:v>
                </c:pt>
                <c:pt idx="9">
                  <c:v>86.9</c:v>
                </c:pt>
                <c:pt idx="10">
                  <c:v>95.6</c:v>
                </c:pt>
                <c:pt idx="11">
                  <c:v>87.7</c:v>
                </c:pt>
                <c:pt idx="12">
                  <c:v>88.7</c:v>
                </c:pt>
                <c:pt idx="13">
                  <c:v>90.8</c:v>
                </c:pt>
              </c:numCache>
            </c:numRef>
          </c:val>
          <c:smooth val="0"/>
        </c:ser>
        <c:ser>
          <c:idx val="1"/>
          <c:order val="1"/>
          <c:tx>
            <c:v>Black Male</c:v>
          </c:tx>
          <c:spPr>
            <a:ln w="22225" cap="rnd">
              <a:solidFill>
                <a:srgbClr val="FF0000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rgbClr val="FF0000"/>
              </a:solidFill>
              <a:ln w="9525">
                <a:noFill/>
              </a:ln>
              <a:effectLst/>
            </c:spPr>
          </c:marker>
          <c:trendline>
            <c:spPr>
              <a:ln w="44450" cap="rnd">
                <a:solidFill>
                  <a:srgbClr val="FF0000"/>
                </a:solidFill>
                <a:prstDash val="sysDot"/>
              </a:ln>
              <a:effectLst/>
            </c:spPr>
            <c:trendlineType val="linear"/>
            <c:dispRSqr val="1"/>
            <c:dispEq val="0"/>
            <c:trendlineLbl>
              <c:layout>
                <c:manualLayout>
                  <c:x val="1.3644466316710411E-2"/>
                  <c:y val="-0.10388727724823871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&quot;arial&quot;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cat>
            <c:numRef>
              <c:f>'White M vs. Black M'!$B$3:$O$3</c:f>
              <c:numCache>
                <c:formatCode>General</c:formatCode>
                <c:ptCount val="1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</c:numCache>
            </c:numRef>
          </c:cat>
          <c:val>
            <c:numRef>
              <c:f>'White M vs. Black M'!$B$13:$O$13</c:f>
              <c:numCache>
                <c:formatCode>General</c:formatCode>
                <c:ptCount val="14"/>
                <c:pt idx="0">
                  <c:v>141.69999999999999</c:v>
                </c:pt>
                <c:pt idx="1">
                  <c:v>137.5</c:v>
                </c:pt>
                <c:pt idx="2">
                  <c:v>118.1</c:v>
                </c:pt>
                <c:pt idx="3">
                  <c:v>119.6</c:v>
                </c:pt>
                <c:pt idx="4">
                  <c:v>114.6</c:v>
                </c:pt>
                <c:pt idx="5">
                  <c:v>103.5</c:v>
                </c:pt>
                <c:pt idx="6">
                  <c:v>125.2</c:v>
                </c:pt>
                <c:pt idx="7">
                  <c:v>113.4</c:v>
                </c:pt>
                <c:pt idx="8">
                  <c:v>120.4</c:v>
                </c:pt>
                <c:pt idx="9">
                  <c:v>98.5</c:v>
                </c:pt>
                <c:pt idx="10">
                  <c:v>108.7</c:v>
                </c:pt>
                <c:pt idx="11">
                  <c:v>93.3</c:v>
                </c:pt>
                <c:pt idx="12">
                  <c:v>81.400000000000006</c:v>
                </c:pt>
                <c:pt idx="13">
                  <c:v>81.3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69678896"/>
        <c:axId val="269679288"/>
      </c:lineChart>
      <c:catAx>
        <c:axId val="26967889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&quot;arial&quot;"/>
                    <a:ea typeface="+mn-ea"/>
                    <a:cs typeface="+mn-cs"/>
                  </a:defRPr>
                </a:pPr>
                <a:r>
                  <a:rPr lang="en-US"/>
                  <a:t>Year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&quot;arial&quot;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&quot;arial&quot;"/>
                <a:ea typeface="+mn-ea"/>
                <a:cs typeface="+mn-cs"/>
              </a:defRPr>
            </a:pPr>
            <a:endParaRPr lang="en-US"/>
          </a:p>
        </c:txPr>
        <c:crossAx val="269679288"/>
        <c:crosses val="autoZero"/>
        <c:auto val="1"/>
        <c:lblAlgn val="ctr"/>
        <c:lblOffset val="100"/>
        <c:noMultiLvlLbl val="0"/>
      </c:catAx>
      <c:valAx>
        <c:axId val="269679288"/>
        <c:scaling>
          <c:orientation val="minMax"/>
          <c:min val="7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&quot;arial&quot;"/>
                    <a:ea typeface="+mn-ea"/>
                    <a:cs typeface="+mn-cs"/>
                  </a:defRPr>
                </a:pPr>
                <a:r>
                  <a:rPr lang="en-US"/>
                  <a:t>Age-Adjusted Rate (per 100,000)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&quot;arial&quot;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&quot;arial&quot;"/>
                <a:ea typeface="+mn-ea"/>
                <a:cs typeface="+mn-cs"/>
              </a:defRPr>
            </a:pPr>
            <a:endParaRPr lang="en-US"/>
          </a:p>
        </c:txPr>
        <c:crossAx val="2696788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6497189413823272"/>
          <c:y val="0.31635654095869598"/>
          <c:w val="0.12648622047244096"/>
          <c:h val="0.3974511327531427"/>
        </c:manualLayout>
      </c:layout>
      <c:overlay val="0"/>
      <c:spPr>
        <a:noFill/>
        <a:ln w="25400">
          <a:solidFill>
            <a:sysClr val="windowText" lastClr="000000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&quot;arial&quot;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>
          <a:latin typeface="&quot;arial&quot;"/>
        </a:defRPr>
      </a:pPr>
      <a:endParaRPr lang="en-US"/>
    </a:p>
  </c:txPr>
  <c:externalData r:id="rId4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&quot;arial&quot;"/>
                <a:ea typeface="+mn-ea"/>
                <a:cs typeface="+mn-cs"/>
              </a:defRPr>
            </a:pPr>
            <a:r>
              <a:rPr lang="en-US" sz="1800" dirty="0"/>
              <a:t>White Female vs. Black Female Lung and Bronchus Cancer </a:t>
            </a:r>
            <a:r>
              <a:rPr lang="en-US" sz="1800" dirty="0">
                <a:solidFill>
                  <a:srgbClr val="FF0000"/>
                </a:solidFill>
              </a:rPr>
              <a:t>Mortality</a:t>
            </a:r>
            <a:r>
              <a:rPr lang="en-US" sz="1800" dirty="0"/>
              <a:t> Rates 2000-2013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&quot;arial&quot;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9799235957883366E-2"/>
          <c:y val="0.14027542224540598"/>
          <c:w val="0.76128704249636736"/>
          <c:h val="0.7084285768262889"/>
        </c:manualLayout>
      </c:layout>
      <c:lineChart>
        <c:grouping val="standard"/>
        <c:varyColors val="0"/>
        <c:ser>
          <c:idx val="0"/>
          <c:order val="0"/>
          <c:tx>
            <c:v>White Female</c:v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444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0"/>
            <c:trendlineLbl>
              <c:layout>
                <c:manualLayout>
                  <c:x val="-7.5855752405949259E-2"/>
                  <c:y val="4.7265160933830638E-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&quot;arial&quot;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cat>
            <c:numRef>
              <c:f>'White F vs. Black F'!$B$3:$O$3</c:f>
              <c:numCache>
                <c:formatCode>General</c:formatCode>
                <c:ptCount val="1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</c:numCache>
            </c:numRef>
          </c:cat>
          <c:val>
            <c:numRef>
              <c:f>'White F vs. Black F'!$B$4:$O$4</c:f>
              <c:numCache>
                <c:formatCode>General</c:formatCode>
                <c:ptCount val="14"/>
                <c:pt idx="0">
                  <c:v>54.6</c:v>
                </c:pt>
                <c:pt idx="1">
                  <c:v>54.6</c:v>
                </c:pt>
                <c:pt idx="2">
                  <c:v>57.9</c:v>
                </c:pt>
                <c:pt idx="3">
                  <c:v>55.1</c:v>
                </c:pt>
                <c:pt idx="4">
                  <c:v>56.8</c:v>
                </c:pt>
                <c:pt idx="5">
                  <c:v>55.3</c:v>
                </c:pt>
                <c:pt idx="6">
                  <c:v>55.2</c:v>
                </c:pt>
                <c:pt idx="7">
                  <c:v>56</c:v>
                </c:pt>
                <c:pt idx="8">
                  <c:v>54.9</c:v>
                </c:pt>
                <c:pt idx="9">
                  <c:v>53.6</c:v>
                </c:pt>
                <c:pt idx="10">
                  <c:v>57</c:v>
                </c:pt>
                <c:pt idx="11">
                  <c:v>54.3</c:v>
                </c:pt>
                <c:pt idx="12">
                  <c:v>54.6</c:v>
                </c:pt>
                <c:pt idx="13">
                  <c:v>53.8</c:v>
                </c:pt>
              </c:numCache>
            </c:numRef>
          </c:val>
          <c:smooth val="0"/>
        </c:ser>
        <c:ser>
          <c:idx val="1"/>
          <c:order val="1"/>
          <c:tx>
            <c:v>Black Female</c:v>
          </c:tx>
          <c:spPr>
            <a:ln w="22225" cap="rnd">
              <a:solidFill>
                <a:srgbClr val="FF0000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rgbClr val="FF0000"/>
              </a:solidFill>
              <a:ln w="9525">
                <a:noFill/>
              </a:ln>
              <a:effectLst/>
            </c:spPr>
          </c:marker>
          <c:trendline>
            <c:spPr>
              <a:ln w="44450" cap="rnd">
                <a:solidFill>
                  <a:srgbClr val="FF0000"/>
                </a:solidFill>
                <a:prstDash val="sysDot"/>
              </a:ln>
              <a:effectLst/>
            </c:spPr>
            <c:trendlineType val="linear"/>
            <c:dispRSqr val="1"/>
            <c:dispEq val="0"/>
            <c:trendlineLbl>
              <c:layout>
                <c:manualLayout>
                  <c:x val="-2.2446412948381451E-3"/>
                  <c:y val="-0.122575804669153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&quot;arial&quot;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cat>
            <c:numRef>
              <c:f>'White F vs. Black F'!$B$3:$O$3</c:f>
              <c:numCache>
                <c:formatCode>General</c:formatCode>
                <c:ptCount val="1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</c:numCache>
            </c:numRef>
          </c:cat>
          <c:val>
            <c:numRef>
              <c:f>'White F vs. Black F'!$B$13:$O$13</c:f>
              <c:numCache>
                <c:formatCode>General</c:formatCode>
                <c:ptCount val="14"/>
                <c:pt idx="0">
                  <c:v>64.2</c:v>
                </c:pt>
                <c:pt idx="1">
                  <c:v>62.9</c:v>
                </c:pt>
                <c:pt idx="2">
                  <c:v>55</c:v>
                </c:pt>
                <c:pt idx="3">
                  <c:v>62.2</c:v>
                </c:pt>
                <c:pt idx="4">
                  <c:v>64.8</c:v>
                </c:pt>
                <c:pt idx="5">
                  <c:v>53.2</c:v>
                </c:pt>
                <c:pt idx="6">
                  <c:v>69.2</c:v>
                </c:pt>
                <c:pt idx="7">
                  <c:v>51</c:v>
                </c:pt>
                <c:pt idx="8">
                  <c:v>64.5</c:v>
                </c:pt>
                <c:pt idx="9">
                  <c:v>48.5</c:v>
                </c:pt>
                <c:pt idx="10">
                  <c:v>59.7</c:v>
                </c:pt>
                <c:pt idx="11">
                  <c:v>59.9</c:v>
                </c:pt>
                <c:pt idx="12">
                  <c:v>49.6</c:v>
                </c:pt>
                <c:pt idx="13">
                  <c:v>60.4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69680072"/>
        <c:axId val="270037008"/>
      </c:lineChart>
      <c:catAx>
        <c:axId val="26968007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&quot;arial&quot;"/>
                    <a:ea typeface="+mn-ea"/>
                    <a:cs typeface="+mn-cs"/>
                  </a:defRPr>
                </a:pPr>
                <a:r>
                  <a:rPr lang="en-US"/>
                  <a:t>Year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&quot;arial&quot;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&quot;arial&quot;"/>
                <a:ea typeface="+mn-ea"/>
                <a:cs typeface="+mn-cs"/>
              </a:defRPr>
            </a:pPr>
            <a:endParaRPr lang="en-US"/>
          </a:p>
        </c:txPr>
        <c:crossAx val="270037008"/>
        <c:crosses val="autoZero"/>
        <c:auto val="1"/>
        <c:lblAlgn val="ctr"/>
        <c:lblOffset val="100"/>
        <c:noMultiLvlLbl val="0"/>
      </c:catAx>
      <c:valAx>
        <c:axId val="270037008"/>
        <c:scaling>
          <c:orientation val="minMax"/>
          <c:max val="70"/>
          <c:min val="4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&quot;arial&quot;"/>
                    <a:ea typeface="+mn-ea"/>
                    <a:cs typeface="+mn-cs"/>
                  </a:defRPr>
                </a:pPr>
                <a:r>
                  <a:rPr lang="en-US"/>
                  <a:t>Age-Adjusted Rate (per 100,000)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&quot;arial&quot;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&quot;arial&quot;"/>
                <a:ea typeface="+mn-ea"/>
                <a:cs typeface="+mn-cs"/>
              </a:defRPr>
            </a:pPr>
            <a:endParaRPr lang="en-US"/>
          </a:p>
        </c:txPr>
        <c:crossAx val="2696800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4970242782152228"/>
          <c:y val="0.1847100773587512"/>
          <c:w val="0.14057534995625548"/>
          <c:h val="0.38082867108716673"/>
        </c:manualLayout>
      </c:layout>
      <c:overlay val="0"/>
      <c:spPr>
        <a:noFill/>
        <a:ln w="25400">
          <a:solidFill>
            <a:sysClr val="windowText" lastClr="000000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&quot;arial&quot;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>
          <a:latin typeface="&quot;arial&quot;"/>
        </a:defRPr>
      </a:pPr>
      <a:endParaRPr lang="en-US"/>
    </a:p>
  </c:txPr>
  <c:externalData r:id="rId4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&quot;arial&quot;"/>
                <a:ea typeface="+mn-ea"/>
                <a:cs typeface="+mn-cs"/>
              </a:defRPr>
            </a:pPr>
            <a:r>
              <a:rPr lang="en-US" sz="2400" dirty="0"/>
              <a:t>Urban vs. Rural Lung and Bronchus Cancer </a:t>
            </a:r>
            <a:r>
              <a:rPr lang="en-US" sz="2400" dirty="0">
                <a:solidFill>
                  <a:srgbClr val="FF0000"/>
                </a:solidFill>
              </a:rPr>
              <a:t>Mortality</a:t>
            </a:r>
            <a:r>
              <a:rPr lang="en-US" sz="2400" dirty="0"/>
              <a:t> Rates 2000-2013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&quot;arial&quot;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5315456701932871E-2"/>
          <c:y val="0.15992072387451661"/>
          <c:w val="0.79663049850727419"/>
          <c:h val="0.70600769002578556"/>
        </c:manualLayout>
      </c:layout>
      <c:lineChart>
        <c:grouping val="standard"/>
        <c:varyColors val="0"/>
        <c:ser>
          <c:idx val="0"/>
          <c:order val="0"/>
          <c:tx>
            <c:v>Urban</c:v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444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0"/>
            <c:trendlineLbl>
              <c:layout>
                <c:manualLayout>
                  <c:x val="-3.1904645939876074E-3"/>
                  <c:y val="1.3848321657577071E-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&quot;arial&quot;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cat>
            <c:numRef>
              <c:f>'Urban vs. Rural'!$B$3:$O$3</c:f>
              <c:numCache>
                <c:formatCode>General</c:formatCode>
                <c:ptCount val="1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</c:numCache>
            </c:numRef>
          </c:cat>
          <c:val>
            <c:numRef>
              <c:f>'Urban vs. Rural'!$B$4:$O$4</c:f>
              <c:numCache>
                <c:formatCode>General</c:formatCode>
                <c:ptCount val="14"/>
                <c:pt idx="0">
                  <c:v>80</c:v>
                </c:pt>
                <c:pt idx="1">
                  <c:v>78.2</c:v>
                </c:pt>
                <c:pt idx="2">
                  <c:v>77.599999999999994</c:v>
                </c:pt>
                <c:pt idx="3">
                  <c:v>74</c:v>
                </c:pt>
                <c:pt idx="4">
                  <c:v>74.5</c:v>
                </c:pt>
                <c:pt idx="5">
                  <c:v>71.2</c:v>
                </c:pt>
                <c:pt idx="6">
                  <c:v>67.7</c:v>
                </c:pt>
                <c:pt idx="7">
                  <c:v>67.900000000000006</c:v>
                </c:pt>
                <c:pt idx="8">
                  <c:v>67.400000000000006</c:v>
                </c:pt>
                <c:pt idx="9">
                  <c:v>60.5</c:v>
                </c:pt>
                <c:pt idx="10">
                  <c:v>65.8</c:v>
                </c:pt>
                <c:pt idx="11">
                  <c:v>61.4</c:v>
                </c:pt>
                <c:pt idx="12">
                  <c:v>60.6</c:v>
                </c:pt>
                <c:pt idx="13">
                  <c:v>64</c:v>
                </c:pt>
              </c:numCache>
            </c:numRef>
          </c:val>
          <c:smooth val="0"/>
        </c:ser>
        <c:ser>
          <c:idx val="1"/>
          <c:order val="1"/>
          <c:tx>
            <c:v>Rural</c:v>
          </c:tx>
          <c:spPr>
            <a:ln w="22225" cap="rnd">
              <a:solidFill>
                <a:srgbClr val="FF0000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rgbClr val="FF0000"/>
              </a:solidFill>
              <a:ln w="9525">
                <a:noFill/>
              </a:ln>
              <a:effectLst/>
            </c:spPr>
          </c:marker>
          <c:trendline>
            <c:spPr>
              <a:ln w="44450" cap="rnd">
                <a:solidFill>
                  <a:srgbClr val="FF0000"/>
                </a:solidFill>
                <a:prstDash val="sysDot"/>
              </a:ln>
              <a:effectLst/>
            </c:spPr>
            <c:trendlineType val="linear"/>
            <c:dispRSqr val="1"/>
            <c:dispEq val="0"/>
            <c:trendlineLbl>
              <c:layout>
                <c:manualLayout>
                  <c:x val="1.3991665990204833E-2"/>
                  <c:y val="-3.9261212551561023E-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&quot;arial&quot;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cat>
            <c:numRef>
              <c:f>'Urban vs. Rural'!$B$3:$O$3</c:f>
              <c:numCache>
                <c:formatCode>General</c:formatCode>
                <c:ptCount val="1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</c:numCache>
            </c:numRef>
          </c:cat>
          <c:val>
            <c:numRef>
              <c:f>'Urban vs. Rural'!$B$13:$O$13</c:f>
              <c:numCache>
                <c:formatCode>General</c:formatCode>
                <c:ptCount val="14"/>
                <c:pt idx="0">
                  <c:v>82</c:v>
                </c:pt>
                <c:pt idx="1">
                  <c:v>87.5</c:v>
                </c:pt>
                <c:pt idx="2">
                  <c:v>82.5</c:v>
                </c:pt>
                <c:pt idx="3">
                  <c:v>83.5</c:v>
                </c:pt>
                <c:pt idx="4">
                  <c:v>80.2</c:v>
                </c:pt>
                <c:pt idx="5">
                  <c:v>81.7</c:v>
                </c:pt>
                <c:pt idx="6">
                  <c:v>81.400000000000006</c:v>
                </c:pt>
                <c:pt idx="7">
                  <c:v>81.099999999999994</c:v>
                </c:pt>
                <c:pt idx="8">
                  <c:v>80.5</c:v>
                </c:pt>
                <c:pt idx="9">
                  <c:v>76.8</c:v>
                </c:pt>
                <c:pt idx="10">
                  <c:v>83.7</c:v>
                </c:pt>
                <c:pt idx="11">
                  <c:v>76.900000000000006</c:v>
                </c:pt>
                <c:pt idx="12">
                  <c:v>77.8</c:v>
                </c:pt>
                <c:pt idx="13">
                  <c:v>75.8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70037792"/>
        <c:axId val="270038184"/>
      </c:lineChart>
      <c:catAx>
        <c:axId val="27003779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&quot;arial&quot;"/>
                    <a:ea typeface="+mn-ea"/>
                    <a:cs typeface="+mn-cs"/>
                  </a:defRPr>
                </a:pPr>
                <a:r>
                  <a:rPr lang="en-US"/>
                  <a:t>Year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&quot;arial&quot;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&quot;arial&quot;"/>
                <a:ea typeface="+mn-ea"/>
                <a:cs typeface="+mn-cs"/>
              </a:defRPr>
            </a:pPr>
            <a:endParaRPr lang="en-US"/>
          </a:p>
        </c:txPr>
        <c:crossAx val="270038184"/>
        <c:crosses val="autoZero"/>
        <c:auto val="1"/>
        <c:lblAlgn val="ctr"/>
        <c:lblOffset val="100"/>
        <c:noMultiLvlLbl val="0"/>
      </c:catAx>
      <c:valAx>
        <c:axId val="270038184"/>
        <c:scaling>
          <c:orientation val="minMax"/>
          <c:min val="5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&quot;arial&quot;"/>
                    <a:ea typeface="+mn-ea"/>
                    <a:cs typeface="+mn-cs"/>
                  </a:defRPr>
                </a:pPr>
                <a:r>
                  <a:rPr lang="en-US"/>
                  <a:t>Age-Adjusted Rate (per 100,000)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&quot;arial&quot;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&quot;arial&quot;"/>
                <a:ea typeface="+mn-ea"/>
                <a:cs typeface="+mn-cs"/>
              </a:defRPr>
            </a:pPr>
            <a:endParaRPr lang="en-US"/>
          </a:p>
        </c:txPr>
        <c:crossAx val="2700377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7802265696169424"/>
          <c:y val="0.43022751281559107"/>
          <c:w val="0.1191996103579836"/>
          <c:h val="0.23935607946941642"/>
        </c:manualLayout>
      </c:layout>
      <c:overlay val="0"/>
      <c:spPr>
        <a:noFill/>
        <a:ln w="25400">
          <a:solidFill>
            <a:sysClr val="windowText" lastClr="000000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&quot;arial&quot;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>
          <a:latin typeface="&quot;arial&quot;"/>
        </a:defRPr>
      </a:pPr>
      <a:endParaRPr lang="en-US"/>
    </a:p>
  </c:txPr>
  <c:externalData r:id="rId4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&quot;arial&quot;"/>
                <a:ea typeface="+mn-ea"/>
                <a:cs typeface="+mn-cs"/>
              </a:defRPr>
            </a:pPr>
            <a:r>
              <a:rPr lang="en-US" sz="2000" dirty="0"/>
              <a:t>Urban Male vs. Rural Male Lung and Bronchus Cancer </a:t>
            </a:r>
            <a:r>
              <a:rPr lang="en-US" sz="2000" dirty="0">
                <a:solidFill>
                  <a:srgbClr val="FF0000"/>
                </a:solidFill>
              </a:rPr>
              <a:t>Mortality</a:t>
            </a:r>
            <a:r>
              <a:rPr lang="en-US" sz="2000" dirty="0"/>
              <a:t> Rates 2000-2013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&quot;arial&quot;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5370258124368931E-2"/>
          <c:y val="0.15962741580704015"/>
          <c:w val="0.74730812438690197"/>
          <c:h val="0.70196928925286706"/>
        </c:manualLayout>
      </c:layout>
      <c:lineChart>
        <c:grouping val="standard"/>
        <c:varyColors val="0"/>
        <c:ser>
          <c:idx val="0"/>
          <c:order val="0"/>
          <c:tx>
            <c:v>Urban Male</c:v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444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0"/>
            <c:trendlineLbl>
              <c:layout>
                <c:manualLayout>
                  <c:x val="-1.4070002974885421E-2"/>
                  <c:y val="-2.8434431838963502E-3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&quot;arial&quot;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cat>
            <c:numRef>
              <c:f>'Urban M vs. Rural M'!$B$3:$O$3</c:f>
              <c:numCache>
                <c:formatCode>General</c:formatCode>
                <c:ptCount val="1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</c:numCache>
            </c:numRef>
          </c:cat>
          <c:val>
            <c:numRef>
              <c:f>'Urban M vs. Rural M'!$B$4:$O$4</c:f>
              <c:numCache>
                <c:formatCode>General</c:formatCode>
                <c:ptCount val="14"/>
                <c:pt idx="0">
                  <c:v>114.9</c:v>
                </c:pt>
                <c:pt idx="1">
                  <c:v>114.4</c:v>
                </c:pt>
                <c:pt idx="2">
                  <c:v>108.1</c:v>
                </c:pt>
                <c:pt idx="3">
                  <c:v>103.8</c:v>
                </c:pt>
                <c:pt idx="4">
                  <c:v>97.8</c:v>
                </c:pt>
                <c:pt idx="5">
                  <c:v>97.5</c:v>
                </c:pt>
                <c:pt idx="6">
                  <c:v>90.6</c:v>
                </c:pt>
                <c:pt idx="7">
                  <c:v>90.9</c:v>
                </c:pt>
                <c:pt idx="8">
                  <c:v>88.3</c:v>
                </c:pt>
                <c:pt idx="9">
                  <c:v>72.900000000000006</c:v>
                </c:pt>
                <c:pt idx="10">
                  <c:v>84.7</c:v>
                </c:pt>
                <c:pt idx="11">
                  <c:v>76.2</c:v>
                </c:pt>
                <c:pt idx="12">
                  <c:v>75.7</c:v>
                </c:pt>
                <c:pt idx="13">
                  <c:v>80.099999999999994</c:v>
                </c:pt>
              </c:numCache>
            </c:numRef>
          </c:val>
          <c:smooth val="0"/>
        </c:ser>
        <c:ser>
          <c:idx val="1"/>
          <c:order val="1"/>
          <c:tx>
            <c:v>Rural Male</c:v>
          </c:tx>
          <c:spPr>
            <a:ln w="22225" cap="rnd">
              <a:solidFill>
                <a:srgbClr val="FF0000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rgbClr val="FF0000"/>
              </a:solidFill>
              <a:ln w="9525">
                <a:noFill/>
              </a:ln>
              <a:effectLst/>
            </c:spPr>
          </c:marker>
          <c:trendline>
            <c:spPr>
              <a:ln w="44450" cap="rnd">
                <a:solidFill>
                  <a:srgbClr val="FF0000"/>
                </a:solidFill>
                <a:prstDash val="sysDot"/>
              </a:ln>
              <a:effectLst/>
            </c:spPr>
            <c:trendlineType val="linear"/>
            <c:dispRSqr val="1"/>
            <c:dispEq val="0"/>
            <c:trendlineLbl>
              <c:layout>
                <c:manualLayout>
                  <c:x val="-2.648889058357036E-3"/>
                  <c:y val="-5.1865652271717876E-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&quot;arial&quot;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cat>
            <c:numRef>
              <c:f>'Urban M vs. Rural M'!$B$3:$O$3</c:f>
              <c:numCache>
                <c:formatCode>General</c:formatCode>
                <c:ptCount val="1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</c:numCache>
            </c:numRef>
          </c:cat>
          <c:val>
            <c:numRef>
              <c:f>'Urban M vs. Rural M'!$B$13:$O$13</c:f>
              <c:numCache>
                <c:formatCode>General</c:formatCode>
                <c:ptCount val="14"/>
                <c:pt idx="0">
                  <c:v>119</c:v>
                </c:pt>
                <c:pt idx="1">
                  <c:v>131.69999999999999</c:v>
                </c:pt>
                <c:pt idx="2">
                  <c:v>115.9</c:v>
                </c:pt>
                <c:pt idx="3">
                  <c:v>119.2</c:v>
                </c:pt>
                <c:pt idx="4">
                  <c:v>115.2</c:v>
                </c:pt>
                <c:pt idx="5">
                  <c:v>114.1</c:v>
                </c:pt>
                <c:pt idx="6">
                  <c:v>110.7</c:v>
                </c:pt>
                <c:pt idx="7">
                  <c:v>109.9</c:v>
                </c:pt>
                <c:pt idx="8">
                  <c:v>108</c:v>
                </c:pt>
                <c:pt idx="9">
                  <c:v>105.5</c:v>
                </c:pt>
                <c:pt idx="10">
                  <c:v>110.8</c:v>
                </c:pt>
                <c:pt idx="11">
                  <c:v>100.8</c:v>
                </c:pt>
                <c:pt idx="12">
                  <c:v>102.7</c:v>
                </c:pt>
                <c:pt idx="13">
                  <c:v>101.6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3969672"/>
        <c:axId val="143969280"/>
      </c:lineChart>
      <c:catAx>
        <c:axId val="14396967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&quot;arial&quot;"/>
                    <a:ea typeface="+mn-ea"/>
                    <a:cs typeface="+mn-cs"/>
                  </a:defRPr>
                </a:pPr>
                <a:r>
                  <a:rPr lang="en-US"/>
                  <a:t>Year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&quot;arial&quot;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&quot;arial&quot;"/>
                <a:ea typeface="+mn-ea"/>
                <a:cs typeface="+mn-cs"/>
              </a:defRPr>
            </a:pPr>
            <a:endParaRPr lang="en-US"/>
          </a:p>
        </c:txPr>
        <c:crossAx val="143969280"/>
        <c:crosses val="autoZero"/>
        <c:auto val="1"/>
        <c:lblAlgn val="ctr"/>
        <c:lblOffset val="100"/>
        <c:noMultiLvlLbl val="0"/>
      </c:catAx>
      <c:valAx>
        <c:axId val="143969280"/>
        <c:scaling>
          <c:orientation val="minMax"/>
          <c:min val="6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&quot;arial&quot;"/>
                    <a:ea typeface="+mn-ea"/>
                    <a:cs typeface="+mn-cs"/>
                  </a:defRPr>
                </a:pPr>
                <a:r>
                  <a:rPr lang="en-US"/>
                  <a:t>Age-Adjusted Rate (per 100,000)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&quot;arial&quot;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&quot;arial&quot;"/>
                <a:ea typeface="+mn-ea"/>
                <a:cs typeface="+mn-cs"/>
              </a:defRPr>
            </a:pPr>
            <a:endParaRPr lang="en-US"/>
          </a:p>
        </c:txPr>
        <c:crossAx val="143969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6610595648577815"/>
          <c:y val="0.41212403461269848"/>
          <c:w val="0.1227829311879846"/>
          <c:h val="0.33865642685517644"/>
        </c:manualLayout>
      </c:layout>
      <c:overlay val="0"/>
      <c:spPr>
        <a:noFill/>
        <a:ln w="25400">
          <a:solidFill>
            <a:sysClr val="windowText" lastClr="000000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&quot;arial&quot;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>
          <a:latin typeface="&quot;arial&quot;"/>
        </a:defRPr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&quot;arial&quot;"/>
                <a:ea typeface="+mn-ea"/>
                <a:cs typeface="+mn-cs"/>
              </a:defRPr>
            </a:pPr>
            <a:r>
              <a:rPr lang="en-US" sz="1800" b="1" dirty="0"/>
              <a:t>Overall Lung and Bronchus Cancer </a:t>
            </a:r>
            <a:r>
              <a:rPr lang="en-US" sz="1800" b="1" dirty="0">
                <a:solidFill>
                  <a:srgbClr val="FF0000"/>
                </a:solidFill>
              </a:rPr>
              <a:t>Incidence</a:t>
            </a:r>
            <a:r>
              <a:rPr lang="en-US" sz="1800" b="1" dirty="0"/>
              <a:t> Rates 2000-2013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&quot;arial&quot;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Overall</c:v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444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0"/>
            <c:trendlineLbl>
              <c:layout>
                <c:manualLayout>
                  <c:x val="9.398793099580605E-3"/>
                  <c:y val="-0.12157204033706313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&quot;arial&quot;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cat>
            <c:numRef>
              <c:f>Overall!$B$2:$O$2</c:f>
              <c:numCache>
                <c:formatCode>General</c:formatCode>
                <c:ptCount val="1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</c:numCache>
            </c:numRef>
          </c:cat>
          <c:val>
            <c:numRef>
              <c:f>Overall!$B$3:$O$3</c:f>
              <c:numCache>
                <c:formatCode>General</c:formatCode>
                <c:ptCount val="14"/>
                <c:pt idx="0">
                  <c:v>101.8</c:v>
                </c:pt>
                <c:pt idx="1">
                  <c:v>103.7</c:v>
                </c:pt>
                <c:pt idx="2">
                  <c:v>102.8</c:v>
                </c:pt>
                <c:pt idx="3">
                  <c:v>101</c:v>
                </c:pt>
                <c:pt idx="4">
                  <c:v>103</c:v>
                </c:pt>
                <c:pt idx="5">
                  <c:v>101.1</c:v>
                </c:pt>
                <c:pt idx="6">
                  <c:v>102.1</c:v>
                </c:pt>
                <c:pt idx="7">
                  <c:v>99.9</c:v>
                </c:pt>
                <c:pt idx="8">
                  <c:v>102</c:v>
                </c:pt>
                <c:pt idx="9">
                  <c:v>99.2</c:v>
                </c:pt>
                <c:pt idx="10">
                  <c:v>101</c:v>
                </c:pt>
                <c:pt idx="11">
                  <c:v>95.5</c:v>
                </c:pt>
                <c:pt idx="12">
                  <c:v>94.2</c:v>
                </c:pt>
                <c:pt idx="13">
                  <c:v>93.6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9525" cap="flat" cmpd="sng" algn="ctr">
              <a:solidFill>
                <a:schemeClr val="tx1">
                  <a:lumMod val="75000"/>
                  <a:lumOff val="25000"/>
                </a:schemeClr>
              </a:solidFill>
              <a:round/>
            </a:ln>
            <a:effectLst/>
          </c:spPr>
        </c:hiLowLines>
        <c:marker val="1"/>
        <c:smooth val="0"/>
        <c:axId val="95568768"/>
        <c:axId val="142628168"/>
      </c:lineChart>
      <c:catAx>
        <c:axId val="9556876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&quot;arial&quot;"/>
                    <a:ea typeface="+mn-ea"/>
                    <a:cs typeface="+mn-cs"/>
                  </a:defRPr>
                </a:pPr>
                <a:r>
                  <a:rPr lang="en-US" sz="1400" b="1"/>
                  <a:t>Year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&quot;arial&quot;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&quot;arial&quot;"/>
                <a:ea typeface="+mn-ea"/>
                <a:cs typeface="+mn-cs"/>
              </a:defRPr>
            </a:pPr>
            <a:endParaRPr lang="en-US"/>
          </a:p>
        </c:txPr>
        <c:crossAx val="142628168"/>
        <c:crosses val="autoZero"/>
        <c:auto val="1"/>
        <c:lblAlgn val="ctr"/>
        <c:lblOffset val="100"/>
        <c:noMultiLvlLbl val="0"/>
      </c:catAx>
      <c:valAx>
        <c:axId val="142628168"/>
        <c:scaling>
          <c:orientation val="minMax"/>
          <c:max val="110"/>
          <c:min val="9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&quot;arial&quot;"/>
                    <a:ea typeface="+mn-ea"/>
                    <a:cs typeface="+mn-cs"/>
                  </a:defRPr>
                </a:pPr>
                <a:r>
                  <a:rPr lang="en-US" b="1"/>
                  <a:t>Age-Adjusted Rate (per 100,000)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&quot;arial&quot;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&quot;arial&quot;"/>
                <a:ea typeface="+mn-ea"/>
                <a:cs typeface="+mn-cs"/>
              </a:defRPr>
            </a:pPr>
            <a:endParaRPr lang="en-US"/>
          </a:p>
        </c:txPr>
        <c:crossAx val="955687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&quot;arial&quot;"/>
        </a:defRPr>
      </a:pPr>
      <a:endParaRPr lang="en-US"/>
    </a:p>
  </c:txPr>
  <c:externalData r:id="rId4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&quot;arial&quot;"/>
                <a:ea typeface="+mn-ea"/>
                <a:cs typeface="+mn-cs"/>
              </a:defRPr>
            </a:pPr>
            <a:r>
              <a:rPr lang="en-US" sz="1800" dirty="0"/>
              <a:t>Urban Female vs. Rural Female Lung and Bronchus Cancer </a:t>
            </a:r>
            <a:r>
              <a:rPr lang="en-US" sz="1800" dirty="0">
                <a:solidFill>
                  <a:srgbClr val="FF0000"/>
                </a:solidFill>
              </a:rPr>
              <a:t>Mortality</a:t>
            </a:r>
            <a:r>
              <a:rPr lang="en-US" sz="1800" dirty="0"/>
              <a:t> Rates 2000-2013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&quot;arial&quot;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0182131464418063E-2"/>
          <c:y val="0.15655614476761831"/>
          <c:w val="0.75346657571784603"/>
          <c:h val="0.70577481386255281"/>
        </c:manualLayout>
      </c:layout>
      <c:lineChart>
        <c:grouping val="standard"/>
        <c:varyColors val="0"/>
        <c:ser>
          <c:idx val="0"/>
          <c:order val="0"/>
          <c:tx>
            <c:v>Urban Female</c:v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444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0"/>
            <c:trendlineLbl>
              <c:layout>
                <c:manualLayout>
                  <c:x val="1.603695330416538E-2"/>
                  <c:y val="2.5629831985287472E-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&quot;arial&quot;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cat>
            <c:numRef>
              <c:f>'Urban F vs. Rural F'!$B$3:$O$3</c:f>
              <c:numCache>
                <c:formatCode>General</c:formatCode>
                <c:ptCount val="1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</c:numCache>
            </c:numRef>
          </c:cat>
          <c:val>
            <c:numRef>
              <c:f>'Urban F vs. Rural F'!$B$4:$O$4</c:f>
              <c:numCache>
                <c:formatCode>General</c:formatCode>
                <c:ptCount val="14"/>
                <c:pt idx="0">
                  <c:v>55.5</c:v>
                </c:pt>
                <c:pt idx="1">
                  <c:v>54.3</c:v>
                </c:pt>
                <c:pt idx="2">
                  <c:v>57.2</c:v>
                </c:pt>
                <c:pt idx="3">
                  <c:v>53.7</c:v>
                </c:pt>
                <c:pt idx="4">
                  <c:v>58.9</c:v>
                </c:pt>
                <c:pt idx="5">
                  <c:v>53</c:v>
                </c:pt>
                <c:pt idx="6">
                  <c:v>51.8</c:v>
                </c:pt>
                <c:pt idx="7">
                  <c:v>51.7</c:v>
                </c:pt>
                <c:pt idx="8">
                  <c:v>51.8</c:v>
                </c:pt>
                <c:pt idx="9">
                  <c:v>52</c:v>
                </c:pt>
                <c:pt idx="10">
                  <c:v>52.5</c:v>
                </c:pt>
                <c:pt idx="11">
                  <c:v>50.6</c:v>
                </c:pt>
                <c:pt idx="12">
                  <c:v>50</c:v>
                </c:pt>
                <c:pt idx="13">
                  <c:v>52.6</c:v>
                </c:pt>
              </c:numCache>
            </c:numRef>
          </c:val>
          <c:smooth val="0"/>
        </c:ser>
        <c:ser>
          <c:idx val="1"/>
          <c:order val="1"/>
          <c:tx>
            <c:v>Rural Female</c:v>
          </c:tx>
          <c:spPr>
            <a:ln w="22225" cap="rnd">
              <a:solidFill>
                <a:srgbClr val="FF0000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rgbClr val="FF0000"/>
              </a:solidFill>
              <a:ln w="9525">
                <a:noFill/>
              </a:ln>
              <a:effectLst/>
            </c:spPr>
          </c:marker>
          <c:trendline>
            <c:spPr>
              <a:ln w="44450" cap="rnd">
                <a:solidFill>
                  <a:srgbClr val="FF0000"/>
                </a:solidFill>
                <a:prstDash val="sysDot"/>
              </a:ln>
              <a:effectLst/>
            </c:spPr>
            <c:trendlineType val="linear"/>
            <c:dispRSqr val="1"/>
            <c:dispEq val="0"/>
            <c:trendlineLbl>
              <c:layout>
                <c:manualLayout>
                  <c:x val="-8.1964792557001499E-3"/>
                  <c:y val="-1.6107450854357448E-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&quot;arial&quot;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cat>
            <c:numRef>
              <c:f>'Urban F vs. Rural F'!$B$3:$O$3</c:f>
              <c:numCache>
                <c:formatCode>General</c:formatCode>
                <c:ptCount val="1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</c:numCache>
            </c:numRef>
          </c:cat>
          <c:val>
            <c:numRef>
              <c:f>'Urban F vs. Rural F'!$B$13:$O$13</c:f>
              <c:numCache>
                <c:formatCode>General</c:formatCode>
                <c:ptCount val="14"/>
                <c:pt idx="0">
                  <c:v>54.5</c:v>
                </c:pt>
                <c:pt idx="1">
                  <c:v>55.2</c:v>
                </c:pt>
                <c:pt idx="2">
                  <c:v>57.8</c:v>
                </c:pt>
                <c:pt idx="3">
                  <c:v>57.2</c:v>
                </c:pt>
                <c:pt idx="4">
                  <c:v>54.8</c:v>
                </c:pt>
                <c:pt idx="5">
                  <c:v>57.9</c:v>
                </c:pt>
                <c:pt idx="6">
                  <c:v>60.2</c:v>
                </c:pt>
                <c:pt idx="7">
                  <c:v>60</c:v>
                </c:pt>
                <c:pt idx="8">
                  <c:v>59.8</c:v>
                </c:pt>
                <c:pt idx="9">
                  <c:v>55.2</c:v>
                </c:pt>
                <c:pt idx="10">
                  <c:v>63.2</c:v>
                </c:pt>
                <c:pt idx="11">
                  <c:v>58.9</c:v>
                </c:pt>
                <c:pt idx="12">
                  <c:v>58.8</c:v>
                </c:pt>
                <c:pt idx="13">
                  <c:v>55.7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70039360"/>
        <c:axId val="270039752"/>
      </c:lineChart>
      <c:catAx>
        <c:axId val="27003936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&quot;arial&quot;"/>
                    <a:ea typeface="+mn-ea"/>
                    <a:cs typeface="+mn-cs"/>
                  </a:defRPr>
                </a:pPr>
                <a:r>
                  <a:rPr lang="en-US"/>
                  <a:t>Year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&quot;arial&quot;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&quot;arial&quot;"/>
                <a:ea typeface="+mn-ea"/>
                <a:cs typeface="+mn-cs"/>
              </a:defRPr>
            </a:pPr>
            <a:endParaRPr lang="en-US"/>
          </a:p>
        </c:txPr>
        <c:crossAx val="270039752"/>
        <c:crosses val="autoZero"/>
        <c:auto val="1"/>
        <c:lblAlgn val="ctr"/>
        <c:lblOffset val="100"/>
        <c:noMultiLvlLbl val="0"/>
      </c:catAx>
      <c:valAx>
        <c:axId val="270039752"/>
        <c:scaling>
          <c:orientation val="minMax"/>
          <c:min val="4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&quot;arial&quot;"/>
                    <a:ea typeface="+mn-ea"/>
                    <a:cs typeface="+mn-cs"/>
                  </a:defRPr>
                </a:pPr>
                <a:r>
                  <a:rPr lang="en-US"/>
                  <a:t>Age-Adjusted Rate (per 100,000)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&quot;arial&quot;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&quot;arial&quot;"/>
                <a:ea typeface="+mn-ea"/>
                <a:cs typeface="+mn-cs"/>
              </a:defRPr>
            </a:pPr>
            <a:endParaRPr lang="en-US"/>
          </a:p>
        </c:txPr>
        <c:crossAx val="270039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5606450744362506"/>
          <c:y val="0.42292796362204094"/>
          <c:w val="0.1314353818280164"/>
          <c:h val="0.3584979552593513"/>
        </c:manualLayout>
      </c:layout>
      <c:overlay val="0"/>
      <c:spPr>
        <a:noFill/>
        <a:ln w="25400">
          <a:solidFill>
            <a:sysClr val="windowText" lastClr="000000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&quot;arial&quot;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>
          <a:latin typeface="&quot;arial&quot;"/>
        </a:defRPr>
      </a:pPr>
      <a:endParaRPr lang="en-US"/>
    </a:p>
  </c:txPr>
  <c:externalData r:id="rId4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&quot;arial&quot;"/>
                <a:ea typeface="+mn-ea"/>
                <a:cs typeface="+mn-cs"/>
              </a:defRPr>
            </a:pPr>
            <a:r>
              <a:rPr lang="en-US" sz="1800" dirty="0"/>
              <a:t>Appalachia vs. Non-Appalachia Lung and Bronchus Cancer </a:t>
            </a:r>
            <a:r>
              <a:rPr lang="en-US" sz="1800" dirty="0">
                <a:solidFill>
                  <a:srgbClr val="FF0000"/>
                </a:solidFill>
              </a:rPr>
              <a:t>Mortality</a:t>
            </a:r>
            <a:r>
              <a:rPr lang="en-US" sz="1800" dirty="0"/>
              <a:t> Rates 2000-2013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&quot;arial&quot;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0022304154085372E-2"/>
          <c:y val="0.14808102275797813"/>
          <c:w val="0.73415630258349518"/>
          <c:h val="0.70481253749329564"/>
        </c:manualLayout>
      </c:layout>
      <c:lineChart>
        <c:grouping val="standard"/>
        <c:varyColors val="0"/>
        <c:ser>
          <c:idx val="0"/>
          <c:order val="0"/>
          <c:tx>
            <c:v>Appalachia</c:v>
          </c:tx>
          <c:spPr>
            <a:ln w="22225" cap="rnd">
              <a:solidFill>
                <a:srgbClr val="FF0000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rgbClr val="FF0000"/>
              </a:solidFill>
              <a:ln w="9525">
                <a:noFill/>
              </a:ln>
              <a:effectLst/>
            </c:spPr>
          </c:marker>
          <c:trendline>
            <c:spPr>
              <a:ln w="44450" cap="rnd">
                <a:solidFill>
                  <a:srgbClr val="FF0000"/>
                </a:solidFill>
                <a:prstDash val="sysDot"/>
              </a:ln>
              <a:effectLst/>
            </c:spPr>
            <c:trendlineType val="linear"/>
            <c:dispRSqr val="1"/>
            <c:dispEq val="0"/>
            <c:trendlineLbl>
              <c:layout>
                <c:manualLayout>
                  <c:x val="-3.3722659667541559E-2"/>
                  <c:y val="2.3878988810609202E-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&quot;arial&quot;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cat>
            <c:numRef>
              <c:f>'App vs. Non-App'!$B$3:$O$3</c:f>
              <c:numCache>
                <c:formatCode>General</c:formatCode>
                <c:ptCount val="1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</c:numCache>
            </c:numRef>
          </c:cat>
          <c:val>
            <c:numRef>
              <c:f>'App vs. Non-App'!$B$4:$O$4</c:f>
              <c:numCache>
                <c:formatCode>General</c:formatCode>
                <c:ptCount val="14"/>
                <c:pt idx="0">
                  <c:v>87.7</c:v>
                </c:pt>
                <c:pt idx="1">
                  <c:v>90.2</c:v>
                </c:pt>
                <c:pt idx="2">
                  <c:v>91</c:v>
                </c:pt>
                <c:pt idx="3">
                  <c:v>89</c:v>
                </c:pt>
                <c:pt idx="4">
                  <c:v>83.3</c:v>
                </c:pt>
                <c:pt idx="5">
                  <c:v>85.4</c:v>
                </c:pt>
                <c:pt idx="6">
                  <c:v>83.2</c:v>
                </c:pt>
                <c:pt idx="7">
                  <c:v>81.599999999999994</c:v>
                </c:pt>
                <c:pt idx="8">
                  <c:v>84.2</c:v>
                </c:pt>
                <c:pt idx="9">
                  <c:v>79.7</c:v>
                </c:pt>
                <c:pt idx="10">
                  <c:v>85.8</c:v>
                </c:pt>
                <c:pt idx="11">
                  <c:v>80.8</c:v>
                </c:pt>
                <c:pt idx="12">
                  <c:v>84.3</c:v>
                </c:pt>
                <c:pt idx="13">
                  <c:v>80</c:v>
                </c:pt>
              </c:numCache>
            </c:numRef>
          </c:val>
          <c:smooth val="0"/>
        </c:ser>
        <c:ser>
          <c:idx val="1"/>
          <c:order val="1"/>
          <c:tx>
            <c:v>Non-Appalachia</c:v>
          </c:tx>
          <c:spPr>
            <a:ln w="22225" cap="rnd">
              <a:solidFill>
                <a:srgbClr val="00CCFF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rgbClr val="00CCFF"/>
              </a:solidFill>
              <a:ln w="9525">
                <a:noFill/>
              </a:ln>
              <a:effectLst/>
            </c:spPr>
          </c:marker>
          <c:trendline>
            <c:spPr>
              <a:ln w="44450" cap="rnd">
                <a:solidFill>
                  <a:srgbClr val="00CCFF"/>
                </a:solidFill>
                <a:prstDash val="sysDot"/>
              </a:ln>
              <a:effectLst/>
            </c:spPr>
            <c:trendlineType val="linear"/>
            <c:dispRSqr val="1"/>
            <c:dispEq val="0"/>
            <c:trendlineLbl>
              <c:layout>
                <c:manualLayout>
                  <c:x val="-0.10038932633420822"/>
                  <c:y val="3.4483354054427407E-4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&quot;arial&quot;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cat>
            <c:numRef>
              <c:f>'App vs. Non-App'!$B$3:$O$3</c:f>
              <c:numCache>
                <c:formatCode>General</c:formatCode>
                <c:ptCount val="1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</c:numCache>
            </c:numRef>
          </c:cat>
          <c:val>
            <c:numRef>
              <c:f>'App vs. Non-App'!$B$13:$O$13</c:f>
              <c:numCache>
                <c:formatCode>General</c:formatCode>
                <c:ptCount val="14"/>
                <c:pt idx="0">
                  <c:v>77.8</c:v>
                </c:pt>
                <c:pt idx="1">
                  <c:v>79.099999999999994</c:v>
                </c:pt>
                <c:pt idx="2">
                  <c:v>75.099999999999994</c:v>
                </c:pt>
                <c:pt idx="3">
                  <c:v>73.8</c:v>
                </c:pt>
                <c:pt idx="4">
                  <c:v>74.599999999999994</c:v>
                </c:pt>
                <c:pt idx="5">
                  <c:v>72.099999999999994</c:v>
                </c:pt>
                <c:pt idx="6">
                  <c:v>70.099999999999994</c:v>
                </c:pt>
                <c:pt idx="7">
                  <c:v>70.7</c:v>
                </c:pt>
                <c:pt idx="8">
                  <c:v>68.8</c:v>
                </c:pt>
                <c:pt idx="9">
                  <c:v>63</c:v>
                </c:pt>
                <c:pt idx="10">
                  <c:v>68.900000000000006</c:v>
                </c:pt>
                <c:pt idx="11">
                  <c:v>63.3</c:v>
                </c:pt>
                <c:pt idx="12">
                  <c:v>61.9</c:v>
                </c:pt>
                <c:pt idx="13">
                  <c:v>65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70040536"/>
        <c:axId val="269969776"/>
      </c:lineChart>
      <c:catAx>
        <c:axId val="27004053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&quot;arial&quot;"/>
                    <a:ea typeface="+mn-ea"/>
                    <a:cs typeface="+mn-cs"/>
                  </a:defRPr>
                </a:pPr>
                <a:r>
                  <a:rPr lang="en-US"/>
                  <a:t>Year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&quot;arial&quot;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&quot;arial&quot;"/>
                <a:ea typeface="+mn-ea"/>
                <a:cs typeface="+mn-cs"/>
              </a:defRPr>
            </a:pPr>
            <a:endParaRPr lang="en-US"/>
          </a:p>
        </c:txPr>
        <c:crossAx val="269969776"/>
        <c:crosses val="autoZero"/>
        <c:auto val="1"/>
        <c:lblAlgn val="ctr"/>
        <c:lblOffset val="100"/>
        <c:noMultiLvlLbl val="0"/>
      </c:catAx>
      <c:valAx>
        <c:axId val="269969776"/>
        <c:scaling>
          <c:orientation val="minMax"/>
          <c:min val="6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&quot;arial&quot;"/>
                    <a:ea typeface="+mn-ea"/>
                    <a:cs typeface="+mn-cs"/>
                  </a:defRPr>
                </a:pPr>
                <a:r>
                  <a:rPr lang="en-US"/>
                  <a:t>Age-Adjusted Rate (per 100,000)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&quot;arial&quot;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&quot;arial&quot;"/>
                <a:ea typeface="+mn-ea"/>
                <a:cs typeface="+mn-cs"/>
              </a:defRPr>
            </a:pPr>
            <a:endParaRPr lang="en-US"/>
          </a:p>
        </c:txPr>
        <c:crossAx val="2700405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3049617235345574"/>
          <c:y val="0.42152938941842794"/>
          <c:w val="0.16533705161854767"/>
          <c:h val="0.30331364829396323"/>
        </c:manualLayout>
      </c:layout>
      <c:overlay val="0"/>
      <c:spPr>
        <a:noFill/>
        <a:ln w="25400">
          <a:solidFill>
            <a:sysClr val="windowText" lastClr="000000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&quot;arial&quot;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>
          <a:latin typeface="&quot;arial&quot;"/>
        </a:defRPr>
      </a:pPr>
      <a:endParaRPr lang="en-US"/>
    </a:p>
  </c:txPr>
  <c:externalData r:id="rId4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&quot;arial&quot;"/>
                <a:ea typeface="+mn-ea"/>
                <a:cs typeface="+mn-cs"/>
              </a:defRPr>
            </a:pPr>
            <a:r>
              <a:rPr lang="en-US" sz="1800" dirty="0"/>
              <a:t>Appalachian Male vs. Non-Appalachian Male Lung and Bronchus Cancer </a:t>
            </a:r>
            <a:r>
              <a:rPr lang="en-US" sz="1800" dirty="0">
                <a:solidFill>
                  <a:srgbClr val="FF0000"/>
                </a:solidFill>
              </a:rPr>
              <a:t>Mortality</a:t>
            </a:r>
            <a:r>
              <a:rPr lang="en-US" sz="1800" dirty="0"/>
              <a:t> Rates 2000-2013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&quot;arial&quot;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0969555634401178E-2"/>
          <c:y val="0.14603923064834345"/>
          <c:w val="0.72803335515186973"/>
          <c:h val="0.72554507885215647"/>
        </c:manualLayout>
      </c:layout>
      <c:lineChart>
        <c:grouping val="standard"/>
        <c:varyColors val="0"/>
        <c:ser>
          <c:idx val="0"/>
          <c:order val="0"/>
          <c:tx>
            <c:v>Appalachia Male</c:v>
          </c:tx>
          <c:spPr>
            <a:ln w="22225" cap="rnd">
              <a:solidFill>
                <a:srgbClr val="FF0000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rgbClr val="FF0000"/>
              </a:solidFill>
              <a:ln w="9525">
                <a:noFill/>
              </a:ln>
              <a:effectLst/>
            </c:spPr>
          </c:marker>
          <c:trendline>
            <c:spPr>
              <a:ln w="44450" cap="rnd">
                <a:solidFill>
                  <a:srgbClr val="FF0000"/>
                </a:solidFill>
                <a:prstDash val="sysDot"/>
              </a:ln>
              <a:effectLst/>
            </c:spPr>
            <c:trendlineType val="linear"/>
            <c:dispRSqr val="1"/>
            <c:dispEq val="0"/>
            <c:trendlineLbl>
              <c:layout>
                <c:manualLayout>
                  <c:x val="-2.0709976018151357E-2"/>
                  <c:y val="-7.8768633256405443E-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&quot;arial&quot;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cat>
            <c:numRef>
              <c:f>'App M vs. Non-App M'!$B$3:$O$3</c:f>
              <c:numCache>
                <c:formatCode>General</c:formatCode>
                <c:ptCount val="1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</c:numCache>
            </c:numRef>
          </c:cat>
          <c:val>
            <c:numRef>
              <c:f>'App M vs. Non-App M'!$B$4:$O$4</c:f>
              <c:numCache>
                <c:formatCode>General</c:formatCode>
                <c:ptCount val="14"/>
                <c:pt idx="0">
                  <c:v>127.5</c:v>
                </c:pt>
                <c:pt idx="1">
                  <c:v>131.5</c:v>
                </c:pt>
                <c:pt idx="2">
                  <c:v>129.19999999999999</c:v>
                </c:pt>
                <c:pt idx="3">
                  <c:v>127.9</c:v>
                </c:pt>
                <c:pt idx="4">
                  <c:v>117.8</c:v>
                </c:pt>
                <c:pt idx="5">
                  <c:v>117.8</c:v>
                </c:pt>
                <c:pt idx="6">
                  <c:v>113.4</c:v>
                </c:pt>
                <c:pt idx="7">
                  <c:v>112.6</c:v>
                </c:pt>
                <c:pt idx="8">
                  <c:v>110.2</c:v>
                </c:pt>
                <c:pt idx="9">
                  <c:v>109.1</c:v>
                </c:pt>
                <c:pt idx="10">
                  <c:v>114</c:v>
                </c:pt>
                <c:pt idx="11">
                  <c:v>104.7</c:v>
                </c:pt>
                <c:pt idx="12">
                  <c:v>109.8</c:v>
                </c:pt>
                <c:pt idx="13">
                  <c:v>109.1</c:v>
                </c:pt>
              </c:numCache>
            </c:numRef>
          </c:val>
          <c:smooth val="0"/>
        </c:ser>
        <c:ser>
          <c:idx val="1"/>
          <c:order val="1"/>
          <c:tx>
            <c:v>Non-Appalachia Male</c:v>
          </c:tx>
          <c:spPr>
            <a:ln w="22225" cap="rnd">
              <a:solidFill>
                <a:srgbClr val="00CCFF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rgbClr val="00CCFF"/>
              </a:solidFill>
              <a:ln w="9525">
                <a:noFill/>
              </a:ln>
              <a:effectLst/>
            </c:spPr>
          </c:marker>
          <c:trendline>
            <c:spPr>
              <a:ln w="44450" cap="rnd">
                <a:solidFill>
                  <a:srgbClr val="00CCFF"/>
                </a:solidFill>
                <a:prstDash val="sysDot"/>
              </a:ln>
              <a:effectLst/>
            </c:spPr>
            <c:trendlineType val="linear"/>
            <c:dispRSqr val="1"/>
            <c:dispEq val="0"/>
            <c:trendlineLbl>
              <c:layout>
                <c:manualLayout>
                  <c:x val="-3.0131601900679583E-3"/>
                  <c:y val="1.3874910402275963E-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&quot;arial&quot;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cat>
            <c:numRef>
              <c:f>'App M vs. Non-App M'!$B$3:$O$3</c:f>
              <c:numCache>
                <c:formatCode>General</c:formatCode>
                <c:ptCount val="1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</c:numCache>
            </c:numRef>
          </c:cat>
          <c:val>
            <c:numRef>
              <c:f>'App M vs. Non-App M'!$B$13:$O$13</c:f>
              <c:numCache>
                <c:formatCode>General</c:formatCode>
                <c:ptCount val="14"/>
                <c:pt idx="0">
                  <c:v>112.1</c:v>
                </c:pt>
                <c:pt idx="1">
                  <c:v>118.4</c:v>
                </c:pt>
                <c:pt idx="2">
                  <c:v>103.9</c:v>
                </c:pt>
                <c:pt idx="3">
                  <c:v>103.5</c:v>
                </c:pt>
                <c:pt idx="4">
                  <c:v>101</c:v>
                </c:pt>
                <c:pt idx="5">
                  <c:v>99.9</c:v>
                </c:pt>
                <c:pt idx="6">
                  <c:v>94.1</c:v>
                </c:pt>
                <c:pt idx="7">
                  <c:v>94</c:v>
                </c:pt>
                <c:pt idx="8">
                  <c:v>91.8</c:v>
                </c:pt>
                <c:pt idx="9">
                  <c:v>79</c:v>
                </c:pt>
                <c:pt idx="10">
                  <c:v>89.2</c:v>
                </c:pt>
                <c:pt idx="11">
                  <c:v>80.2</c:v>
                </c:pt>
                <c:pt idx="12">
                  <c:v>78.900000000000006</c:v>
                </c:pt>
                <c:pt idx="13">
                  <c:v>82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69970560"/>
        <c:axId val="269970952"/>
      </c:lineChart>
      <c:catAx>
        <c:axId val="26997056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&quot;arial&quot;"/>
                    <a:ea typeface="+mn-ea"/>
                    <a:cs typeface="+mn-cs"/>
                  </a:defRPr>
                </a:pPr>
                <a:r>
                  <a:rPr lang="en-US"/>
                  <a:t>Year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&quot;arial&quot;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&quot;arial&quot;"/>
                <a:ea typeface="+mn-ea"/>
                <a:cs typeface="+mn-cs"/>
              </a:defRPr>
            </a:pPr>
            <a:endParaRPr lang="en-US"/>
          </a:p>
        </c:txPr>
        <c:crossAx val="269970952"/>
        <c:crosses val="autoZero"/>
        <c:auto val="1"/>
        <c:lblAlgn val="ctr"/>
        <c:lblOffset val="100"/>
        <c:noMultiLvlLbl val="0"/>
      </c:catAx>
      <c:valAx>
        <c:axId val="269970952"/>
        <c:scaling>
          <c:orientation val="minMax"/>
          <c:min val="7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&quot;arial&quot;"/>
                    <a:ea typeface="+mn-ea"/>
                    <a:cs typeface="+mn-cs"/>
                  </a:defRPr>
                </a:pPr>
                <a:r>
                  <a:rPr lang="en-US"/>
                  <a:t>Age-Adjusted Rate (per 100,000)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&quot;arial&quot;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&quot;arial&quot;"/>
                <a:ea typeface="+mn-ea"/>
                <a:cs typeface="+mn-cs"/>
              </a:defRPr>
            </a:pPr>
            <a:endParaRPr lang="en-US"/>
          </a:p>
        </c:txPr>
        <c:crossAx val="2699705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2410474891784224"/>
          <c:y val="0.45383635917720955"/>
          <c:w val="0.16756199104806049"/>
          <c:h val="0.36049806737193091"/>
        </c:manualLayout>
      </c:layout>
      <c:overlay val="0"/>
      <c:spPr>
        <a:noFill/>
        <a:ln w="25400">
          <a:solidFill>
            <a:sysClr val="windowText" lastClr="000000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&quot;arial&quot;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>
          <a:latin typeface="&quot;arial&quot;"/>
        </a:defRPr>
      </a:pPr>
      <a:endParaRPr lang="en-US"/>
    </a:p>
  </c:txPr>
  <c:externalData r:id="rId4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7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&quot;arial&quot;"/>
                <a:ea typeface="+mn-ea"/>
                <a:cs typeface="+mn-cs"/>
              </a:defRPr>
            </a:pPr>
            <a:r>
              <a:rPr lang="en-US" sz="1700" dirty="0"/>
              <a:t>Appalachian Female vs. Non-Appalachian Female Lung and Bronchus Cancer </a:t>
            </a:r>
            <a:r>
              <a:rPr lang="en-US" sz="1700" dirty="0">
                <a:solidFill>
                  <a:srgbClr val="FF0000"/>
                </a:solidFill>
              </a:rPr>
              <a:t>Mortality</a:t>
            </a:r>
            <a:r>
              <a:rPr lang="en-US" sz="1700" dirty="0"/>
              <a:t> Rates 2000-2013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7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&quot;arial&quot;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7180356604387457E-2"/>
          <c:y val="0.16421138387586054"/>
          <c:w val="0.72431359596565803"/>
          <c:h val="0.70721057166466572"/>
        </c:manualLayout>
      </c:layout>
      <c:lineChart>
        <c:grouping val="standard"/>
        <c:varyColors val="0"/>
        <c:ser>
          <c:idx val="0"/>
          <c:order val="0"/>
          <c:tx>
            <c:v>Appalachia Female</c:v>
          </c:tx>
          <c:spPr>
            <a:ln w="22225" cap="rnd">
              <a:solidFill>
                <a:srgbClr val="FF0000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rgbClr val="FF0000"/>
              </a:solidFill>
              <a:ln w="9525">
                <a:noFill/>
              </a:ln>
              <a:effectLst/>
            </c:spPr>
          </c:marker>
          <c:trendline>
            <c:spPr>
              <a:ln w="44450" cap="rnd">
                <a:solidFill>
                  <a:srgbClr val="FF0000"/>
                </a:solidFill>
                <a:prstDash val="sysDot"/>
              </a:ln>
              <a:effectLst/>
            </c:spPr>
            <c:trendlineType val="linear"/>
            <c:dispRSqr val="1"/>
            <c:dispEq val="0"/>
            <c:trendlineLbl>
              <c:layout>
                <c:manualLayout>
                  <c:x val="-3.9722878390201222E-2"/>
                  <c:y val="4.8596154267881317E-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&quot;arial&quot;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cat>
            <c:numRef>
              <c:f>'App F vs. Non-App F'!$B$3:$O$3</c:f>
              <c:numCache>
                <c:formatCode>General</c:formatCode>
                <c:ptCount val="1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</c:numCache>
            </c:numRef>
          </c:cat>
          <c:val>
            <c:numRef>
              <c:f>'App F vs. Non-App F'!$B$4:$O$4</c:f>
              <c:numCache>
                <c:formatCode>General</c:formatCode>
                <c:ptCount val="14"/>
                <c:pt idx="0">
                  <c:v>58.1</c:v>
                </c:pt>
                <c:pt idx="1">
                  <c:v>58.5</c:v>
                </c:pt>
                <c:pt idx="2">
                  <c:v>62</c:v>
                </c:pt>
                <c:pt idx="3">
                  <c:v>60.2</c:v>
                </c:pt>
                <c:pt idx="4">
                  <c:v>57.9</c:v>
                </c:pt>
                <c:pt idx="5">
                  <c:v>61.9</c:v>
                </c:pt>
                <c:pt idx="6">
                  <c:v>60.6</c:v>
                </c:pt>
                <c:pt idx="7">
                  <c:v>58.2</c:v>
                </c:pt>
                <c:pt idx="8">
                  <c:v>64.2</c:v>
                </c:pt>
                <c:pt idx="9">
                  <c:v>57.4</c:v>
                </c:pt>
                <c:pt idx="10">
                  <c:v>63.8</c:v>
                </c:pt>
                <c:pt idx="11">
                  <c:v>61.9</c:v>
                </c:pt>
                <c:pt idx="12">
                  <c:v>64.7</c:v>
                </c:pt>
                <c:pt idx="13">
                  <c:v>57.1</c:v>
                </c:pt>
              </c:numCache>
            </c:numRef>
          </c:val>
          <c:smooth val="0"/>
        </c:ser>
        <c:ser>
          <c:idx val="1"/>
          <c:order val="1"/>
          <c:tx>
            <c:v>Non-Appalachia Female</c:v>
          </c:tx>
          <c:spPr>
            <a:ln w="22225" cap="rnd">
              <a:solidFill>
                <a:srgbClr val="00CCFF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rgbClr val="00CCFF"/>
              </a:solidFill>
              <a:ln w="9525">
                <a:noFill/>
              </a:ln>
              <a:effectLst/>
            </c:spPr>
          </c:marker>
          <c:trendline>
            <c:spPr>
              <a:ln w="44450" cap="rnd">
                <a:solidFill>
                  <a:srgbClr val="00CCFF"/>
                </a:solidFill>
                <a:prstDash val="sysDot"/>
              </a:ln>
              <a:effectLst/>
            </c:spPr>
            <c:trendlineType val="linear"/>
            <c:dispRSqr val="1"/>
            <c:dispEq val="0"/>
            <c:trendlineLbl>
              <c:layout>
                <c:manualLayout>
                  <c:x val="-5.0006561679790023E-3"/>
                  <c:y val="-4.0365388928959273E-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&quot;arial&quot;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cat>
            <c:numRef>
              <c:f>'App F vs. Non-App F'!$B$3:$O$3</c:f>
              <c:numCache>
                <c:formatCode>General</c:formatCode>
                <c:ptCount val="1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</c:numCache>
            </c:numRef>
          </c:cat>
          <c:val>
            <c:numRef>
              <c:f>'App F vs. Non-App F'!$B$13:$O$13</c:f>
              <c:numCache>
                <c:formatCode>General</c:formatCode>
                <c:ptCount val="14"/>
                <c:pt idx="0">
                  <c:v>53.5</c:v>
                </c:pt>
                <c:pt idx="1">
                  <c:v>53.1</c:v>
                </c:pt>
                <c:pt idx="2">
                  <c:v>55.6</c:v>
                </c:pt>
                <c:pt idx="3">
                  <c:v>53.1</c:v>
                </c:pt>
                <c:pt idx="4">
                  <c:v>56.6</c:v>
                </c:pt>
                <c:pt idx="5">
                  <c:v>52.3</c:v>
                </c:pt>
                <c:pt idx="6">
                  <c:v>53.6</c:v>
                </c:pt>
                <c:pt idx="7">
                  <c:v>54.2</c:v>
                </c:pt>
                <c:pt idx="8">
                  <c:v>51.7</c:v>
                </c:pt>
                <c:pt idx="9">
                  <c:v>51.7</c:v>
                </c:pt>
                <c:pt idx="10">
                  <c:v>54.5</c:v>
                </c:pt>
                <c:pt idx="11">
                  <c:v>51.2</c:v>
                </c:pt>
                <c:pt idx="12">
                  <c:v>49.6</c:v>
                </c:pt>
                <c:pt idx="13">
                  <c:v>52.7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70674992"/>
        <c:axId val="270675384"/>
      </c:lineChart>
      <c:catAx>
        <c:axId val="27067499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&quot;arial&quot;"/>
                    <a:ea typeface="+mn-ea"/>
                    <a:cs typeface="+mn-cs"/>
                  </a:defRPr>
                </a:pPr>
                <a:r>
                  <a:rPr lang="en-US"/>
                  <a:t>Year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&quot;arial&quot;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&quot;arial&quot;"/>
                <a:ea typeface="+mn-ea"/>
                <a:cs typeface="+mn-cs"/>
              </a:defRPr>
            </a:pPr>
            <a:endParaRPr lang="en-US"/>
          </a:p>
        </c:txPr>
        <c:crossAx val="270675384"/>
        <c:crosses val="autoZero"/>
        <c:auto val="1"/>
        <c:lblAlgn val="ctr"/>
        <c:lblOffset val="100"/>
        <c:noMultiLvlLbl val="0"/>
      </c:catAx>
      <c:valAx>
        <c:axId val="270675384"/>
        <c:scaling>
          <c:orientation val="minMax"/>
          <c:max val="65"/>
          <c:min val="4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&quot;arial&quot;"/>
                    <a:ea typeface="+mn-ea"/>
                    <a:cs typeface="+mn-cs"/>
                  </a:defRPr>
                </a:pPr>
                <a:r>
                  <a:rPr lang="en-US"/>
                  <a:t>Age-Adjusted Rate (per 100,000)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&quot;arial&quot;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&quot;arial&quot;"/>
                <a:ea typeface="+mn-ea"/>
                <a:cs typeface="+mn-cs"/>
              </a:defRPr>
            </a:pPr>
            <a:endParaRPr lang="en-US"/>
          </a:p>
        </c:txPr>
        <c:crossAx val="2706749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2453827646544176"/>
          <c:y val="0.42308825922420945"/>
          <c:w val="0.16573950131233595"/>
          <c:h val="0.40633951622107961"/>
        </c:manualLayout>
      </c:layout>
      <c:overlay val="0"/>
      <c:spPr>
        <a:noFill/>
        <a:ln w="25400">
          <a:solidFill>
            <a:sysClr val="windowText" lastClr="000000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&quot;arial&quot;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>
          <a:latin typeface="&quot;arial&quot;"/>
        </a:defRPr>
      </a:pPr>
      <a:endParaRPr lang="en-US"/>
    </a:p>
  </c:txPr>
  <c:externalData r:id="rId4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&quot;arial&quot;"/>
                <a:ea typeface="+mn-ea"/>
                <a:cs typeface="+mn-cs"/>
              </a:defRPr>
            </a:pPr>
            <a:r>
              <a:rPr lang="en-US" sz="2000" dirty="0"/>
              <a:t>Overall Female Breast Cancer </a:t>
            </a:r>
            <a:r>
              <a:rPr lang="en-US" sz="2000" dirty="0">
                <a:solidFill>
                  <a:srgbClr val="FF0000"/>
                </a:solidFill>
              </a:rPr>
              <a:t>Incidence</a:t>
            </a:r>
            <a:r>
              <a:rPr lang="en-US" sz="2000" dirty="0"/>
              <a:t> Rates 2000-2013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&quot;arial&quot;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Overall</c:v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444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0"/>
            <c:trendlineLbl>
              <c:layout>
                <c:manualLayout>
                  <c:x val="-1.9957515903731337E-3"/>
                  <c:y val="5.9732283464566931E-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&quot;arial&quot;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cat>
            <c:numRef>
              <c:f>Overall!$B$2:$O$2</c:f>
              <c:numCache>
                <c:formatCode>General</c:formatCode>
                <c:ptCount val="1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</c:numCache>
            </c:numRef>
          </c:cat>
          <c:val>
            <c:numRef>
              <c:f>Overall!$B$3:$O$3</c:f>
              <c:numCache>
                <c:formatCode>General</c:formatCode>
                <c:ptCount val="14"/>
                <c:pt idx="0">
                  <c:v>149.6</c:v>
                </c:pt>
                <c:pt idx="1">
                  <c:v>151.4</c:v>
                </c:pt>
                <c:pt idx="2">
                  <c:v>146.69999999999999</c:v>
                </c:pt>
                <c:pt idx="3">
                  <c:v>143.4</c:v>
                </c:pt>
                <c:pt idx="4">
                  <c:v>142.4</c:v>
                </c:pt>
                <c:pt idx="5">
                  <c:v>140.69999999999999</c:v>
                </c:pt>
                <c:pt idx="6">
                  <c:v>148.5</c:v>
                </c:pt>
                <c:pt idx="7">
                  <c:v>147.1</c:v>
                </c:pt>
                <c:pt idx="8">
                  <c:v>147.30000000000001</c:v>
                </c:pt>
                <c:pt idx="9">
                  <c:v>146.5</c:v>
                </c:pt>
                <c:pt idx="10">
                  <c:v>145.5</c:v>
                </c:pt>
                <c:pt idx="11">
                  <c:v>146</c:v>
                </c:pt>
                <c:pt idx="12">
                  <c:v>149.80000000000001</c:v>
                </c:pt>
                <c:pt idx="13">
                  <c:v>149.9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9525" cap="flat" cmpd="sng" algn="ctr">
              <a:solidFill>
                <a:schemeClr val="tx1">
                  <a:lumMod val="75000"/>
                  <a:lumOff val="25000"/>
                </a:schemeClr>
              </a:solidFill>
              <a:round/>
            </a:ln>
            <a:effectLst/>
          </c:spPr>
        </c:hiLowLines>
        <c:marker val="1"/>
        <c:smooth val="0"/>
        <c:axId val="286460336"/>
        <c:axId val="286460728"/>
      </c:lineChart>
      <c:catAx>
        <c:axId val="28646033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&quot;arial&quot;"/>
                    <a:ea typeface="+mn-ea"/>
                    <a:cs typeface="+mn-cs"/>
                  </a:defRPr>
                </a:pPr>
                <a:r>
                  <a:rPr lang="en-US" sz="1400"/>
                  <a:t>Year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&quot;arial&quot;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&quot;arial&quot;"/>
                <a:ea typeface="+mn-ea"/>
                <a:cs typeface="+mn-cs"/>
              </a:defRPr>
            </a:pPr>
            <a:endParaRPr lang="en-US"/>
          </a:p>
        </c:txPr>
        <c:crossAx val="286460728"/>
        <c:crosses val="autoZero"/>
        <c:auto val="1"/>
        <c:lblAlgn val="ctr"/>
        <c:lblOffset val="100"/>
        <c:noMultiLvlLbl val="0"/>
      </c:catAx>
      <c:valAx>
        <c:axId val="286460728"/>
        <c:scaling>
          <c:orientation val="minMax"/>
          <c:min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&quot;arial&quot;"/>
                    <a:ea typeface="+mn-ea"/>
                    <a:cs typeface="+mn-cs"/>
                  </a:defRPr>
                </a:pPr>
                <a:r>
                  <a:rPr lang="en-US" sz="1400"/>
                  <a:t>Age-Adjusted Rate (per 100,000)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&quot;arial&quot;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&quot;arial&quot;"/>
                <a:ea typeface="+mn-ea"/>
                <a:cs typeface="+mn-cs"/>
              </a:defRPr>
            </a:pPr>
            <a:endParaRPr lang="en-US"/>
          </a:p>
        </c:txPr>
        <c:crossAx val="2864603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>
          <a:latin typeface="&quot;arial&quot;"/>
        </a:defRPr>
      </a:pPr>
      <a:endParaRPr lang="en-US"/>
    </a:p>
  </c:txPr>
  <c:externalData r:id="rId4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&quot;arial&quot;"/>
                <a:ea typeface="+mn-ea"/>
                <a:cs typeface="+mn-cs"/>
              </a:defRPr>
            </a:pPr>
            <a:r>
              <a:rPr lang="en-US" sz="2400" dirty="0"/>
              <a:t>White Female vs. Black Female Breast Cancer </a:t>
            </a:r>
            <a:r>
              <a:rPr lang="en-US" sz="2400" dirty="0">
                <a:solidFill>
                  <a:srgbClr val="FF0000"/>
                </a:solidFill>
              </a:rPr>
              <a:t>Incidence</a:t>
            </a:r>
            <a:r>
              <a:rPr lang="en-US" sz="2400" dirty="0"/>
              <a:t> Rates 2000-2013</a:t>
            </a:r>
          </a:p>
        </c:rich>
      </c:tx>
      <c:layout>
        <c:manualLayout>
          <c:xMode val="edge"/>
          <c:yMode val="edge"/>
          <c:x val="0.13685895724898797"/>
          <c:y val="2.9373405789065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&quot;arial&quot;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2546597436190038E-2"/>
          <c:y val="0.21532407407407408"/>
          <c:w val="0.78130767621438624"/>
          <c:h val="0.64218361262613632"/>
        </c:manualLayout>
      </c:layout>
      <c:lineChart>
        <c:grouping val="standard"/>
        <c:varyColors val="0"/>
        <c:ser>
          <c:idx val="0"/>
          <c:order val="0"/>
          <c:tx>
            <c:v>White Female</c:v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444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0"/>
            <c:trendlineLbl>
              <c:layout>
                <c:manualLayout>
                  <c:x val="-4.0180303549012895E-3"/>
                  <c:y val="3.9074002073145833E-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&quot;arial&quot;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cat>
            <c:numRef>
              <c:f>'White vs. Black'!$B$3:$O$3</c:f>
              <c:numCache>
                <c:formatCode>General</c:formatCode>
                <c:ptCount val="1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</c:numCache>
            </c:numRef>
          </c:cat>
          <c:val>
            <c:numRef>
              <c:f>'White vs. Black'!$B$4:$O$4</c:f>
              <c:numCache>
                <c:formatCode>General</c:formatCode>
                <c:ptCount val="14"/>
                <c:pt idx="0">
                  <c:v>149.30000000000001</c:v>
                </c:pt>
                <c:pt idx="1">
                  <c:v>151</c:v>
                </c:pt>
                <c:pt idx="2">
                  <c:v>146.1</c:v>
                </c:pt>
                <c:pt idx="3">
                  <c:v>142.5</c:v>
                </c:pt>
                <c:pt idx="4">
                  <c:v>142.4</c:v>
                </c:pt>
                <c:pt idx="5">
                  <c:v>139.80000000000001</c:v>
                </c:pt>
                <c:pt idx="6">
                  <c:v>146.6</c:v>
                </c:pt>
                <c:pt idx="7">
                  <c:v>147.4</c:v>
                </c:pt>
                <c:pt idx="8">
                  <c:v>146.80000000000001</c:v>
                </c:pt>
                <c:pt idx="9">
                  <c:v>145.6</c:v>
                </c:pt>
                <c:pt idx="10">
                  <c:v>145.30000000000001</c:v>
                </c:pt>
                <c:pt idx="11">
                  <c:v>145.19999999999999</c:v>
                </c:pt>
                <c:pt idx="12">
                  <c:v>148.1</c:v>
                </c:pt>
                <c:pt idx="13">
                  <c:v>150.80000000000001</c:v>
                </c:pt>
              </c:numCache>
            </c:numRef>
          </c:val>
          <c:smooth val="0"/>
        </c:ser>
        <c:ser>
          <c:idx val="1"/>
          <c:order val="1"/>
          <c:tx>
            <c:v>Black Female</c:v>
          </c:tx>
          <c:spPr>
            <a:ln w="22225" cap="rnd">
              <a:solidFill>
                <a:srgbClr val="FF0000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rgbClr val="FF0000"/>
              </a:solidFill>
              <a:ln w="9525">
                <a:noFill/>
              </a:ln>
              <a:effectLst/>
            </c:spPr>
          </c:marker>
          <c:trendline>
            <c:spPr>
              <a:ln w="44450" cap="rnd">
                <a:solidFill>
                  <a:srgbClr val="FF0000"/>
                </a:solidFill>
                <a:prstDash val="sysDot"/>
              </a:ln>
              <a:effectLst/>
            </c:spPr>
            <c:trendlineType val="linear"/>
            <c:dispRSqr val="1"/>
            <c:dispEq val="0"/>
            <c:trendlineLbl>
              <c:layout>
                <c:manualLayout>
                  <c:x val="-2.2094510431958717E-2"/>
                  <c:y val="3.237458873978781E-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&quot;arial&quot;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val>
            <c:numRef>
              <c:f>'White vs. Black'!$B$13:$O$13</c:f>
              <c:numCache>
                <c:formatCode>General</c:formatCode>
                <c:ptCount val="14"/>
                <c:pt idx="0">
                  <c:v>155.9</c:v>
                </c:pt>
                <c:pt idx="1">
                  <c:v>161.1</c:v>
                </c:pt>
                <c:pt idx="2">
                  <c:v>161.69999999999999</c:v>
                </c:pt>
                <c:pt idx="3">
                  <c:v>149</c:v>
                </c:pt>
                <c:pt idx="4">
                  <c:v>145.30000000000001</c:v>
                </c:pt>
                <c:pt idx="5">
                  <c:v>145.5</c:v>
                </c:pt>
                <c:pt idx="6">
                  <c:v>165</c:v>
                </c:pt>
                <c:pt idx="7">
                  <c:v>146.6</c:v>
                </c:pt>
                <c:pt idx="8">
                  <c:v>168.8</c:v>
                </c:pt>
                <c:pt idx="9">
                  <c:v>164.8</c:v>
                </c:pt>
                <c:pt idx="10">
                  <c:v>149</c:v>
                </c:pt>
                <c:pt idx="11">
                  <c:v>161.6</c:v>
                </c:pt>
                <c:pt idx="12">
                  <c:v>176.9</c:v>
                </c:pt>
                <c:pt idx="13">
                  <c:v>144.69999999999999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70676168"/>
        <c:axId val="270676560"/>
      </c:lineChart>
      <c:catAx>
        <c:axId val="27067616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&quot;arial&quot;"/>
                    <a:ea typeface="+mn-ea"/>
                    <a:cs typeface="+mn-cs"/>
                  </a:defRPr>
                </a:pPr>
                <a:r>
                  <a:rPr lang="en-US"/>
                  <a:t>Year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&quot;arial&quot;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&quot;arial&quot;"/>
                <a:ea typeface="+mn-ea"/>
                <a:cs typeface="+mn-cs"/>
              </a:defRPr>
            </a:pPr>
            <a:endParaRPr lang="en-US"/>
          </a:p>
        </c:txPr>
        <c:crossAx val="270676560"/>
        <c:crosses val="autoZero"/>
        <c:auto val="1"/>
        <c:lblAlgn val="ctr"/>
        <c:lblOffset val="100"/>
        <c:noMultiLvlLbl val="0"/>
      </c:catAx>
      <c:valAx>
        <c:axId val="270676560"/>
        <c:scaling>
          <c:orientation val="minMax"/>
          <c:min val="13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&quot;arial&quot;"/>
                    <a:ea typeface="+mn-ea"/>
                    <a:cs typeface="+mn-cs"/>
                  </a:defRPr>
                </a:pPr>
                <a:r>
                  <a:rPr lang="en-US"/>
                  <a:t>Age-Adjusted Rate (per 100,000)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&quot;arial&quot;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&quot;arial&quot;"/>
                <a:ea typeface="+mn-ea"/>
                <a:cs typeface="+mn-cs"/>
              </a:defRPr>
            </a:pPr>
            <a:endParaRPr lang="en-US"/>
          </a:p>
        </c:txPr>
        <c:crossAx val="270676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5305089581193638"/>
          <c:y val="0.41924325127551848"/>
          <c:w val="0.13423728813559321"/>
          <c:h val="0.4258689142730398"/>
        </c:manualLayout>
      </c:layout>
      <c:overlay val="0"/>
      <c:spPr>
        <a:noFill/>
        <a:ln w="25400"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&quot;arial&quot;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>
          <a:latin typeface="&quot;arial&quot;"/>
        </a:defRPr>
      </a:pPr>
      <a:endParaRPr lang="en-US"/>
    </a:p>
  </c:txPr>
  <c:externalData r:id="rId4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&quot;arial&quot;"/>
                <a:ea typeface="+mn-ea"/>
                <a:cs typeface="+mn-cs"/>
              </a:defRPr>
            </a:pPr>
            <a:r>
              <a:rPr lang="en-US" sz="2400" dirty="0"/>
              <a:t>Urban Female vs. Rural Female Breast Cancer </a:t>
            </a:r>
            <a:r>
              <a:rPr lang="en-US" sz="2400" dirty="0">
                <a:solidFill>
                  <a:srgbClr val="FF0000"/>
                </a:solidFill>
              </a:rPr>
              <a:t>Incidence</a:t>
            </a:r>
            <a:r>
              <a:rPr lang="en-US" sz="2400" dirty="0"/>
              <a:t> Rates 2000-2013</a:t>
            </a:r>
          </a:p>
        </c:rich>
      </c:tx>
      <c:layout>
        <c:manualLayout>
          <c:xMode val="edge"/>
          <c:yMode val="edge"/>
          <c:x val="0.13649050224654122"/>
          <c:y val="2.534498256211124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&quot;arial&quot;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0638384875803567E-2"/>
          <c:y val="0.20143518518518519"/>
          <c:w val="0.77275000950968076"/>
          <c:h val="0.67723643831714575"/>
        </c:manualLayout>
      </c:layout>
      <c:lineChart>
        <c:grouping val="standard"/>
        <c:varyColors val="0"/>
        <c:ser>
          <c:idx val="0"/>
          <c:order val="0"/>
          <c:tx>
            <c:v>Urban Female</c:v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41275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0"/>
            <c:trendlineLbl>
              <c:layout>
                <c:manualLayout>
                  <c:x val="-1.3131442808779337E-2"/>
                  <c:y val="-2.1109789738467999E-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&quot;arial&quot;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cat>
            <c:numRef>
              <c:f>'Urban vs. Rural'!$B$3:$O$3</c:f>
              <c:numCache>
                <c:formatCode>General</c:formatCode>
                <c:ptCount val="1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</c:numCache>
            </c:numRef>
          </c:cat>
          <c:val>
            <c:numRef>
              <c:f>'Urban vs. Rural'!$B$4:$O$4</c:f>
              <c:numCache>
                <c:formatCode>General</c:formatCode>
                <c:ptCount val="14"/>
                <c:pt idx="0">
                  <c:v>159.5</c:v>
                </c:pt>
                <c:pt idx="1">
                  <c:v>158</c:v>
                </c:pt>
                <c:pt idx="2">
                  <c:v>157.9</c:v>
                </c:pt>
                <c:pt idx="3">
                  <c:v>152.6</c:v>
                </c:pt>
                <c:pt idx="4">
                  <c:v>150.4</c:v>
                </c:pt>
                <c:pt idx="5">
                  <c:v>150.9</c:v>
                </c:pt>
                <c:pt idx="6">
                  <c:v>158.1</c:v>
                </c:pt>
                <c:pt idx="7">
                  <c:v>159.30000000000001</c:v>
                </c:pt>
                <c:pt idx="8">
                  <c:v>159.9</c:v>
                </c:pt>
                <c:pt idx="9">
                  <c:v>158.19999999999999</c:v>
                </c:pt>
                <c:pt idx="10">
                  <c:v>159.1</c:v>
                </c:pt>
                <c:pt idx="11">
                  <c:v>156.80000000000001</c:v>
                </c:pt>
                <c:pt idx="12">
                  <c:v>157</c:v>
                </c:pt>
                <c:pt idx="13">
                  <c:v>159.1</c:v>
                </c:pt>
              </c:numCache>
            </c:numRef>
          </c:val>
          <c:smooth val="0"/>
        </c:ser>
        <c:ser>
          <c:idx val="1"/>
          <c:order val="1"/>
          <c:tx>
            <c:v>Rural Female</c:v>
          </c:tx>
          <c:spPr>
            <a:ln w="22225" cap="rnd">
              <a:solidFill>
                <a:srgbClr val="FF0000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rgbClr val="FF0000"/>
              </a:solidFill>
              <a:ln w="9525">
                <a:noFill/>
              </a:ln>
              <a:effectLst/>
            </c:spPr>
          </c:marker>
          <c:trendline>
            <c:spPr>
              <a:ln w="41275" cap="rnd">
                <a:solidFill>
                  <a:srgbClr val="FF0000"/>
                </a:solidFill>
                <a:prstDash val="sysDot"/>
              </a:ln>
              <a:effectLst/>
            </c:spPr>
            <c:trendlineType val="linear"/>
            <c:dispRSqr val="1"/>
            <c:dispEq val="0"/>
            <c:trendlineLbl>
              <c:layout>
                <c:manualLayout>
                  <c:x val="1.5358134581012318E-4"/>
                  <c:y val="2.2242602203033594E-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&quot;arial&quot;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val>
            <c:numRef>
              <c:f>'Urban vs. Rural'!$B$13:$O$13</c:f>
              <c:numCache>
                <c:formatCode>General</c:formatCode>
                <c:ptCount val="14"/>
                <c:pt idx="0">
                  <c:v>137.9</c:v>
                </c:pt>
                <c:pt idx="1">
                  <c:v>143.19999999999999</c:v>
                </c:pt>
                <c:pt idx="2">
                  <c:v>133.80000000000001</c:v>
                </c:pt>
                <c:pt idx="3">
                  <c:v>132.1</c:v>
                </c:pt>
                <c:pt idx="4">
                  <c:v>133</c:v>
                </c:pt>
                <c:pt idx="5">
                  <c:v>128.19999999999999</c:v>
                </c:pt>
                <c:pt idx="6">
                  <c:v>136.80000000000001</c:v>
                </c:pt>
                <c:pt idx="7">
                  <c:v>132.19999999999999</c:v>
                </c:pt>
                <c:pt idx="8">
                  <c:v>131.6</c:v>
                </c:pt>
                <c:pt idx="9">
                  <c:v>131.69999999999999</c:v>
                </c:pt>
                <c:pt idx="10">
                  <c:v>127.5</c:v>
                </c:pt>
                <c:pt idx="11">
                  <c:v>131.80000000000001</c:v>
                </c:pt>
                <c:pt idx="12">
                  <c:v>141.1</c:v>
                </c:pt>
                <c:pt idx="13">
                  <c:v>137.6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70677344"/>
        <c:axId val="270677736"/>
      </c:lineChart>
      <c:catAx>
        <c:axId val="27067734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&quot;arial&quot;"/>
                    <a:ea typeface="+mn-ea"/>
                    <a:cs typeface="+mn-cs"/>
                  </a:defRPr>
                </a:pPr>
                <a:r>
                  <a:rPr lang="en-US"/>
                  <a:t>Year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&quot;arial&quot;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&quot;arial&quot;"/>
                <a:ea typeface="+mn-ea"/>
                <a:cs typeface="+mn-cs"/>
              </a:defRPr>
            </a:pPr>
            <a:endParaRPr lang="en-US"/>
          </a:p>
        </c:txPr>
        <c:crossAx val="270677736"/>
        <c:crosses val="autoZero"/>
        <c:auto val="1"/>
        <c:lblAlgn val="ctr"/>
        <c:lblOffset val="100"/>
        <c:noMultiLvlLbl val="0"/>
      </c:catAx>
      <c:valAx>
        <c:axId val="270677736"/>
        <c:scaling>
          <c:orientation val="minMax"/>
          <c:min val="12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&quot;arial&quot;"/>
                    <a:ea typeface="+mn-ea"/>
                    <a:cs typeface="+mn-cs"/>
                  </a:defRPr>
                </a:pPr>
                <a:r>
                  <a:rPr lang="en-US"/>
                  <a:t>Age-Adjusted Rate (per 100,000)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&quot;arial&quot;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&quot;arial&quot;"/>
                <a:ea typeface="+mn-ea"/>
                <a:cs typeface="+mn-cs"/>
              </a:defRPr>
            </a:pPr>
            <a:endParaRPr lang="en-US"/>
          </a:p>
        </c:txPr>
        <c:crossAx val="2706773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4966868271900797"/>
          <c:y val="0.40252179584520525"/>
          <c:w val="0.13604942390675742"/>
          <c:h val="0.39303419264372769"/>
        </c:manualLayout>
      </c:layout>
      <c:overlay val="0"/>
      <c:spPr>
        <a:noFill/>
        <a:ln w="25400"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&quot;arial&quot;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>
          <a:latin typeface="&quot;arial&quot;"/>
        </a:defRPr>
      </a:pPr>
      <a:endParaRPr lang="en-US"/>
    </a:p>
  </c:txPr>
  <c:externalData r:id="rId4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&quot;arial&quot;"/>
                <a:ea typeface="+mn-ea"/>
                <a:cs typeface="+mn-cs"/>
              </a:defRPr>
            </a:pPr>
            <a:r>
              <a:rPr lang="en-US" sz="1800" dirty="0"/>
              <a:t>Appalachian Female vs. Non-Appalachian Female Breast Cancer </a:t>
            </a:r>
            <a:r>
              <a:rPr lang="en-US" sz="1800" dirty="0">
                <a:solidFill>
                  <a:srgbClr val="FF0000"/>
                </a:solidFill>
              </a:rPr>
              <a:t>Incidence</a:t>
            </a:r>
            <a:r>
              <a:rPr lang="en-US" sz="1800" dirty="0"/>
              <a:t> Rates 2000-2013</a:t>
            </a:r>
          </a:p>
        </c:rich>
      </c:tx>
      <c:layout>
        <c:manualLayout>
          <c:xMode val="edge"/>
          <c:yMode val="edge"/>
          <c:x val="0.10209595622581075"/>
          <c:y val="3.005121755613881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&quot;arial&quot;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4986210962760078E-2"/>
          <c:y val="0.20143518518518519"/>
          <c:w val="0.74526519727118057"/>
          <c:h val="0.69358284751076316"/>
        </c:manualLayout>
      </c:layout>
      <c:lineChart>
        <c:grouping val="standard"/>
        <c:varyColors val="0"/>
        <c:ser>
          <c:idx val="0"/>
          <c:order val="0"/>
          <c:tx>
            <c:v>Appalachia Female</c:v>
          </c:tx>
          <c:spPr>
            <a:ln w="22225" cap="rnd">
              <a:solidFill>
                <a:srgbClr val="FF0000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rgbClr val="FF0000"/>
              </a:solidFill>
              <a:ln w="9525">
                <a:noFill/>
              </a:ln>
              <a:effectLst/>
            </c:spPr>
          </c:marker>
          <c:trendline>
            <c:spPr>
              <a:ln w="38100" cap="rnd">
                <a:solidFill>
                  <a:srgbClr val="FF0000"/>
                </a:solidFill>
                <a:prstDash val="sysDot"/>
              </a:ln>
              <a:effectLst/>
            </c:spPr>
            <c:trendlineType val="linear"/>
            <c:dispRSqr val="1"/>
            <c:dispEq val="0"/>
            <c:trendlineLbl>
              <c:layout>
                <c:manualLayout>
                  <c:x val="7.2832421371057431E-3"/>
                  <c:y val="5.4767242636337123E-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&quot;arial&quot;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cat>
            <c:numRef>
              <c:f>'App vs. Non-App'!$B$3:$O$3</c:f>
              <c:numCache>
                <c:formatCode>General</c:formatCode>
                <c:ptCount val="1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</c:numCache>
            </c:numRef>
          </c:cat>
          <c:val>
            <c:numRef>
              <c:f>'App vs. Non-App'!$B$4:$O$4</c:f>
              <c:numCache>
                <c:formatCode>General</c:formatCode>
                <c:ptCount val="14"/>
                <c:pt idx="0">
                  <c:v>131.4</c:v>
                </c:pt>
                <c:pt idx="1">
                  <c:v>142</c:v>
                </c:pt>
                <c:pt idx="2">
                  <c:v>126.9</c:v>
                </c:pt>
                <c:pt idx="3">
                  <c:v>131.19999999999999</c:v>
                </c:pt>
                <c:pt idx="4">
                  <c:v>139.1</c:v>
                </c:pt>
                <c:pt idx="5">
                  <c:v>125.5</c:v>
                </c:pt>
                <c:pt idx="6">
                  <c:v>135.6</c:v>
                </c:pt>
                <c:pt idx="7">
                  <c:v>134.6</c:v>
                </c:pt>
                <c:pt idx="8">
                  <c:v>127.1</c:v>
                </c:pt>
                <c:pt idx="9">
                  <c:v>129.9</c:v>
                </c:pt>
                <c:pt idx="10">
                  <c:v>124.9</c:v>
                </c:pt>
                <c:pt idx="11">
                  <c:v>130.69999999999999</c:v>
                </c:pt>
                <c:pt idx="12">
                  <c:v>139.80000000000001</c:v>
                </c:pt>
                <c:pt idx="13">
                  <c:v>135.1</c:v>
                </c:pt>
              </c:numCache>
            </c:numRef>
          </c:val>
          <c:smooth val="0"/>
        </c:ser>
        <c:ser>
          <c:idx val="1"/>
          <c:order val="1"/>
          <c:tx>
            <c:v>Non-Appalachia Female</c:v>
          </c:tx>
          <c:spPr>
            <a:ln w="22225" cap="rnd">
              <a:solidFill>
                <a:srgbClr val="00CCFF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rgbClr val="00CCFF"/>
              </a:solidFill>
              <a:ln w="9525">
                <a:noFill/>
              </a:ln>
              <a:effectLst/>
            </c:spPr>
          </c:marker>
          <c:trendline>
            <c:spPr>
              <a:ln w="38100" cap="rnd">
                <a:solidFill>
                  <a:srgbClr val="00CCFF"/>
                </a:solidFill>
                <a:prstDash val="sysDot"/>
              </a:ln>
              <a:effectLst/>
            </c:spPr>
            <c:trendlineType val="linear"/>
            <c:dispRSqr val="1"/>
            <c:dispEq val="0"/>
            <c:trendlineLbl>
              <c:layout>
                <c:manualLayout>
                  <c:x val="1.2459740201966279E-2"/>
                  <c:y val="2.8331875182268883E-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&quot;arial&quot;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val>
            <c:numRef>
              <c:f>'App vs. Non-App'!$B$13:$O$13</c:f>
              <c:numCache>
                <c:formatCode>General</c:formatCode>
                <c:ptCount val="14"/>
                <c:pt idx="0">
                  <c:v>157</c:v>
                </c:pt>
                <c:pt idx="1">
                  <c:v>155.5</c:v>
                </c:pt>
                <c:pt idx="2">
                  <c:v>154.80000000000001</c:v>
                </c:pt>
                <c:pt idx="3">
                  <c:v>148.19999999999999</c:v>
                </c:pt>
                <c:pt idx="4">
                  <c:v>143.80000000000001</c:v>
                </c:pt>
                <c:pt idx="5">
                  <c:v>146.80000000000001</c:v>
                </c:pt>
                <c:pt idx="6">
                  <c:v>153.80000000000001</c:v>
                </c:pt>
                <c:pt idx="7">
                  <c:v>152.30000000000001</c:v>
                </c:pt>
                <c:pt idx="8">
                  <c:v>155.4</c:v>
                </c:pt>
                <c:pt idx="9">
                  <c:v>153.1</c:v>
                </c:pt>
                <c:pt idx="10">
                  <c:v>153.4</c:v>
                </c:pt>
                <c:pt idx="11">
                  <c:v>151.9</c:v>
                </c:pt>
                <c:pt idx="12">
                  <c:v>153.80000000000001</c:v>
                </c:pt>
                <c:pt idx="13">
                  <c:v>155.5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70678520"/>
        <c:axId val="271105104"/>
      </c:lineChart>
      <c:catAx>
        <c:axId val="27067852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&quot;arial&quot;"/>
                    <a:ea typeface="+mn-ea"/>
                    <a:cs typeface="+mn-cs"/>
                  </a:defRPr>
                </a:pPr>
                <a:r>
                  <a:rPr lang="en-US"/>
                  <a:t>Year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&quot;arial&quot;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&quot;arial&quot;"/>
                <a:ea typeface="+mn-ea"/>
                <a:cs typeface="+mn-cs"/>
              </a:defRPr>
            </a:pPr>
            <a:endParaRPr lang="en-US"/>
          </a:p>
        </c:txPr>
        <c:crossAx val="271105104"/>
        <c:crosses val="autoZero"/>
        <c:auto val="1"/>
        <c:lblAlgn val="ctr"/>
        <c:lblOffset val="100"/>
        <c:noMultiLvlLbl val="0"/>
      </c:catAx>
      <c:valAx>
        <c:axId val="271105104"/>
        <c:scaling>
          <c:orientation val="minMax"/>
          <c:min val="1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&quot;arial&quot;"/>
                    <a:ea typeface="+mn-ea"/>
                    <a:cs typeface="+mn-cs"/>
                  </a:defRPr>
                </a:pPr>
                <a:r>
                  <a:rPr lang="en-US"/>
                  <a:t>Age-Adjusted Rate (per 100,000)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&quot;arial&quot;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&quot;arial&quot;"/>
                <a:ea typeface="+mn-ea"/>
                <a:cs typeface="+mn-cs"/>
              </a:defRPr>
            </a:pPr>
            <a:endParaRPr lang="en-US"/>
          </a:p>
        </c:txPr>
        <c:crossAx val="2706785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195796862857615"/>
          <c:y val="0.42341527398136486"/>
          <c:w val="0.17882945252112992"/>
          <c:h val="0.41085447652376789"/>
        </c:manualLayout>
      </c:layout>
      <c:overlay val="0"/>
      <c:spPr>
        <a:noFill/>
        <a:ln w="25400"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&quot;arial&quot;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>
          <a:latin typeface="&quot;arial&quot;"/>
        </a:defRPr>
      </a:pPr>
      <a:endParaRPr lang="en-US"/>
    </a:p>
  </c:txPr>
  <c:externalData r:id="rId4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&quot;arial&quot;"/>
                <a:ea typeface="+mn-ea"/>
                <a:cs typeface="+mn-cs"/>
              </a:defRPr>
            </a:pPr>
            <a:r>
              <a:rPr lang="en-US" sz="2000" dirty="0"/>
              <a:t>Overall Female </a:t>
            </a:r>
            <a:r>
              <a:rPr lang="en-US" sz="2000" dirty="0">
                <a:solidFill>
                  <a:srgbClr val="FF0000"/>
                </a:solidFill>
              </a:rPr>
              <a:t>Late Stage </a:t>
            </a:r>
            <a:r>
              <a:rPr lang="en-US" sz="2000" dirty="0"/>
              <a:t>Breast Cancer Incidence Rates 2001-2013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&quot;arial&quot;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Overall</c:v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3810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0"/>
            <c:trendlineLbl>
              <c:layout>
                <c:manualLayout>
                  <c:x val="-2.190514954158549E-2"/>
                  <c:y val="-5.1061830261368721E-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&quot;arial&quot;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cat>
            <c:numRef>
              <c:f>Overall!$B$2:$N$2</c:f>
              <c:numCache>
                <c:formatCode>General</c:formatCode>
                <c:ptCount val="13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</c:numCache>
            </c:numRef>
          </c:cat>
          <c:val>
            <c:numRef>
              <c:f>Overall!$B$3:$N$3</c:f>
              <c:numCache>
                <c:formatCode>General</c:formatCode>
                <c:ptCount val="13"/>
                <c:pt idx="0">
                  <c:v>43.1</c:v>
                </c:pt>
                <c:pt idx="1">
                  <c:v>42.2</c:v>
                </c:pt>
                <c:pt idx="2">
                  <c:v>41.6</c:v>
                </c:pt>
                <c:pt idx="3">
                  <c:v>43.2</c:v>
                </c:pt>
                <c:pt idx="4">
                  <c:v>41.4</c:v>
                </c:pt>
                <c:pt idx="5">
                  <c:v>45.5</c:v>
                </c:pt>
                <c:pt idx="6">
                  <c:v>44</c:v>
                </c:pt>
                <c:pt idx="7">
                  <c:v>45.7</c:v>
                </c:pt>
                <c:pt idx="8">
                  <c:v>41.5</c:v>
                </c:pt>
                <c:pt idx="9">
                  <c:v>41.1</c:v>
                </c:pt>
                <c:pt idx="10">
                  <c:v>41.8</c:v>
                </c:pt>
                <c:pt idx="11">
                  <c:v>41.2</c:v>
                </c:pt>
                <c:pt idx="12">
                  <c:v>43.1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9525" cap="flat" cmpd="sng" algn="ctr">
              <a:solidFill>
                <a:schemeClr val="tx1">
                  <a:lumMod val="75000"/>
                  <a:lumOff val="25000"/>
                </a:schemeClr>
              </a:solidFill>
              <a:round/>
            </a:ln>
            <a:effectLst/>
          </c:spPr>
        </c:hiLowLines>
        <c:marker val="1"/>
        <c:smooth val="0"/>
        <c:axId val="271105888"/>
        <c:axId val="271106280"/>
      </c:lineChart>
      <c:catAx>
        <c:axId val="27110588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&quot;arial&quot;"/>
                    <a:ea typeface="+mn-ea"/>
                    <a:cs typeface="+mn-cs"/>
                  </a:defRPr>
                </a:pPr>
                <a:r>
                  <a:rPr lang="en-US"/>
                  <a:t>Year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&quot;arial&quot;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&quot;arial&quot;"/>
                <a:ea typeface="+mn-ea"/>
                <a:cs typeface="+mn-cs"/>
              </a:defRPr>
            </a:pPr>
            <a:endParaRPr lang="en-US"/>
          </a:p>
        </c:txPr>
        <c:crossAx val="271106280"/>
        <c:crosses val="autoZero"/>
        <c:auto val="1"/>
        <c:lblAlgn val="ctr"/>
        <c:lblOffset val="100"/>
        <c:noMultiLvlLbl val="0"/>
      </c:catAx>
      <c:valAx>
        <c:axId val="271106280"/>
        <c:scaling>
          <c:orientation val="minMax"/>
          <c:min val="2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&quot;arial&quot;"/>
                    <a:ea typeface="+mn-ea"/>
                    <a:cs typeface="+mn-cs"/>
                  </a:defRPr>
                </a:pPr>
                <a:r>
                  <a:rPr lang="en-US"/>
                  <a:t>Age-Adjusted Rate (per 100,000)</a:t>
                </a:r>
              </a:p>
            </c:rich>
          </c:tx>
          <c:layout>
            <c:manualLayout>
              <c:xMode val="edge"/>
              <c:yMode val="edge"/>
              <c:x val="8.1076203522846488E-3"/>
              <c:y val="0.3212905789154282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&quot;arial&quot;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&quot;arial&quot;"/>
                <a:ea typeface="+mn-ea"/>
                <a:cs typeface="+mn-cs"/>
              </a:defRPr>
            </a:pPr>
            <a:endParaRPr lang="en-US"/>
          </a:p>
        </c:txPr>
        <c:crossAx val="271105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>
          <a:latin typeface="&quot;arial&quot;"/>
        </a:defRPr>
      </a:pPr>
      <a:endParaRPr lang="en-US"/>
    </a:p>
  </c:txPr>
  <c:externalData r:id="rId4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&quot;arial&quot;"/>
                <a:ea typeface="+mn-ea"/>
                <a:cs typeface="+mn-cs"/>
              </a:defRPr>
            </a:pPr>
            <a:r>
              <a:rPr lang="en-US" sz="1800" dirty="0"/>
              <a:t>White Female vs. Black Female </a:t>
            </a:r>
            <a:r>
              <a:rPr lang="en-US" sz="1800" dirty="0">
                <a:solidFill>
                  <a:srgbClr val="FF0000"/>
                </a:solidFill>
              </a:rPr>
              <a:t>Late Stage </a:t>
            </a:r>
            <a:r>
              <a:rPr lang="en-US" sz="1800" dirty="0"/>
              <a:t>Breast Cancer Incidence Rates 2001-2013</a:t>
            </a:r>
          </a:p>
        </c:rich>
      </c:tx>
      <c:layout>
        <c:manualLayout>
          <c:xMode val="edge"/>
          <c:yMode val="edge"/>
          <c:x val="0.11206521739130434"/>
          <c:y val="4.594316432639904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&quot;arial&quot;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3382403286545706E-2"/>
          <c:y val="0.23231481481481481"/>
          <c:w val="0.7813066301494922"/>
          <c:h val="0.64883704104316309"/>
        </c:manualLayout>
      </c:layout>
      <c:lineChart>
        <c:grouping val="standard"/>
        <c:varyColors val="0"/>
        <c:ser>
          <c:idx val="0"/>
          <c:order val="0"/>
          <c:tx>
            <c:v>White Female</c:v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3810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0"/>
            <c:trendlineLbl>
              <c:layout>
                <c:manualLayout>
                  <c:x val="2.170303394279105E-2"/>
                  <c:y val="7.2725222727440766E-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&quot;arial&quot;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cat>
            <c:numRef>
              <c:f>'White vs. Black'!$B$3:$N$3</c:f>
              <c:numCache>
                <c:formatCode>General</c:formatCode>
                <c:ptCount val="13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</c:numCache>
            </c:numRef>
          </c:cat>
          <c:val>
            <c:numRef>
              <c:f>'White vs. Black'!$B$4:$N$4</c:f>
              <c:numCache>
                <c:formatCode>General</c:formatCode>
                <c:ptCount val="13"/>
                <c:pt idx="0">
                  <c:v>42.8</c:v>
                </c:pt>
                <c:pt idx="1">
                  <c:v>41.3</c:v>
                </c:pt>
                <c:pt idx="2">
                  <c:v>41.2</c:v>
                </c:pt>
                <c:pt idx="3">
                  <c:v>42.7</c:v>
                </c:pt>
                <c:pt idx="4">
                  <c:v>40.799999999999997</c:v>
                </c:pt>
                <c:pt idx="5">
                  <c:v>44.2</c:v>
                </c:pt>
                <c:pt idx="6">
                  <c:v>43.7</c:v>
                </c:pt>
                <c:pt idx="7">
                  <c:v>45.2</c:v>
                </c:pt>
                <c:pt idx="8">
                  <c:v>41</c:v>
                </c:pt>
                <c:pt idx="9">
                  <c:v>40.5</c:v>
                </c:pt>
                <c:pt idx="10">
                  <c:v>41.5</c:v>
                </c:pt>
                <c:pt idx="11">
                  <c:v>40.9</c:v>
                </c:pt>
                <c:pt idx="12">
                  <c:v>43.1</c:v>
                </c:pt>
              </c:numCache>
            </c:numRef>
          </c:val>
          <c:smooth val="0"/>
        </c:ser>
        <c:ser>
          <c:idx val="1"/>
          <c:order val="1"/>
          <c:tx>
            <c:v>Black Female</c:v>
          </c:tx>
          <c:spPr>
            <a:ln w="22225" cap="rnd">
              <a:solidFill>
                <a:srgbClr val="FF0000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rgbClr val="FF0000"/>
              </a:solidFill>
              <a:ln w="9525">
                <a:noFill/>
              </a:ln>
              <a:effectLst/>
            </c:spPr>
          </c:marker>
          <c:trendline>
            <c:spPr>
              <a:ln w="38100" cap="rnd">
                <a:solidFill>
                  <a:srgbClr val="FF0000"/>
                </a:solidFill>
                <a:prstDash val="sysDot"/>
              </a:ln>
              <a:effectLst/>
            </c:spPr>
            <c:trendlineType val="linear"/>
            <c:dispRSqr val="1"/>
            <c:dispEq val="0"/>
            <c:trendlineLbl>
              <c:layout>
                <c:manualLayout>
                  <c:x val="7.2073871200882501E-4"/>
                  <c:y val="-3.3352747636368897E-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&quot;arial&quot;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val>
            <c:numRef>
              <c:f>'White vs. Black'!$B$13:$N$13</c:f>
              <c:numCache>
                <c:formatCode>General</c:formatCode>
                <c:ptCount val="13"/>
                <c:pt idx="0">
                  <c:v>49.2</c:v>
                </c:pt>
                <c:pt idx="1">
                  <c:v>56.7</c:v>
                </c:pt>
                <c:pt idx="2">
                  <c:v>45.6</c:v>
                </c:pt>
                <c:pt idx="3">
                  <c:v>52</c:v>
                </c:pt>
                <c:pt idx="4">
                  <c:v>53.1</c:v>
                </c:pt>
                <c:pt idx="5">
                  <c:v>65.3</c:v>
                </c:pt>
                <c:pt idx="6">
                  <c:v>48.5</c:v>
                </c:pt>
                <c:pt idx="7">
                  <c:v>57.8</c:v>
                </c:pt>
                <c:pt idx="8">
                  <c:v>53.3</c:v>
                </c:pt>
                <c:pt idx="9">
                  <c:v>47.9</c:v>
                </c:pt>
                <c:pt idx="10">
                  <c:v>47.7</c:v>
                </c:pt>
                <c:pt idx="11">
                  <c:v>47.9</c:v>
                </c:pt>
                <c:pt idx="12">
                  <c:v>47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71107064"/>
        <c:axId val="271107456"/>
      </c:lineChart>
      <c:catAx>
        <c:axId val="27110706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&quot;arial&quot;"/>
                    <a:ea typeface="+mn-ea"/>
                    <a:cs typeface="+mn-cs"/>
                  </a:defRPr>
                </a:pPr>
                <a:r>
                  <a:rPr lang="en-US"/>
                  <a:t>Year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&quot;arial&quot;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&quot;arial&quot;"/>
                <a:ea typeface="+mn-ea"/>
                <a:cs typeface="+mn-cs"/>
              </a:defRPr>
            </a:pPr>
            <a:endParaRPr lang="en-US"/>
          </a:p>
        </c:txPr>
        <c:crossAx val="271107456"/>
        <c:crosses val="autoZero"/>
        <c:auto val="1"/>
        <c:lblAlgn val="ctr"/>
        <c:lblOffset val="100"/>
        <c:noMultiLvlLbl val="0"/>
      </c:catAx>
      <c:valAx>
        <c:axId val="271107456"/>
        <c:scaling>
          <c:orientation val="minMax"/>
          <c:min val="3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&quot;arial&quot;"/>
                    <a:ea typeface="+mn-ea"/>
                    <a:cs typeface="+mn-cs"/>
                  </a:defRPr>
                </a:pPr>
                <a:r>
                  <a:rPr lang="en-US"/>
                  <a:t>Age-Adjusted Rate (per 100,000)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&quot;arial&quot;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&quot;arial&quot;"/>
                <a:ea typeface="+mn-ea"/>
                <a:cs typeface="+mn-cs"/>
              </a:defRPr>
            </a:pPr>
            <a:endParaRPr lang="en-US"/>
          </a:p>
        </c:txPr>
        <c:crossAx val="2711070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3772876907335725"/>
          <c:y val="0.3664759158626299"/>
          <c:w val="0.13527748120467992"/>
          <c:h val="0.40746016783113387"/>
        </c:manualLayout>
      </c:layout>
      <c:overlay val="0"/>
      <c:spPr>
        <a:noFill/>
        <a:ln w="25400"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&quot;arial&quot;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>
          <a:latin typeface="&quot;arial&quot;"/>
        </a:defRPr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&quot;arial&quot;"/>
                <a:ea typeface="+mn-ea"/>
                <a:cs typeface="+mn-cs"/>
              </a:defRPr>
            </a:pPr>
            <a:r>
              <a:rPr lang="en-US" sz="2400" dirty="0"/>
              <a:t>Male vs. Female Lung and Bronchus Cancer </a:t>
            </a:r>
            <a:r>
              <a:rPr lang="en-US" sz="2400" dirty="0">
                <a:solidFill>
                  <a:srgbClr val="FF0000"/>
                </a:solidFill>
              </a:rPr>
              <a:t>Incidence</a:t>
            </a:r>
            <a:r>
              <a:rPr lang="en-US" sz="2400" dirty="0"/>
              <a:t> Rates 2000-2013</a:t>
            </a:r>
          </a:p>
        </c:rich>
      </c:tx>
      <c:layout>
        <c:manualLayout>
          <c:xMode val="edge"/>
          <c:yMode val="edge"/>
          <c:x val="0.15061450131233595"/>
          <c:y val="1.298701298701298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&quot;arial&quot;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5759157822663477E-2"/>
          <c:y val="0.20606481481481478"/>
          <c:w val="0.76351839172277391"/>
          <c:h val="0.65887597657607389"/>
        </c:manualLayout>
      </c:layout>
      <c:lineChart>
        <c:grouping val="standard"/>
        <c:varyColors val="0"/>
        <c:ser>
          <c:idx val="0"/>
          <c:order val="0"/>
          <c:tx>
            <c:v>Male</c:v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444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0"/>
            <c:trendlineLbl>
              <c:layout>
                <c:manualLayout>
                  <c:x val="6.9492563429571306E-3"/>
                  <c:y val="-7.8715615093567851E-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&quot;arial&quot;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cat>
            <c:numRef>
              <c:f>'Male vs. Female'!$B$3:$O$3</c:f>
              <c:numCache>
                <c:formatCode>General</c:formatCode>
                <c:ptCount val="1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</c:numCache>
            </c:numRef>
          </c:cat>
          <c:val>
            <c:numRef>
              <c:f>'Male vs. Female'!$B$4:$O$4</c:f>
              <c:numCache>
                <c:formatCode>General</c:formatCode>
                <c:ptCount val="14"/>
                <c:pt idx="0">
                  <c:v>141.4</c:v>
                </c:pt>
                <c:pt idx="1">
                  <c:v>144.69999999999999</c:v>
                </c:pt>
                <c:pt idx="2">
                  <c:v>141.1</c:v>
                </c:pt>
                <c:pt idx="3">
                  <c:v>135.19999999999999</c:v>
                </c:pt>
                <c:pt idx="4">
                  <c:v>139</c:v>
                </c:pt>
                <c:pt idx="5">
                  <c:v>130.19999999999999</c:v>
                </c:pt>
                <c:pt idx="6">
                  <c:v>132.1</c:v>
                </c:pt>
                <c:pt idx="7">
                  <c:v>127</c:v>
                </c:pt>
                <c:pt idx="8">
                  <c:v>128.6</c:v>
                </c:pt>
                <c:pt idx="9">
                  <c:v>124.6</c:v>
                </c:pt>
                <c:pt idx="10">
                  <c:v>126.3</c:v>
                </c:pt>
                <c:pt idx="11">
                  <c:v>115.6</c:v>
                </c:pt>
                <c:pt idx="12">
                  <c:v>113.7</c:v>
                </c:pt>
                <c:pt idx="13">
                  <c:v>113.5</c:v>
                </c:pt>
              </c:numCache>
            </c:numRef>
          </c:val>
          <c:smooth val="0"/>
        </c:ser>
        <c:ser>
          <c:idx val="1"/>
          <c:order val="1"/>
          <c:tx>
            <c:v>Female</c:v>
          </c:tx>
          <c:spPr>
            <a:ln w="22225" cap="rnd">
              <a:solidFill>
                <a:srgbClr val="FF0000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rgbClr val="FF0000"/>
              </a:solidFill>
              <a:ln w="9525">
                <a:noFill/>
              </a:ln>
              <a:effectLst/>
            </c:spPr>
          </c:marker>
          <c:trendline>
            <c:spPr>
              <a:ln w="44450" cap="rnd">
                <a:solidFill>
                  <a:srgbClr val="FF0000"/>
                </a:solidFill>
                <a:prstDash val="sysDot"/>
              </a:ln>
              <a:effectLst/>
            </c:spPr>
            <c:trendlineType val="linear"/>
            <c:dispRSqr val="1"/>
            <c:dispEq val="0"/>
            <c:trendlineLbl>
              <c:layout>
                <c:manualLayout>
                  <c:x val="5.5603674540682414E-3"/>
                  <c:y val="-3.2671711490609205E-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&quot;arial&quot;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val>
            <c:numRef>
              <c:f>'Male vs. Female'!$B$13:$O$13</c:f>
              <c:numCache>
                <c:formatCode>General</c:formatCode>
                <c:ptCount val="14"/>
                <c:pt idx="0">
                  <c:v>73.3</c:v>
                </c:pt>
                <c:pt idx="1">
                  <c:v>74.900000000000006</c:v>
                </c:pt>
                <c:pt idx="2">
                  <c:v>75.400000000000006</c:v>
                </c:pt>
                <c:pt idx="3">
                  <c:v>76.400000000000006</c:v>
                </c:pt>
                <c:pt idx="4">
                  <c:v>77.400000000000006</c:v>
                </c:pt>
                <c:pt idx="5">
                  <c:v>80</c:v>
                </c:pt>
                <c:pt idx="6">
                  <c:v>80</c:v>
                </c:pt>
                <c:pt idx="7">
                  <c:v>80.2</c:v>
                </c:pt>
                <c:pt idx="8">
                  <c:v>82.5</c:v>
                </c:pt>
                <c:pt idx="9">
                  <c:v>80.7</c:v>
                </c:pt>
                <c:pt idx="10">
                  <c:v>82.7</c:v>
                </c:pt>
                <c:pt idx="11">
                  <c:v>80.900000000000006</c:v>
                </c:pt>
                <c:pt idx="12">
                  <c:v>79.400000000000006</c:v>
                </c:pt>
                <c:pt idx="13">
                  <c:v>78.599999999999994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3115968"/>
        <c:axId val="143133392"/>
      </c:lineChart>
      <c:catAx>
        <c:axId val="14311596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&quot;arial&quot;"/>
                    <a:ea typeface="+mn-ea"/>
                    <a:cs typeface="+mn-cs"/>
                  </a:defRPr>
                </a:pPr>
                <a:r>
                  <a:rPr lang="en-US"/>
                  <a:t>Year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&quot;arial&quot;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&quot;arial&quot;"/>
                <a:ea typeface="+mn-ea"/>
                <a:cs typeface="+mn-cs"/>
              </a:defRPr>
            </a:pPr>
            <a:endParaRPr lang="en-US"/>
          </a:p>
        </c:txPr>
        <c:crossAx val="143133392"/>
        <c:crosses val="autoZero"/>
        <c:auto val="1"/>
        <c:lblAlgn val="ctr"/>
        <c:lblOffset val="100"/>
        <c:noMultiLvlLbl val="0"/>
      </c:catAx>
      <c:valAx>
        <c:axId val="143133392"/>
        <c:scaling>
          <c:orientation val="minMax"/>
          <c:min val="7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&quot;arial&quot;"/>
                    <a:ea typeface="+mn-ea"/>
                    <a:cs typeface="+mn-cs"/>
                  </a:defRPr>
                </a:pPr>
                <a:r>
                  <a:rPr lang="en-US"/>
                  <a:t>Age-Adjusted Rate (per 100,000)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&quot;arial&quot;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&quot;arial&quot;"/>
                <a:ea typeface="+mn-ea"/>
                <a:cs typeface="+mn-cs"/>
              </a:defRPr>
            </a:pPr>
            <a:endParaRPr lang="en-US"/>
          </a:p>
        </c:txPr>
        <c:crossAx val="1431159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5649978127734039"/>
          <c:y val="0.4678781061458227"/>
          <c:w val="0.14211132983377078"/>
          <c:h val="0.25798275215598049"/>
        </c:manualLayout>
      </c:layout>
      <c:overlay val="0"/>
      <c:spPr>
        <a:noFill/>
        <a:ln w="25400">
          <a:solidFill>
            <a:sysClr val="windowText" lastClr="000000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&quot;arial&quot;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>
          <a:latin typeface="&quot;arial&quot;"/>
        </a:defRPr>
      </a:pPr>
      <a:endParaRPr lang="en-US"/>
    </a:p>
  </c:txPr>
  <c:externalData r:id="rId4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&quot;arial&quot;"/>
                <a:ea typeface="+mn-ea"/>
                <a:cs typeface="+mn-cs"/>
              </a:defRPr>
            </a:pPr>
            <a:r>
              <a:rPr lang="en-US" sz="1800" dirty="0"/>
              <a:t>Urban Female vs. Rural Female </a:t>
            </a:r>
            <a:r>
              <a:rPr lang="en-US" sz="1800" dirty="0">
                <a:solidFill>
                  <a:srgbClr val="FF0000"/>
                </a:solidFill>
              </a:rPr>
              <a:t>Late Stage</a:t>
            </a:r>
            <a:r>
              <a:rPr lang="en-US" sz="1800" dirty="0"/>
              <a:t> Breast Cancer Incidence Rates 2001-2013</a:t>
            </a:r>
          </a:p>
        </c:rich>
      </c:tx>
      <c:layout>
        <c:manualLayout>
          <c:xMode val="edge"/>
          <c:yMode val="edge"/>
          <c:x val="0.12878922743352736"/>
          <c:y val="5.038595569931161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&quot;arial&quot;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7149561813247924E-2"/>
          <c:y val="0.19384991868072302"/>
          <c:w val="0.76424551540986441"/>
          <c:h val="0.68948281238991971"/>
        </c:manualLayout>
      </c:layout>
      <c:lineChart>
        <c:grouping val="standard"/>
        <c:varyColors val="0"/>
        <c:ser>
          <c:idx val="0"/>
          <c:order val="0"/>
          <c:tx>
            <c:v>Urban Female</c:v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3810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0"/>
            <c:trendlineLbl>
              <c:layout>
                <c:manualLayout>
                  <c:x val="-8.36224276313287E-3"/>
                  <c:y val="-2.2206609108136124E-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&quot;arial&quot;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cat>
            <c:numRef>
              <c:f>'Urban vs. Rural'!$B$3:$N$3</c:f>
              <c:numCache>
                <c:formatCode>General</c:formatCode>
                <c:ptCount val="13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</c:numCache>
            </c:numRef>
          </c:cat>
          <c:val>
            <c:numRef>
              <c:f>'Urban vs. Rural'!$B$4:$N$4</c:f>
              <c:numCache>
                <c:formatCode>General</c:formatCode>
                <c:ptCount val="13"/>
                <c:pt idx="0">
                  <c:v>43.2</c:v>
                </c:pt>
                <c:pt idx="1">
                  <c:v>44.1</c:v>
                </c:pt>
                <c:pt idx="2">
                  <c:v>43.1</c:v>
                </c:pt>
                <c:pt idx="3">
                  <c:v>44.3</c:v>
                </c:pt>
                <c:pt idx="4">
                  <c:v>43.8</c:v>
                </c:pt>
                <c:pt idx="5">
                  <c:v>46</c:v>
                </c:pt>
                <c:pt idx="6">
                  <c:v>44.6</c:v>
                </c:pt>
                <c:pt idx="7">
                  <c:v>47.5</c:v>
                </c:pt>
                <c:pt idx="8">
                  <c:v>42.2</c:v>
                </c:pt>
                <c:pt idx="9">
                  <c:v>43.7</c:v>
                </c:pt>
                <c:pt idx="10">
                  <c:v>43.7</c:v>
                </c:pt>
                <c:pt idx="11">
                  <c:v>40.4</c:v>
                </c:pt>
                <c:pt idx="12">
                  <c:v>44.5</c:v>
                </c:pt>
              </c:numCache>
            </c:numRef>
          </c:val>
          <c:smooth val="0"/>
        </c:ser>
        <c:ser>
          <c:idx val="1"/>
          <c:order val="1"/>
          <c:tx>
            <c:v>Rural Female</c:v>
          </c:tx>
          <c:spPr>
            <a:ln w="22225" cap="rnd">
              <a:solidFill>
                <a:srgbClr val="FF0000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rgbClr val="FF0000"/>
              </a:solidFill>
              <a:ln w="9525">
                <a:noFill/>
              </a:ln>
              <a:effectLst/>
            </c:spPr>
          </c:marker>
          <c:trendline>
            <c:spPr>
              <a:ln w="38100" cap="rnd">
                <a:solidFill>
                  <a:srgbClr val="FF0000"/>
                </a:solidFill>
                <a:prstDash val="sysDot"/>
              </a:ln>
              <a:effectLst/>
            </c:spPr>
            <c:trendlineType val="linear"/>
            <c:dispRSqr val="1"/>
            <c:dispEq val="0"/>
            <c:trendlineLbl>
              <c:layout>
                <c:manualLayout>
                  <c:x val="2.5753258596912673E-2"/>
                  <c:y val="4.8775344264972341E-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&quot;arial&quot;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val>
            <c:numRef>
              <c:f>'Urban vs. Rural'!$B$13:$N$13</c:f>
              <c:numCache>
                <c:formatCode>General</c:formatCode>
                <c:ptCount val="13"/>
                <c:pt idx="0">
                  <c:v>42.7</c:v>
                </c:pt>
                <c:pt idx="1">
                  <c:v>39.9</c:v>
                </c:pt>
                <c:pt idx="2">
                  <c:v>39.6</c:v>
                </c:pt>
                <c:pt idx="3">
                  <c:v>41.9</c:v>
                </c:pt>
                <c:pt idx="4">
                  <c:v>38.700000000000003</c:v>
                </c:pt>
                <c:pt idx="5">
                  <c:v>45</c:v>
                </c:pt>
                <c:pt idx="6">
                  <c:v>43.2</c:v>
                </c:pt>
                <c:pt idx="7">
                  <c:v>43.6</c:v>
                </c:pt>
                <c:pt idx="8">
                  <c:v>40.5</c:v>
                </c:pt>
                <c:pt idx="9">
                  <c:v>37.6</c:v>
                </c:pt>
                <c:pt idx="10">
                  <c:v>39.1</c:v>
                </c:pt>
                <c:pt idx="11">
                  <c:v>42.2</c:v>
                </c:pt>
                <c:pt idx="12">
                  <c:v>41.4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71108240"/>
        <c:axId val="271108632"/>
      </c:lineChart>
      <c:catAx>
        <c:axId val="27110824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&quot;arial&quot;"/>
                    <a:ea typeface="+mn-ea"/>
                    <a:cs typeface="+mn-cs"/>
                  </a:defRPr>
                </a:pPr>
                <a:r>
                  <a:rPr lang="en-US"/>
                  <a:t>Year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&quot;arial&quot;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&quot;arial&quot;"/>
                <a:ea typeface="+mn-ea"/>
                <a:cs typeface="+mn-cs"/>
              </a:defRPr>
            </a:pPr>
            <a:endParaRPr lang="en-US"/>
          </a:p>
        </c:txPr>
        <c:crossAx val="271108632"/>
        <c:crosses val="autoZero"/>
        <c:auto val="1"/>
        <c:lblAlgn val="ctr"/>
        <c:lblOffset val="100"/>
        <c:noMultiLvlLbl val="0"/>
      </c:catAx>
      <c:valAx>
        <c:axId val="271108632"/>
        <c:scaling>
          <c:orientation val="minMax"/>
          <c:max val="48"/>
          <c:min val="36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&quot;arial&quot;"/>
                    <a:ea typeface="+mn-ea"/>
                    <a:cs typeface="+mn-cs"/>
                  </a:defRPr>
                </a:pPr>
                <a:r>
                  <a:rPr lang="en-US"/>
                  <a:t>Age-Adjusted Rate (per 100,000)</a:t>
                </a:r>
              </a:p>
            </c:rich>
          </c:tx>
          <c:layout>
            <c:manualLayout>
              <c:xMode val="edge"/>
              <c:yMode val="edge"/>
              <c:x val="0"/>
              <c:y val="0.332406164422922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&quot;arial&quot;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&quot;arial&quot;"/>
                <a:ea typeface="+mn-ea"/>
                <a:cs typeface="+mn-cs"/>
              </a:defRPr>
            </a:pPr>
            <a:endParaRPr lang="en-US"/>
          </a:p>
        </c:txPr>
        <c:crossAx val="2711082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4772609991547665"/>
          <c:y val="0.30556381335006799"/>
          <c:w val="0.14646658298147514"/>
          <c:h val="0.37724616820614032"/>
        </c:manualLayout>
      </c:layout>
      <c:overlay val="0"/>
      <c:spPr>
        <a:noFill/>
        <a:ln w="25400"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&quot;arial&quot;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>
          <a:latin typeface="&quot;arial&quot;"/>
        </a:defRPr>
      </a:pPr>
      <a:endParaRPr lang="en-US"/>
    </a:p>
  </c:txPr>
  <c:externalData r:id="rId4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&quot;arial&quot;"/>
                <a:ea typeface="+mn-ea"/>
                <a:cs typeface="+mn-cs"/>
              </a:defRPr>
            </a:pPr>
            <a:r>
              <a:rPr lang="en-US" dirty="0"/>
              <a:t>Appalachian Female vs. Non-Appalachian Female </a:t>
            </a:r>
            <a:r>
              <a:rPr lang="en-US" dirty="0">
                <a:solidFill>
                  <a:srgbClr val="FF0000"/>
                </a:solidFill>
              </a:rPr>
              <a:t>Late Stage </a:t>
            </a:r>
            <a:r>
              <a:rPr lang="en-US" dirty="0"/>
              <a:t>Breast Cancer Incidence Rates 2001-2013</a:t>
            </a:r>
          </a:p>
        </c:rich>
      </c:tx>
      <c:layout>
        <c:manualLayout>
          <c:xMode val="edge"/>
          <c:yMode val="edge"/>
          <c:x val="9.4906329643577161E-2"/>
          <c:y val="5.936904477867949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&quot;arial&quot;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6522499904903191E-2"/>
          <c:y val="0.21532407407407408"/>
          <c:w val="0.74444282779869919"/>
          <c:h val="0.68790581358155911"/>
        </c:manualLayout>
      </c:layout>
      <c:lineChart>
        <c:grouping val="standard"/>
        <c:varyColors val="0"/>
        <c:ser>
          <c:idx val="0"/>
          <c:order val="0"/>
          <c:tx>
            <c:v>Appalachia Female</c:v>
          </c:tx>
          <c:spPr>
            <a:ln w="22225" cap="rnd">
              <a:solidFill>
                <a:srgbClr val="FF0000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rgbClr val="FF0000"/>
              </a:solidFill>
              <a:ln w="9525">
                <a:noFill/>
              </a:ln>
              <a:effectLst/>
            </c:spPr>
          </c:marker>
          <c:trendline>
            <c:spPr>
              <a:ln w="38100" cap="rnd">
                <a:solidFill>
                  <a:srgbClr val="FF0000"/>
                </a:solidFill>
                <a:prstDash val="sysDot"/>
              </a:ln>
              <a:effectLst/>
            </c:spPr>
            <c:trendlineType val="linear"/>
            <c:dispRSqr val="1"/>
            <c:dispEq val="0"/>
            <c:trendlineLbl>
              <c:layout>
                <c:manualLayout>
                  <c:x val="9.2719388337415967E-5"/>
                  <c:y val="-3.2511294412387599E-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&quot;arial&quot;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cat>
            <c:numRef>
              <c:f>'App vs. Non-App'!$B$3:$N$3</c:f>
              <c:numCache>
                <c:formatCode>General</c:formatCode>
                <c:ptCount val="13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</c:numCache>
            </c:numRef>
          </c:cat>
          <c:val>
            <c:numRef>
              <c:f>'App vs. Non-App'!$B$4:$N$4</c:f>
              <c:numCache>
                <c:formatCode>General</c:formatCode>
                <c:ptCount val="13"/>
                <c:pt idx="0">
                  <c:v>41.8</c:v>
                </c:pt>
                <c:pt idx="1">
                  <c:v>36.799999999999997</c:v>
                </c:pt>
                <c:pt idx="2">
                  <c:v>42.4</c:v>
                </c:pt>
                <c:pt idx="3">
                  <c:v>45.9</c:v>
                </c:pt>
                <c:pt idx="4">
                  <c:v>39.9</c:v>
                </c:pt>
                <c:pt idx="5">
                  <c:v>45.6</c:v>
                </c:pt>
                <c:pt idx="6">
                  <c:v>45.6</c:v>
                </c:pt>
                <c:pt idx="7">
                  <c:v>43.5</c:v>
                </c:pt>
                <c:pt idx="8">
                  <c:v>43.4</c:v>
                </c:pt>
                <c:pt idx="9">
                  <c:v>39</c:v>
                </c:pt>
                <c:pt idx="10">
                  <c:v>40.6</c:v>
                </c:pt>
                <c:pt idx="11">
                  <c:v>42.8</c:v>
                </c:pt>
                <c:pt idx="12">
                  <c:v>43.3</c:v>
                </c:pt>
              </c:numCache>
            </c:numRef>
          </c:val>
          <c:smooth val="0"/>
        </c:ser>
        <c:ser>
          <c:idx val="1"/>
          <c:order val="1"/>
          <c:tx>
            <c:v>Non-Appalachia Female</c:v>
          </c:tx>
          <c:spPr>
            <a:ln w="22225" cap="rnd">
              <a:solidFill>
                <a:srgbClr val="00CCFF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rgbClr val="00CCFF"/>
              </a:solidFill>
              <a:ln w="9525">
                <a:noFill/>
              </a:ln>
              <a:effectLst/>
            </c:spPr>
          </c:marker>
          <c:trendline>
            <c:spPr>
              <a:ln w="38100" cap="rnd">
                <a:solidFill>
                  <a:srgbClr val="00CCFF"/>
                </a:solidFill>
                <a:prstDash val="sysDot"/>
              </a:ln>
              <a:effectLst/>
            </c:spPr>
            <c:trendlineType val="linear"/>
            <c:dispRSqr val="1"/>
            <c:dispEq val="0"/>
            <c:trendlineLbl>
              <c:layout>
                <c:manualLayout>
                  <c:x val="2.1831849823120024E-2"/>
                  <c:y val="8.2486832999479842E-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&quot;arial&quot;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val>
            <c:numRef>
              <c:f>'App vs. Non-App'!$B$13:$N$13</c:f>
              <c:numCache>
                <c:formatCode>General</c:formatCode>
                <c:ptCount val="13"/>
                <c:pt idx="0">
                  <c:v>43.5</c:v>
                </c:pt>
                <c:pt idx="1">
                  <c:v>44.3</c:v>
                </c:pt>
                <c:pt idx="2">
                  <c:v>41.2</c:v>
                </c:pt>
                <c:pt idx="3">
                  <c:v>42.1</c:v>
                </c:pt>
                <c:pt idx="4">
                  <c:v>42</c:v>
                </c:pt>
                <c:pt idx="5">
                  <c:v>45.4</c:v>
                </c:pt>
                <c:pt idx="6">
                  <c:v>43.4</c:v>
                </c:pt>
                <c:pt idx="7">
                  <c:v>46.6</c:v>
                </c:pt>
                <c:pt idx="8">
                  <c:v>40.799999999999997</c:v>
                </c:pt>
                <c:pt idx="9">
                  <c:v>41.9</c:v>
                </c:pt>
                <c:pt idx="10">
                  <c:v>42.2</c:v>
                </c:pt>
                <c:pt idx="11">
                  <c:v>40.4</c:v>
                </c:pt>
                <c:pt idx="12">
                  <c:v>43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70907752"/>
        <c:axId val="270908144"/>
      </c:lineChart>
      <c:catAx>
        <c:axId val="27090775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&quot;arial&quot;"/>
                    <a:ea typeface="+mn-ea"/>
                    <a:cs typeface="+mn-cs"/>
                  </a:defRPr>
                </a:pPr>
                <a:r>
                  <a:rPr lang="en-US"/>
                  <a:t>Year</a:t>
                </a:r>
              </a:p>
            </c:rich>
          </c:tx>
          <c:layout>
            <c:manualLayout>
              <c:xMode val="edge"/>
              <c:yMode val="edge"/>
              <c:x val="0.40884581003461523"/>
              <c:y val="0.9521266506059795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&quot;arial&quot;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&quot;arial&quot;"/>
                <a:ea typeface="+mn-ea"/>
                <a:cs typeface="+mn-cs"/>
              </a:defRPr>
            </a:pPr>
            <a:endParaRPr lang="en-US"/>
          </a:p>
        </c:txPr>
        <c:crossAx val="270908144"/>
        <c:crosses val="autoZero"/>
        <c:auto val="1"/>
        <c:lblAlgn val="ctr"/>
        <c:lblOffset val="100"/>
        <c:noMultiLvlLbl val="0"/>
      </c:catAx>
      <c:valAx>
        <c:axId val="270908144"/>
        <c:scaling>
          <c:orientation val="minMax"/>
          <c:min val="3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&quot;arial&quot;"/>
                    <a:ea typeface="+mn-ea"/>
                    <a:cs typeface="+mn-cs"/>
                  </a:defRPr>
                </a:pPr>
                <a:r>
                  <a:rPr lang="en-US"/>
                  <a:t>Age-Adjusted Rate (per 100,000)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&quot;arial&quot;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&quot;arial&quot;"/>
                <a:ea typeface="+mn-ea"/>
                <a:cs typeface="+mn-cs"/>
              </a:defRPr>
            </a:pPr>
            <a:endParaRPr lang="en-US"/>
          </a:p>
        </c:txPr>
        <c:crossAx val="2709077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2225324775579522"/>
          <c:y val="0.3808761228790063"/>
          <c:w val="0.16077041840358192"/>
          <c:h val="0.383469002994344"/>
        </c:manualLayout>
      </c:layout>
      <c:overlay val="0"/>
      <c:spPr>
        <a:noFill/>
        <a:ln w="25400"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&quot;arial&quot;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>
          <a:latin typeface="&quot;arial&quot;"/>
        </a:defRPr>
      </a:pPr>
      <a:endParaRPr lang="en-US"/>
    </a:p>
  </c:txPr>
  <c:externalData r:id="rId4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&quot;arial&quot;"/>
                <a:ea typeface="+mn-ea"/>
                <a:cs typeface="+mn-cs"/>
              </a:defRPr>
            </a:pPr>
            <a:r>
              <a:rPr lang="en-US" sz="2000" dirty="0"/>
              <a:t>Overall Female Breast Cancer </a:t>
            </a:r>
            <a:r>
              <a:rPr lang="en-US" sz="2000" dirty="0">
                <a:solidFill>
                  <a:srgbClr val="FF0000"/>
                </a:solidFill>
              </a:rPr>
              <a:t>Mortality</a:t>
            </a:r>
            <a:r>
              <a:rPr lang="en-US" sz="2000" dirty="0"/>
              <a:t> Rates 2000-2013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&quot;arial&quot;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Overall</c:v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3810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0"/>
            <c:trendlineLbl>
              <c:layout>
                <c:manualLayout>
                  <c:x val="-0.11716012722985898"/>
                  <c:y val="-0.15547909251069644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&quot;arial&quot;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cat>
            <c:numRef>
              <c:f>Overall!$B$2:$O$2</c:f>
              <c:numCache>
                <c:formatCode>General</c:formatCode>
                <c:ptCount val="1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</c:numCache>
            </c:numRef>
          </c:cat>
          <c:val>
            <c:numRef>
              <c:f>Overall!$B$3:$O$3</c:f>
              <c:numCache>
                <c:formatCode>General</c:formatCode>
                <c:ptCount val="14"/>
                <c:pt idx="0">
                  <c:v>25.9</c:v>
                </c:pt>
                <c:pt idx="1">
                  <c:v>27.8</c:v>
                </c:pt>
                <c:pt idx="2">
                  <c:v>27.7</c:v>
                </c:pt>
                <c:pt idx="3">
                  <c:v>25.2</c:v>
                </c:pt>
                <c:pt idx="4">
                  <c:v>24.5</c:v>
                </c:pt>
                <c:pt idx="5">
                  <c:v>23.2</c:v>
                </c:pt>
                <c:pt idx="6">
                  <c:v>23.9</c:v>
                </c:pt>
                <c:pt idx="7">
                  <c:v>24.4</c:v>
                </c:pt>
                <c:pt idx="8">
                  <c:v>21.7</c:v>
                </c:pt>
                <c:pt idx="9">
                  <c:v>23</c:v>
                </c:pt>
                <c:pt idx="10">
                  <c:v>21.8</c:v>
                </c:pt>
                <c:pt idx="11">
                  <c:v>22.3</c:v>
                </c:pt>
                <c:pt idx="12">
                  <c:v>23.1</c:v>
                </c:pt>
                <c:pt idx="13">
                  <c:v>20.9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9525" cap="flat" cmpd="sng" algn="ctr">
              <a:solidFill>
                <a:schemeClr val="tx1">
                  <a:lumMod val="75000"/>
                  <a:lumOff val="25000"/>
                </a:schemeClr>
              </a:solidFill>
              <a:round/>
            </a:ln>
            <a:effectLst/>
          </c:spPr>
        </c:hiLowLines>
        <c:marker val="1"/>
        <c:smooth val="0"/>
        <c:axId val="270908928"/>
        <c:axId val="270909320"/>
      </c:lineChart>
      <c:catAx>
        <c:axId val="27090892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&quot;arial&quot;"/>
                    <a:ea typeface="+mn-ea"/>
                    <a:cs typeface="+mn-cs"/>
                  </a:defRPr>
                </a:pPr>
                <a:r>
                  <a:rPr lang="en-US"/>
                  <a:t>Year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&quot;arial&quot;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&quot;arial&quot;"/>
                <a:ea typeface="+mn-ea"/>
                <a:cs typeface="+mn-cs"/>
              </a:defRPr>
            </a:pPr>
            <a:endParaRPr lang="en-US"/>
          </a:p>
        </c:txPr>
        <c:crossAx val="270909320"/>
        <c:crosses val="autoZero"/>
        <c:auto val="1"/>
        <c:lblAlgn val="ctr"/>
        <c:lblOffset val="100"/>
        <c:noMultiLvlLbl val="0"/>
      </c:catAx>
      <c:valAx>
        <c:axId val="270909320"/>
        <c:scaling>
          <c:orientation val="minMax"/>
          <c:min val="2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&quot;arial&quot;"/>
                    <a:ea typeface="+mn-ea"/>
                    <a:cs typeface="+mn-cs"/>
                  </a:defRPr>
                </a:pPr>
                <a:r>
                  <a:rPr lang="en-US" dirty="0" smtClean="0"/>
                  <a:t>Age-Adjusted Mortality </a:t>
                </a:r>
                <a:r>
                  <a:rPr lang="en-US" dirty="0"/>
                  <a:t>Rate (per 100,000)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&quot;arial&quot;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&quot;arial&quot;"/>
                <a:ea typeface="+mn-ea"/>
                <a:cs typeface="+mn-cs"/>
              </a:defRPr>
            </a:pPr>
            <a:endParaRPr lang="en-US"/>
          </a:p>
        </c:txPr>
        <c:crossAx val="2709089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>
          <a:latin typeface="&quot;arial&quot;"/>
        </a:defRPr>
      </a:pPr>
      <a:endParaRPr lang="en-US"/>
    </a:p>
  </c:txPr>
  <c:externalData r:id="rId4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&quot;arial&quot;"/>
                <a:ea typeface="+mn-ea"/>
                <a:cs typeface="+mn-cs"/>
              </a:defRPr>
            </a:pPr>
            <a:r>
              <a:rPr lang="en-US" sz="2400" dirty="0"/>
              <a:t>White Female vs. Black Female Breast Cancer </a:t>
            </a:r>
            <a:r>
              <a:rPr lang="en-US" sz="2400" dirty="0">
                <a:solidFill>
                  <a:srgbClr val="FF0000"/>
                </a:solidFill>
              </a:rPr>
              <a:t>Mortality</a:t>
            </a:r>
            <a:r>
              <a:rPr lang="en-US" sz="2400" dirty="0"/>
              <a:t> Rates 2000-2013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&quot;arial&quot;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9752181792915919E-2"/>
          <c:y val="0.16381736070889405"/>
          <c:w val="0.76193324053302258"/>
          <c:h val="0.69764392690795585"/>
        </c:manualLayout>
      </c:layout>
      <c:lineChart>
        <c:grouping val="standard"/>
        <c:varyColors val="0"/>
        <c:ser>
          <c:idx val="0"/>
          <c:order val="0"/>
          <c:tx>
            <c:v>White Female</c:v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3810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0"/>
            <c:trendlineLbl>
              <c:layout>
                <c:manualLayout>
                  <c:x val="-0.10536333911650875"/>
                  <c:y val="-7.5533820474995378E-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&quot;arial&quot;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cat>
            <c:numRef>
              <c:f>'White vs. Black'!$B$3:$O$3</c:f>
              <c:numCache>
                <c:formatCode>General</c:formatCode>
                <c:ptCount val="1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</c:numCache>
            </c:numRef>
          </c:cat>
          <c:val>
            <c:numRef>
              <c:f>'White vs. Black'!$B$4:$O$4</c:f>
              <c:numCache>
                <c:formatCode>General</c:formatCode>
                <c:ptCount val="14"/>
                <c:pt idx="0">
                  <c:v>25.8</c:v>
                </c:pt>
                <c:pt idx="1">
                  <c:v>27.2</c:v>
                </c:pt>
                <c:pt idx="2">
                  <c:v>27</c:v>
                </c:pt>
                <c:pt idx="3">
                  <c:v>24.1</c:v>
                </c:pt>
                <c:pt idx="4">
                  <c:v>23.8</c:v>
                </c:pt>
                <c:pt idx="5">
                  <c:v>23.4</c:v>
                </c:pt>
                <c:pt idx="6">
                  <c:v>23.8</c:v>
                </c:pt>
                <c:pt idx="7">
                  <c:v>23.5</c:v>
                </c:pt>
                <c:pt idx="8">
                  <c:v>21.1</c:v>
                </c:pt>
                <c:pt idx="9">
                  <c:v>21.9</c:v>
                </c:pt>
                <c:pt idx="10">
                  <c:v>21.2</c:v>
                </c:pt>
                <c:pt idx="11">
                  <c:v>21.7</c:v>
                </c:pt>
                <c:pt idx="12">
                  <c:v>22.3</c:v>
                </c:pt>
                <c:pt idx="13">
                  <c:v>21</c:v>
                </c:pt>
              </c:numCache>
            </c:numRef>
          </c:val>
          <c:smooth val="0"/>
        </c:ser>
        <c:ser>
          <c:idx val="1"/>
          <c:order val="1"/>
          <c:tx>
            <c:v>Black Female</c:v>
          </c:tx>
          <c:spPr>
            <a:ln w="22225" cap="rnd">
              <a:solidFill>
                <a:srgbClr val="FF0000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rgbClr val="FF0000"/>
              </a:solidFill>
              <a:ln w="9525">
                <a:noFill/>
              </a:ln>
              <a:effectLst/>
            </c:spPr>
          </c:marker>
          <c:trendline>
            <c:spPr>
              <a:ln w="38100" cap="rnd">
                <a:solidFill>
                  <a:srgbClr val="FF0000"/>
                </a:solidFill>
                <a:prstDash val="sysDot"/>
              </a:ln>
              <a:effectLst/>
            </c:spPr>
            <c:trendlineType val="linear"/>
            <c:dispRSqr val="1"/>
            <c:dispEq val="0"/>
            <c:trendlineLbl>
              <c:layout>
                <c:manualLayout>
                  <c:x val="-7.3830908848258381E-2"/>
                  <c:y val="-0.10731934259719467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&quot;arial&quot;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cat>
            <c:numRef>
              <c:f>'White vs. Black'!$B$3:$O$3</c:f>
              <c:numCache>
                <c:formatCode>General</c:formatCode>
                <c:ptCount val="1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</c:numCache>
            </c:numRef>
          </c:cat>
          <c:val>
            <c:numRef>
              <c:f>'White vs. Black'!$B$13:$O$13</c:f>
              <c:numCache>
                <c:formatCode>General</c:formatCode>
                <c:ptCount val="14"/>
                <c:pt idx="0">
                  <c:v>29.2</c:v>
                </c:pt>
                <c:pt idx="1">
                  <c:v>36.200000000000003</c:v>
                </c:pt>
                <c:pt idx="2">
                  <c:v>37.299999999999997</c:v>
                </c:pt>
                <c:pt idx="3">
                  <c:v>43.3</c:v>
                </c:pt>
                <c:pt idx="4">
                  <c:v>36.1</c:v>
                </c:pt>
                <c:pt idx="5">
                  <c:v>22.8</c:v>
                </c:pt>
                <c:pt idx="6">
                  <c:v>29.7</c:v>
                </c:pt>
                <c:pt idx="7">
                  <c:v>34.700000000000003</c:v>
                </c:pt>
                <c:pt idx="8">
                  <c:v>32.200000000000003</c:v>
                </c:pt>
                <c:pt idx="9">
                  <c:v>40.200000000000003</c:v>
                </c:pt>
                <c:pt idx="10">
                  <c:v>27.3</c:v>
                </c:pt>
                <c:pt idx="11">
                  <c:v>28.4</c:v>
                </c:pt>
                <c:pt idx="12">
                  <c:v>34.1</c:v>
                </c:pt>
                <c:pt idx="13">
                  <c:v>21.3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70910104"/>
        <c:axId val="270910496"/>
      </c:lineChart>
      <c:catAx>
        <c:axId val="27091010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&quot;arial&quot;"/>
                    <a:ea typeface="+mn-ea"/>
                    <a:cs typeface="+mn-cs"/>
                  </a:defRPr>
                </a:pPr>
                <a:r>
                  <a:rPr lang="en-US"/>
                  <a:t>Year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&quot;arial&quot;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&quot;arial&quot;"/>
                <a:ea typeface="+mn-ea"/>
                <a:cs typeface="+mn-cs"/>
              </a:defRPr>
            </a:pPr>
            <a:endParaRPr lang="en-US"/>
          </a:p>
        </c:txPr>
        <c:crossAx val="270910496"/>
        <c:crosses val="autoZero"/>
        <c:auto val="1"/>
        <c:lblAlgn val="ctr"/>
        <c:lblOffset val="100"/>
        <c:noMultiLvlLbl val="0"/>
      </c:catAx>
      <c:valAx>
        <c:axId val="270910496"/>
        <c:scaling>
          <c:orientation val="minMax"/>
          <c:min val="2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&quot;arial&quot;"/>
                    <a:ea typeface="+mn-ea"/>
                    <a:cs typeface="+mn-cs"/>
                  </a:defRPr>
                </a:pPr>
                <a:r>
                  <a:rPr lang="en-US" dirty="0"/>
                  <a:t>Age-Adjusted </a:t>
                </a:r>
                <a:r>
                  <a:rPr lang="en-US" dirty="0" smtClean="0"/>
                  <a:t>Mortality Rate </a:t>
                </a:r>
                <a:r>
                  <a:rPr lang="en-US" dirty="0"/>
                  <a:t>(per 100,000)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&quot;arial&quot;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&quot;arial&quot;"/>
                <a:ea typeface="+mn-ea"/>
                <a:cs typeface="+mn-cs"/>
              </a:defRPr>
            </a:pPr>
            <a:endParaRPr lang="en-US"/>
          </a:p>
        </c:txPr>
        <c:crossAx val="270910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5652742559722395"/>
          <c:y val="0.42418495142230445"/>
          <c:w val="0.12939532452511235"/>
          <c:h val="0.44886038387867061"/>
        </c:manualLayout>
      </c:layout>
      <c:overlay val="0"/>
      <c:spPr>
        <a:noFill/>
        <a:ln w="25400"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&quot;arial&quot;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>
          <a:latin typeface="&quot;arial&quot;"/>
        </a:defRPr>
      </a:pPr>
      <a:endParaRPr lang="en-US"/>
    </a:p>
  </c:txPr>
  <c:externalData r:id="rId4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&quot;arial&quot;"/>
                <a:ea typeface="+mn-ea"/>
                <a:cs typeface="+mn-cs"/>
              </a:defRPr>
            </a:pPr>
            <a:r>
              <a:rPr lang="en-US" sz="2400" dirty="0"/>
              <a:t>Urban Female vs. Rural Female Breast Cancer </a:t>
            </a:r>
            <a:r>
              <a:rPr lang="en-US" sz="2400" dirty="0">
                <a:solidFill>
                  <a:srgbClr val="FF0000"/>
                </a:solidFill>
              </a:rPr>
              <a:t>Mortality</a:t>
            </a:r>
            <a:r>
              <a:rPr lang="en-US" sz="2400" dirty="0"/>
              <a:t> Rates 2000-2013</a:t>
            </a:r>
          </a:p>
        </c:rich>
      </c:tx>
      <c:layout>
        <c:manualLayout>
          <c:xMode val="edge"/>
          <c:yMode val="edge"/>
          <c:x val="0.1199258196538992"/>
          <c:y val="1.408450704225352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&quot;arial&quot;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1871417803342316E-2"/>
          <c:y val="0.15960929142789759"/>
          <c:w val="0.78009942315019276"/>
          <c:h val="0.70230923976673865"/>
        </c:manualLayout>
      </c:layout>
      <c:lineChart>
        <c:grouping val="standard"/>
        <c:varyColors val="0"/>
        <c:ser>
          <c:idx val="0"/>
          <c:order val="0"/>
          <c:tx>
            <c:v>Urban Female</c:v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3810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0"/>
            <c:trendlineLbl>
              <c:layout>
                <c:manualLayout>
                  <c:x val="1.0706214689265537E-2"/>
                  <c:y val="4.2530220694244204E-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&quot;arial&quot;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cat>
            <c:numRef>
              <c:f>'Urban vs. Rural'!$B$3:$O$3</c:f>
              <c:numCache>
                <c:formatCode>General</c:formatCode>
                <c:ptCount val="1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</c:numCache>
            </c:numRef>
          </c:cat>
          <c:val>
            <c:numRef>
              <c:f>'Urban vs. Rural'!$B$4:$O$4</c:f>
              <c:numCache>
                <c:formatCode>General</c:formatCode>
                <c:ptCount val="14"/>
                <c:pt idx="0">
                  <c:v>25.3</c:v>
                </c:pt>
                <c:pt idx="1">
                  <c:v>29.3</c:v>
                </c:pt>
                <c:pt idx="2">
                  <c:v>26.5</c:v>
                </c:pt>
                <c:pt idx="3">
                  <c:v>25.3</c:v>
                </c:pt>
                <c:pt idx="4">
                  <c:v>23.9</c:v>
                </c:pt>
                <c:pt idx="5">
                  <c:v>23.5</c:v>
                </c:pt>
                <c:pt idx="6">
                  <c:v>24.1</c:v>
                </c:pt>
                <c:pt idx="7">
                  <c:v>24.9</c:v>
                </c:pt>
                <c:pt idx="8">
                  <c:v>21.6</c:v>
                </c:pt>
                <c:pt idx="9">
                  <c:v>23.4</c:v>
                </c:pt>
                <c:pt idx="10">
                  <c:v>21.7</c:v>
                </c:pt>
                <c:pt idx="11">
                  <c:v>20.5</c:v>
                </c:pt>
                <c:pt idx="12">
                  <c:v>23.7</c:v>
                </c:pt>
                <c:pt idx="13">
                  <c:v>20.9</c:v>
                </c:pt>
              </c:numCache>
            </c:numRef>
          </c:val>
          <c:smooth val="0"/>
        </c:ser>
        <c:ser>
          <c:idx val="1"/>
          <c:order val="1"/>
          <c:tx>
            <c:v>Rural Female</c:v>
          </c:tx>
          <c:spPr>
            <a:ln w="22225" cap="rnd">
              <a:solidFill>
                <a:srgbClr val="FF0000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rgbClr val="FF0000"/>
              </a:solidFill>
              <a:ln w="9525">
                <a:noFill/>
              </a:ln>
              <a:effectLst/>
            </c:spPr>
          </c:marker>
          <c:trendline>
            <c:spPr>
              <a:ln w="38100" cap="rnd">
                <a:solidFill>
                  <a:srgbClr val="FF0000"/>
                </a:solidFill>
                <a:prstDash val="sysDot"/>
              </a:ln>
              <a:effectLst/>
            </c:spPr>
            <c:trendlineType val="linear"/>
            <c:dispRSqr val="1"/>
            <c:dispEq val="0"/>
            <c:trendlineLbl>
              <c:layout>
                <c:manualLayout>
                  <c:x val="-0.18420903954802259"/>
                  <c:y val="-0.17222524121104579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&quot;arial&quot;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cat>
            <c:numRef>
              <c:f>'Urban vs. Rural'!$B$3:$O$3</c:f>
              <c:numCache>
                <c:formatCode>General</c:formatCode>
                <c:ptCount val="1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</c:numCache>
            </c:numRef>
          </c:cat>
          <c:val>
            <c:numRef>
              <c:f>'Urban vs. Rural'!$B$13:$O$13</c:f>
              <c:numCache>
                <c:formatCode>General</c:formatCode>
                <c:ptCount val="14"/>
                <c:pt idx="0">
                  <c:v>26.6</c:v>
                </c:pt>
                <c:pt idx="1">
                  <c:v>26</c:v>
                </c:pt>
                <c:pt idx="2">
                  <c:v>29</c:v>
                </c:pt>
                <c:pt idx="3">
                  <c:v>25</c:v>
                </c:pt>
                <c:pt idx="4">
                  <c:v>25.4</c:v>
                </c:pt>
                <c:pt idx="5">
                  <c:v>22.9</c:v>
                </c:pt>
                <c:pt idx="6">
                  <c:v>23.9</c:v>
                </c:pt>
                <c:pt idx="7">
                  <c:v>23.8</c:v>
                </c:pt>
                <c:pt idx="8">
                  <c:v>21.8</c:v>
                </c:pt>
                <c:pt idx="9">
                  <c:v>22.6</c:v>
                </c:pt>
                <c:pt idx="10">
                  <c:v>21.9</c:v>
                </c:pt>
                <c:pt idx="11">
                  <c:v>24.4</c:v>
                </c:pt>
                <c:pt idx="12">
                  <c:v>22.5</c:v>
                </c:pt>
                <c:pt idx="13">
                  <c:v>21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70687280"/>
        <c:axId val="270687672"/>
      </c:lineChart>
      <c:catAx>
        <c:axId val="27068728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&quot;arial&quot;"/>
                    <a:ea typeface="+mn-ea"/>
                    <a:cs typeface="+mn-cs"/>
                  </a:defRPr>
                </a:pPr>
                <a:r>
                  <a:rPr lang="en-US"/>
                  <a:t>Year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&quot;arial&quot;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&quot;arial&quot;"/>
                <a:ea typeface="+mn-ea"/>
                <a:cs typeface="+mn-cs"/>
              </a:defRPr>
            </a:pPr>
            <a:endParaRPr lang="en-US"/>
          </a:p>
        </c:txPr>
        <c:crossAx val="270687672"/>
        <c:crosses val="autoZero"/>
        <c:auto val="1"/>
        <c:lblAlgn val="ctr"/>
        <c:lblOffset val="100"/>
        <c:noMultiLvlLbl val="0"/>
      </c:catAx>
      <c:valAx>
        <c:axId val="270687672"/>
        <c:scaling>
          <c:orientation val="minMax"/>
          <c:min val="2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&quot;arial&quot;"/>
                    <a:ea typeface="+mn-ea"/>
                    <a:cs typeface="+mn-cs"/>
                  </a:defRPr>
                </a:pPr>
                <a:r>
                  <a:rPr lang="en-US"/>
                  <a:t>Age-Adjusted Rate (per 100,000)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&quot;arial&quot;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&quot;arial&quot;"/>
                <a:ea typeface="+mn-ea"/>
                <a:cs typeface="+mn-cs"/>
              </a:defRPr>
            </a:pPr>
            <a:endParaRPr lang="en-US"/>
          </a:p>
        </c:txPr>
        <c:crossAx val="2706872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5577839388330856"/>
          <c:y val="0.4420177192159857"/>
          <c:w val="0.14144382172746625"/>
          <c:h val="0.40362241691619533"/>
        </c:manualLayout>
      </c:layout>
      <c:overlay val="0"/>
      <c:spPr>
        <a:noFill/>
        <a:ln w="25400"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&quot;arial&quot;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>
          <a:latin typeface="&quot;arial&quot;"/>
        </a:defRPr>
      </a:pPr>
      <a:endParaRPr lang="en-US"/>
    </a:p>
  </c:txPr>
  <c:externalData r:id="rId4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&quot;arial&quot;"/>
                <a:ea typeface="+mn-ea"/>
                <a:cs typeface="+mn-cs"/>
              </a:defRPr>
            </a:pPr>
            <a:r>
              <a:rPr lang="en-US" sz="1800" dirty="0"/>
              <a:t>Appalachian Female vs. Non-Appalachian Female Breast Cancer </a:t>
            </a:r>
            <a:r>
              <a:rPr lang="en-US" sz="1800" dirty="0">
                <a:solidFill>
                  <a:srgbClr val="FF0000"/>
                </a:solidFill>
              </a:rPr>
              <a:t>Mortality</a:t>
            </a:r>
            <a:r>
              <a:rPr lang="en-US" sz="1800" dirty="0"/>
              <a:t> Rates 2000-2013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&quot;arial&quot;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8663212376930788E-2"/>
          <c:y val="0.15785090783641262"/>
          <c:w val="0.74623929100546371"/>
          <c:h val="0.70923650711281072"/>
        </c:manualLayout>
      </c:layout>
      <c:lineChart>
        <c:grouping val="standard"/>
        <c:varyColors val="0"/>
        <c:ser>
          <c:idx val="0"/>
          <c:order val="0"/>
          <c:tx>
            <c:v>Appalachia Female</c:v>
          </c:tx>
          <c:spPr>
            <a:ln w="22225" cap="rnd">
              <a:solidFill>
                <a:srgbClr val="FF0000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rgbClr val="FF0000"/>
              </a:solidFill>
              <a:ln w="9525">
                <a:noFill/>
              </a:ln>
              <a:effectLst/>
            </c:spPr>
          </c:marker>
          <c:trendline>
            <c:spPr>
              <a:ln w="38100" cap="rnd">
                <a:solidFill>
                  <a:srgbClr val="FF0000"/>
                </a:solidFill>
                <a:prstDash val="sysDot"/>
              </a:ln>
              <a:effectLst/>
            </c:spPr>
            <c:trendlineType val="linear"/>
            <c:dispRSqr val="1"/>
            <c:dispEq val="0"/>
            <c:trendlineLbl>
              <c:layout>
                <c:manualLayout>
                  <c:x val="-0.14987532808398951"/>
                  <c:y val="-0.15278952288498185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&quot;arial&quot;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cat>
            <c:numRef>
              <c:f>'App vs. Non-App'!$B$3:$O$3</c:f>
              <c:numCache>
                <c:formatCode>General</c:formatCode>
                <c:ptCount val="1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</c:numCache>
            </c:numRef>
          </c:cat>
          <c:val>
            <c:numRef>
              <c:f>'App vs. Non-App'!$B$4:$O$4</c:f>
              <c:numCache>
                <c:formatCode>General</c:formatCode>
                <c:ptCount val="14"/>
                <c:pt idx="0">
                  <c:v>26.6</c:v>
                </c:pt>
                <c:pt idx="1">
                  <c:v>27.5</c:v>
                </c:pt>
                <c:pt idx="2">
                  <c:v>29.1</c:v>
                </c:pt>
                <c:pt idx="3">
                  <c:v>26.1</c:v>
                </c:pt>
                <c:pt idx="4">
                  <c:v>26.6</c:v>
                </c:pt>
                <c:pt idx="5">
                  <c:v>22.6</c:v>
                </c:pt>
                <c:pt idx="6">
                  <c:v>26.2</c:v>
                </c:pt>
                <c:pt idx="7">
                  <c:v>24</c:v>
                </c:pt>
                <c:pt idx="8">
                  <c:v>22.3</c:v>
                </c:pt>
                <c:pt idx="9">
                  <c:v>24.1</c:v>
                </c:pt>
                <c:pt idx="10">
                  <c:v>23.2</c:v>
                </c:pt>
                <c:pt idx="11">
                  <c:v>26.5</c:v>
                </c:pt>
                <c:pt idx="12">
                  <c:v>24.1</c:v>
                </c:pt>
                <c:pt idx="13">
                  <c:v>22.7</c:v>
                </c:pt>
              </c:numCache>
            </c:numRef>
          </c:val>
          <c:smooth val="0"/>
        </c:ser>
        <c:ser>
          <c:idx val="1"/>
          <c:order val="1"/>
          <c:tx>
            <c:v>Non-Appalachia Female</c:v>
          </c:tx>
          <c:spPr>
            <a:ln w="22225" cap="rnd">
              <a:solidFill>
                <a:srgbClr val="00CCFF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rgbClr val="00CCFF"/>
              </a:solidFill>
              <a:ln w="9525">
                <a:noFill/>
              </a:ln>
              <a:effectLst/>
            </c:spPr>
          </c:marker>
          <c:trendline>
            <c:spPr>
              <a:ln w="38100" cap="rnd">
                <a:solidFill>
                  <a:srgbClr val="00CCFF"/>
                </a:solidFill>
                <a:prstDash val="sysDot"/>
              </a:ln>
              <a:effectLst/>
            </c:spPr>
            <c:trendlineType val="linear"/>
            <c:dispRSqr val="1"/>
            <c:dispEq val="0"/>
            <c:trendlineLbl>
              <c:layout>
                <c:manualLayout>
                  <c:x val="-0.30100527158681434"/>
                  <c:y val="-0.15498831481681236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&quot;arial&quot;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cat>
            <c:numRef>
              <c:f>'App vs. Non-App'!$B$3:$O$3</c:f>
              <c:numCache>
                <c:formatCode>General</c:formatCode>
                <c:ptCount val="1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</c:numCache>
            </c:numRef>
          </c:cat>
          <c:val>
            <c:numRef>
              <c:f>'App vs. Non-App'!$B$13:$O$13</c:f>
              <c:numCache>
                <c:formatCode>General</c:formatCode>
                <c:ptCount val="14"/>
                <c:pt idx="0">
                  <c:v>25.6</c:v>
                </c:pt>
                <c:pt idx="1">
                  <c:v>27.9</c:v>
                </c:pt>
                <c:pt idx="2">
                  <c:v>27.1</c:v>
                </c:pt>
                <c:pt idx="3">
                  <c:v>24.8</c:v>
                </c:pt>
                <c:pt idx="4">
                  <c:v>23.6</c:v>
                </c:pt>
                <c:pt idx="5">
                  <c:v>23.5</c:v>
                </c:pt>
                <c:pt idx="6">
                  <c:v>23</c:v>
                </c:pt>
                <c:pt idx="7">
                  <c:v>24.5</c:v>
                </c:pt>
                <c:pt idx="8">
                  <c:v>21.4</c:v>
                </c:pt>
                <c:pt idx="9">
                  <c:v>22.6</c:v>
                </c:pt>
                <c:pt idx="10">
                  <c:v>21.1</c:v>
                </c:pt>
                <c:pt idx="11">
                  <c:v>20.6</c:v>
                </c:pt>
                <c:pt idx="12">
                  <c:v>22.7</c:v>
                </c:pt>
                <c:pt idx="13">
                  <c:v>20.2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70688456"/>
        <c:axId val="270688848"/>
      </c:lineChart>
      <c:catAx>
        <c:axId val="27068845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&quot;arial&quot;"/>
                    <a:ea typeface="+mn-ea"/>
                    <a:cs typeface="+mn-cs"/>
                  </a:defRPr>
                </a:pPr>
                <a:r>
                  <a:rPr lang="en-US"/>
                  <a:t>Year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&quot;arial&quot;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&quot;arial&quot;"/>
                <a:ea typeface="+mn-ea"/>
                <a:cs typeface="+mn-cs"/>
              </a:defRPr>
            </a:pPr>
            <a:endParaRPr lang="en-US"/>
          </a:p>
        </c:txPr>
        <c:crossAx val="270688848"/>
        <c:crosses val="autoZero"/>
        <c:auto val="1"/>
        <c:lblAlgn val="ctr"/>
        <c:lblOffset val="100"/>
        <c:noMultiLvlLbl val="0"/>
      </c:catAx>
      <c:valAx>
        <c:axId val="270688848"/>
        <c:scaling>
          <c:orientation val="minMax"/>
          <c:min val="2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&quot;arial&quot;"/>
                    <a:ea typeface="+mn-ea"/>
                    <a:cs typeface="+mn-cs"/>
                  </a:defRPr>
                </a:pPr>
                <a:r>
                  <a:rPr lang="en-US"/>
                  <a:t>Age-Adjusted Rate (per 100,000)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&quot;arial&quot;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&quot;arial&quot;"/>
                <a:ea typeface="+mn-ea"/>
                <a:cs typeface="+mn-cs"/>
              </a:defRPr>
            </a:pPr>
            <a:endParaRPr lang="en-US"/>
          </a:p>
        </c:txPr>
        <c:crossAx val="2706884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2961842163797317"/>
          <c:y val="0.26127170747492179"/>
          <c:w val="0.16619143896549868"/>
          <c:h val="0.43177740624887645"/>
        </c:manualLayout>
      </c:layout>
      <c:overlay val="0"/>
      <c:spPr>
        <a:noFill/>
        <a:ln w="25400">
          <a:solidFill>
            <a:sysClr val="windowText" lastClr="000000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&quot;arial&quot;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>
          <a:latin typeface="&quot;arial&quot;"/>
        </a:defRPr>
      </a:pPr>
      <a:endParaRPr lang="en-US"/>
    </a:p>
  </c:txPr>
  <c:externalData r:id="rId4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School Education (2009-2013) vs. Mammography Rate (2012)</a:t>
            </a:r>
          </a:p>
        </c:rich>
      </c:tx>
      <c:layout>
        <c:manualLayout>
          <c:xMode val="edge"/>
          <c:yMode val="edge"/>
          <c:x val="0.16681933508311458"/>
          <c:y val="1.438848920863309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7488735783027127E-2"/>
          <c:y val="9.3777072829925034E-2"/>
          <c:w val="0.63768350831146092"/>
          <c:h val="0.7864185501992107"/>
        </c:manualLayout>
      </c:layout>
      <c:scatterChart>
        <c:scatterStyle val="lineMarker"/>
        <c:varyColors val="0"/>
        <c:ser>
          <c:idx val="0"/>
          <c:order val="0"/>
          <c:tx>
            <c:v>High School Education (2009-2013) vs. Mammograpghy Rate (2012)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C6E7FC">
                  <a:lumMod val="50000"/>
                </a:srgbClr>
              </a:solidFill>
              <a:ln w="15875">
                <a:solidFill>
                  <a:srgbClr val="C6E7FC">
                    <a:lumMod val="50000"/>
                  </a:srgbClr>
                </a:solidFill>
              </a:ln>
              <a:effectLst/>
            </c:spPr>
          </c:marker>
          <c:trendline>
            <c:spPr>
              <a:ln w="31750" cap="rnd">
                <a:solidFill>
                  <a:srgbClr val="C6E7FC">
                    <a:lumMod val="50000"/>
                  </a:srgbClr>
                </a:solidFill>
                <a:prstDash val="sysDot"/>
              </a:ln>
              <a:effectLst/>
            </c:spPr>
            <c:trendlineType val="linear"/>
            <c:dispRSqr val="1"/>
            <c:dispEq val="0"/>
            <c:trendlineLbl>
              <c:layout>
                <c:manualLayout>
                  <c:x val="-0.2053102580927384"/>
                  <c:y val="-0.10581544213448139"/>
                </c:manualLayout>
              </c:layout>
              <c:numFmt formatCode="General" sourceLinked="0"/>
              <c:spPr>
                <a:noFill/>
                <a:ln w="19050">
                  <a:solidFill>
                    <a:srgbClr val="FF0000"/>
                  </a:solidFill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</c:trendlineLbl>
          </c:trendline>
          <c:xVal>
            <c:numRef>
              <c:f>Breast!$M$27:$M$41</c:f>
              <c:numCache>
                <c:formatCode>0.0</c:formatCode>
                <c:ptCount val="15"/>
                <c:pt idx="0">
                  <c:v>66.72</c:v>
                </c:pt>
                <c:pt idx="1">
                  <c:v>68.8</c:v>
                </c:pt>
                <c:pt idx="2">
                  <c:v>70.03</c:v>
                </c:pt>
                <c:pt idx="3">
                  <c:v>79.180000000000007</c:v>
                </c:pt>
                <c:pt idx="4">
                  <c:v>72.48</c:v>
                </c:pt>
                <c:pt idx="5">
                  <c:v>80.8</c:v>
                </c:pt>
                <c:pt idx="6">
                  <c:v>74.28</c:v>
                </c:pt>
                <c:pt idx="7">
                  <c:v>79.19</c:v>
                </c:pt>
                <c:pt idx="8">
                  <c:v>87.14</c:v>
                </c:pt>
                <c:pt idx="9">
                  <c:v>74.88</c:v>
                </c:pt>
                <c:pt idx="10">
                  <c:v>83.78</c:v>
                </c:pt>
                <c:pt idx="11">
                  <c:v>83.24</c:v>
                </c:pt>
                <c:pt idx="12">
                  <c:v>83.67</c:v>
                </c:pt>
                <c:pt idx="13">
                  <c:v>84.93</c:v>
                </c:pt>
                <c:pt idx="14">
                  <c:v>87.01</c:v>
                </c:pt>
              </c:numCache>
            </c:numRef>
          </c:xVal>
          <c:yVal>
            <c:numRef>
              <c:f>Breast!$O$27:$O$41</c:f>
              <c:numCache>
                <c:formatCode>0.0</c:formatCode>
                <c:ptCount val="15"/>
                <c:pt idx="0">
                  <c:v>64.3</c:v>
                </c:pt>
                <c:pt idx="1">
                  <c:v>68</c:v>
                </c:pt>
                <c:pt idx="2">
                  <c:v>72.3</c:v>
                </c:pt>
                <c:pt idx="3">
                  <c:v>68.5</c:v>
                </c:pt>
                <c:pt idx="4">
                  <c:v>71.7</c:v>
                </c:pt>
                <c:pt idx="5">
                  <c:v>70.400000000000006</c:v>
                </c:pt>
                <c:pt idx="6">
                  <c:v>66.599999999999994</c:v>
                </c:pt>
                <c:pt idx="7">
                  <c:v>70.5</c:v>
                </c:pt>
                <c:pt idx="8">
                  <c:v>66.3</c:v>
                </c:pt>
                <c:pt idx="9">
                  <c:v>77.099999999999994</c:v>
                </c:pt>
                <c:pt idx="10">
                  <c:v>78.599999999999994</c:v>
                </c:pt>
                <c:pt idx="11">
                  <c:v>75</c:v>
                </c:pt>
                <c:pt idx="12">
                  <c:v>84.8</c:v>
                </c:pt>
                <c:pt idx="13">
                  <c:v>80.400000000000006</c:v>
                </c:pt>
                <c:pt idx="14">
                  <c:v>77.7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92165952"/>
        <c:axId val="292166344"/>
      </c:scatterChart>
      <c:valAx>
        <c:axId val="292165952"/>
        <c:scaling>
          <c:orientation val="minMax"/>
          <c:min val="60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2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High School Education</a:t>
                </a:r>
                <a:r>
                  <a:rPr lang="en-US" sz="1200" b="1" baseline="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(2009-2013)</a:t>
                </a:r>
                <a:endParaRPr lang="en-US" sz="1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92166344"/>
        <c:crosses val="autoZero"/>
        <c:crossBetween val="midCat"/>
      </c:valAx>
      <c:valAx>
        <c:axId val="292166344"/>
        <c:scaling>
          <c:orientation val="minMax"/>
          <c:min val="6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Mammography</a:t>
                </a:r>
                <a:r>
                  <a:rPr lang="en-US" sz="1200" b="1" baseline="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Rate (2012)</a:t>
                </a:r>
                <a:endParaRPr lang="en-US" sz="1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1.227830832196453E-2"/>
              <c:y val="0.4396002568024320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9216595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4000557742782147"/>
          <c:y val="0.33201382201325552"/>
          <c:w val="0.25166108923884511"/>
          <c:h val="0.3441258331917143"/>
        </c:manualLayout>
      </c:layout>
      <c:overlay val="0"/>
      <c:spPr>
        <a:noFill/>
        <a:ln w="15875">
          <a:solidFill>
            <a:sysClr val="windowText" lastClr="000000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55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Mammography Rate (2012) vs. Female Breast Cancer Incidence (2009-2013)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6759623797025365E-2"/>
          <c:y val="0.13740747562865585"/>
          <c:w val="0.61213473315835532"/>
          <c:h val="0.7526682748345187"/>
        </c:manualLayout>
      </c:layout>
      <c:scatterChart>
        <c:scatterStyle val="lineMarker"/>
        <c:varyColors val="0"/>
        <c:ser>
          <c:idx val="0"/>
          <c:order val="0"/>
          <c:tx>
            <c:v>Mammography Rate (2012) vs. Breast Cancer Incidence (2009-2013)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C6E7FC">
                  <a:lumMod val="50000"/>
                </a:srgbClr>
              </a:solidFill>
              <a:ln w="15875">
                <a:solidFill>
                  <a:srgbClr val="C6E7FC">
                    <a:lumMod val="50000"/>
                  </a:srgbClr>
                </a:solidFill>
              </a:ln>
              <a:effectLst/>
            </c:spPr>
          </c:marker>
          <c:trendline>
            <c:spPr>
              <a:ln w="28575" cap="rnd">
                <a:solidFill>
                  <a:srgbClr val="C6E7FC">
                    <a:lumMod val="50000"/>
                  </a:srgbClr>
                </a:solidFill>
                <a:prstDash val="sysDot"/>
              </a:ln>
              <a:effectLst/>
            </c:spPr>
            <c:trendlineType val="linear"/>
            <c:dispRSqr val="1"/>
            <c:dispEq val="0"/>
            <c:trendlineLbl>
              <c:layout>
                <c:manualLayout>
                  <c:x val="-0.21177712160979878"/>
                  <c:y val="-0.12099866960203395"/>
                </c:manualLayout>
              </c:layout>
              <c:numFmt formatCode="General" sourceLinked="0"/>
              <c:spPr>
                <a:noFill/>
                <a:ln w="19050">
                  <a:solidFill>
                    <a:srgbClr val="FF0000"/>
                  </a:solidFill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</c:trendlineLbl>
          </c:trendline>
          <c:xVal>
            <c:numRef>
              <c:f>Breast!$O$27:$O$41</c:f>
              <c:numCache>
                <c:formatCode>0.0</c:formatCode>
                <c:ptCount val="15"/>
                <c:pt idx="0">
                  <c:v>64.3</c:v>
                </c:pt>
                <c:pt idx="1">
                  <c:v>68</c:v>
                </c:pt>
                <c:pt idx="2">
                  <c:v>72.3</c:v>
                </c:pt>
                <c:pt idx="3">
                  <c:v>68.5</c:v>
                </c:pt>
                <c:pt idx="4">
                  <c:v>71.7</c:v>
                </c:pt>
                <c:pt idx="5">
                  <c:v>70.400000000000006</c:v>
                </c:pt>
                <c:pt idx="6">
                  <c:v>66.599999999999994</c:v>
                </c:pt>
                <c:pt idx="7">
                  <c:v>70.5</c:v>
                </c:pt>
                <c:pt idx="8">
                  <c:v>66.3</c:v>
                </c:pt>
                <c:pt idx="9">
                  <c:v>77.099999999999994</c:v>
                </c:pt>
                <c:pt idx="10">
                  <c:v>78.599999999999994</c:v>
                </c:pt>
                <c:pt idx="11">
                  <c:v>75</c:v>
                </c:pt>
                <c:pt idx="12">
                  <c:v>84.8</c:v>
                </c:pt>
                <c:pt idx="13">
                  <c:v>80.400000000000006</c:v>
                </c:pt>
                <c:pt idx="14">
                  <c:v>77.7</c:v>
                </c:pt>
              </c:numCache>
            </c:numRef>
          </c:xVal>
          <c:yVal>
            <c:numRef>
              <c:f>Breast!$Q$27:$Q$41</c:f>
              <c:numCache>
                <c:formatCode>0.0</c:formatCode>
                <c:ptCount val="15"/>
                <c:pt idx="0">
                  <c:v>128.1</c:v>
                </c:pt>
                <c:pt idx="1">
                  <c:v>116.3</c:v>
                </c:pt>
                <c:pt idx="2">
                  <c:v>133.19999999999999</c:v>
                </c:pt>
                <c:pt idx="3">
                  <c:v>133.9</c:v>
                </c:pt>
                <c:pt idx="4">
                  <c:v>133.80000000000001</c:v>
                </c:pt>
                <c:pt idx="5">
                  <c:v>120.5</c:v>
                </c:pt>
                <c:pt idx="6">
                  <c:v>142.4</c:v>
                </c:pt>
                <c:pt idx="7">
                  <c:v>138.1</c:v>
                </c:pt>
                <c:pt idx="8">
                  <c:v>148</c:v>
                </c:pt>
                <c:pt idx="9">
                  <c:v>142</c:v>
                </c:pt>
                <c:pt idx="10">
                  <c:v>134.6</c:v>
                </c:pt>
                <c:pt idx="11">
                  <c:v>143.80000000000001</c:v>
                </c:pt>
                <c:pt idx="12">
                  <c:v>137</c:v>
                </c:pt>
                <c:pt idx="13">
                  <c:v>158</c:v>
                </c:pt>
                <c:pt idx="14">
                  <c:v>172.7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86461120"/>
        <c:axId val="292167520"/>
      </c:scatterChart>
      <c:valAx>
        <c:axId val="286461120"/>
        <c:scaling>
          <c:orientation val="minMax"/>
          <c:min val="60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Mammography</a:t>
                </a:r>
                <a:r>
                  <a:rPr lang="en-US" sz="1200" b="1" baseline="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Rate (2012)</a:t>
                </a:r>
                <a:endParaRPr lang="en-US" sz="1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92167520"/>
        <c:crosses val="autoZero"/>
        <c:crossBetween val="midCat"/>
      </c:valAx>
      <c:valAx>
        <c:axId val="292167520"/>
        <c:scaling>
          <c:orientation val="minMax"/>
          <c:min val="1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Female Breast Cancer</a:t>
                </a:r>
                <a:r>
                  <a:rPr lang="en-US" sz="1200" b="1" baseline="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Incidence (2009-2013)</a:t>
                </a:r>
                <a:endParaRPr lang="en-US" sz="1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8646112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1524201662292208"/>
          <c:y val="0.32831478596886404"/>
          <c:w val="0.27642465004374456"/>
          <c:h val="0.34289234275160763"/>
        </c:manualLayout>
      </c:layout>
      <c:overlay val="0"/>
      <c:spPr>
        <a:noFill/>
        <a:ln w="15875">
          <a:solidFill>
            <a:sysClr val="windowText" lastClr="000000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7488735783027127E-2"/>
          <c:y val="0.13707992509269096"/>
          <c:w val="0.62967290026246714"/>
          <c:h val="0.74382969154698764"/>
        </c:manualLayout>
      </c:layout>
      <c:scatterChart>
        <c:scatterStyle val="lineMarker"/>
        <c:varyColors val="0"/>
        <c:ser>
          <c:idx val="0"/>
          <c:order val="0"/>
          <c:tx>
            <c:v>Female Breast Cancer Incidence (2009-2013) vs. Late Stage Female Breast Cancer Incidence (2009-2013)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C6E7FC">
                  <a:lumMod val="50000"/>
                </a:srgbClr>
              </a:solidFill>
              <a:ln w="15875">
                <a:solidFill>
                  <a:srgbClr val="C6E7FC">
                    <a:lumMod val="50000"/>
                  </a:srgbClr>
                </a:solidFill>
              </a:ln>
              <a:effectLst/>
            </c:spPr>
          </c:marker>
          <c:trendline>
            <c:spPr>
              <a:ln w="28575" cap="rnd">
                <a:solidFill>
                  <a:srgbClr val="C6E7FC">
                    <a:lumMod val="50000"/>
                  </a:srgbClr>
                </a:solidFill>
                <a:prstDash val="sysDot"/>
              </a:ln>
              <a:effectLst/>
            </c:spPr>
            <c:trendlineType val="linear"/>
            <c:dispRSqr val="1"/>
            <c:dispEq val="0"/>
            <c:trendlineLbl>
              <c:layout>
                <c:manualLayout>
                  <c:x val="-9.3822069116360457E-2"/>
                  <c:y val="6.1519420097149669E-2"/>
                </c:manualLayout>
              </c:layout>
              <c:numFmt formatCode="General" sourceLinked="0"/>
              <c:spPr>
                <a:noFill/>
                <a:ln w="19050">
                  <a:solidFill>
                    <a:srgbClr val="FF0000"/>
                  </a:solidFill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</c:trendlineLbl>
          </c:trendline>
          <c:xVal>
            <c:numRef>
              <c:f>Breast!$Q$27:$Q$41</c:f>
              <c:numCache>
                <c:formatCode>0.0</c:formatCode>
                <c:ptCount val="15"/>
                <c:pt idx="0">
                  <c:v>128.1</c:v>
                </c:pt>
                <c:pt idx="1">
                  <c:v>116.3</c:v>
                </c:pt>
                <c:pt idx="2">
                  <c:v>133.19999999999999</c:v>
                </c:pt>
                <c:pt idx="3">
                  <c:v>133.9</c:v>
                </c:pt>
                <c:pt idx="4">
                  <c:v>133.80000000000001</c:v>
                </c:pt>
                <c:pt idx="5">
                  <c:v>120.5</c:v>
                </c:pt>
                <c:pt idx="6">
                  <c:v>142.4</c:v>
                </c:pt>
                <c:pt idx="7">
                  <c:v>138.1</c:v>
                </c:pt>
                <c:pt idx="8">
                  <c:v>148</c:v>
                </c:pt>
                <c:pt idx="9">
                  <c:v>142</c:v>
                </c:pt>
                <c:pt idx="10">
                  <c:v>134.6</c:v>
                </c:pt>
                <c:pt idx="11">
                  <c:v>143.80000000000001</c:v>
                </c:pt>
                <c:pt idx="12">
                  <c:v>137</c:v>
                </c:pt>
                <c:pt idx="13">
                  <c:v>158</c:v>
                </c:pt>
                <c:pt idx="14">
                  <c:v>172.7</c:v>
                </c:pt>
              </c:numCache>
            </c:numRef>
          </c:xVal>
          <c:yVal>
            <c:numRef>
              <c:f>Breast!$S$27:$S$41</c:f>
              <c:numCache>
                <c:formatCode>0.0</c:formatCode>
                <c:ptCount val="15"/>
                <c:pt idx="0">
                  <c:v>36.008676789587852</c:v>
                </c:pt>
                <c:pt idx="1">
                  <c:v>34.047619047619051</c:v>
                </c:pt>
                <c:pt idx="2">
                  <c:v>31.308411214953267</c:v>
                </c:pt>
                <c:pt idx="3">
                  <c:v>31.578947368421051</c:v>
                </c:pt>
                <c:pt idx="4">
                  <c:v>30.605381165919283</c:v>
                </c:pt>
                <c:pt idx="5">
                  <c:v>29.808917197452228</c:v>
                </c:pt>
                <c:pt idx="6">
                  <c:v>30.091185410334347</c:v>
                </c:pt>
                <c:pt idx="7">
                  <c:v>29.351535836177472</c:v>
                </c:pt>
                <c:pt idx="8">
                  <c:v>29.795467108899942</c:v>
                </c:pt>
                <c:pt idx="9">
                  <c:v>25.498007968127489</c:v>
                </c:pt>
                <c:pt idx="10">
                  <c:v>27.746947835738066</c:v>
                </c:pt>
                <c:pt idx="11">
                  <c:v>26.829268292682929</c:v>
                </c:pt>
                <c:pt idx="12">
                  <c:v>24.202420242024203</c:v>
                </c:pt>
                <c:pt idx="13">
                  <c:v>26.723891273247496</c:v>
                </c:pt>
                <c:pt idx="14">
                  <c:v>26.511347660172724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92168304"/>
        <c:axId val="292168696"/>
      </c:scatterChart>
      <c:valAx>
        <c:axId val="292168304"/>
        <c:scaling>
          <c:orientation val="minMax"/>
          <c:min val="100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2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Female Breast Cancer Incidence</a:t>
                </a:r>
                <a:r>
                  <a:rPr lang="en-US" sz="1200" b="1" baseline="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(2009-2013)</a:t>
                </a:r>
                <a:endParaRPr lang="en-US" sz="1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92168696"/>
        <c:crosses val="autoZero"/>
        <c:crossBetween val="midCat"/>
      </c:valAx>
      <c:valAx>
        <c:axId val="292168696"/>
        <c:scaling>
          <c:orientation val="minMax"/>
          <c:min val="2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2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Late Stage Female</a:t>
                </a:r>
                <a:r>
                  <a:rPr lang="en-US" sz="1200" b="1" baseline="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Breast Cancer Incidence (2009-2013)</a:t>
                </a:r>
                <a:endParaRPr lang="en-US" sz="1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5.5555555555555558E-3"/>
              <c:y val="0.1346961353136682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9216830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2449835958005238"/>
          <c:y val="0.32872404742728079"/>
          <c:w val="0.2673604549431321"/>
          <c:h val="0.37068043683792357"/>
        </c:manualLayout>
      </c:layout>
      <c:overlay val="0"/>
      <c:spPr>
        <a:noFill/>
        <a:ln w="15875">
          <a:solidFill>
            <a:sysClr val="windowText" lastClr="000000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spc="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r>
              <a:rPr lang="en-US" sz="28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Colorectal</a:t>
            </a:r>
            <a:r>
              <a:rPr lang="en-US" sz="2800" b="1" baseline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 Cancer </a:t>
            </a:r>
            <a:r>
              <a:rPr lang="en-US" sz="2800" b="1" baseline="0" dirty="0" smtClean="0">
                <a:solidFill>
                  <a:srgbClr val="0033CC"/>
                </a:solidFill>
                <a:latin typeface="Calibri" panose="020F0502020204030204" pitchFamily="34" charset="0"/>
              </a:rPr>
              <a:t>Screening</a:t>
            </a:r>
            <a:r>
              <a:rPr lang="en-US" sz="2800" b="1" baseline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 in Kentucky</a:t>
            </a:r>
            <a:endParaRPr lang="en-US" sz="2800" b="1" dirty="0">
              <a:solidFill>
                <a:schemeClr val="tx1"/>
              </a:solidFill>
              <a:latin typeface="Calibri" panose="020F0502020204030204" pitchFamily="34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spc="0" baseline="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391192251411051"/>
          <c:y val="0.12950904253406681"/>
          <c:w val="0.83792139920563025"/>
          <c:h val="0.76189138172796889"/>
        </c:manualLayout>
      </c:layout>
      <c:scatterChart>
        <c:scatterStyle val="lineMarker"/>
        <c:varyColors val="0"/>
        <c:ser>
          <c:idx val="0"/>
          <c:order val="0"/>
          <c:spPr>
            <a:ln w="19050" cap="rnd">
              <a:solidFill>
                <a:schemeClr val="tx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2"/>
              </a:solidFill>
              <a:ln w="15875">
                <a:solidFill>
                  <a:schemeClr val="tx2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8.8495575221239076E-3"/>
                  <c:y val="2.25225225225223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5.7522123893805337E-2"/>
                  <c:y val="-3.82882882882882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5.4572271386430733E-2"/>
                  <c:y val="-4.72972972972973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7.8171091445427776E-2"/>
                  <c:y val="-4.504504504504504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3.9823008849557522E-2"/>
                  <c:y val="-3.82882882882883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3.687315634218289E-2"/>
                  <c:y val="-3.82882882882883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4.2772861356932042E-2"/>
                  <c:y val="-3.15315315315315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2.359882005899705E-2"/>
                  <c:y val="-3.37837837837837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Sheet1!$A$1:$A$8</c:f>
              <c:numCache>
                <c:formatCode>General</c:formatCode>
                <c:ptCount val="8"/>
                <c:pt idx="0">
                  <c:v>2000</c:v>
                </c:pt>
                <c:pt idx="1">
                  <c:v>2002</c:v>
                </c:pt>
                <c:pt idx="2">
                  <c:v>2004</c:v>
                </c:pt>
                <c:pt idx="3">
                  <c:v>2006</c:v>
                </c:pt>
                <c:pt idx="4">
                  <c:v>2008</c:v>
                </c:pt>
                <c:pt idx="5">
                  <c:v>2010</c:v>
                </c:pt>
                <c:pt idx="6">
                  <c:v>2012</c:v>
                </c:pt>
                <c:pt idx="7">
                  <c:v>2014</c:v>
                </c:pt>
              </c:numCache>
            </c:numRef>
          </c:xVal>
          <c:yVal>
            <c:numRef>
              <c:f>Sheet1!$B$1:$B$8</c:f>
              <c:numCache>
                <c:formatCode>0.0%</c:formatCode>
                <c:ptCount val="8"/>
                <c:pt idx="0">
                  <c:v>0.34699999999999998</c:v>
                </c:pt>
                <c:pt idx="1">
                  <c:v>0.439</c:v>
                </c:pt>
                <c:pt idx="2">
                  <c:v>0.47199999999999998</c:v>
                </c:pt>
                <c:pt idx="3">
                  <c:v>0.58599999999999997</c:v>
                </c:pt>
                <c:pt idx="4">
                  <c:v>0.63700000000000001</c:v>
                </c:pt>
                <c:pt idx="5">
                  <c:v>0.63700000000000001</c:v>
                </c:pt>
                <c:pt idx="6">
                  <c:v>0.65700000000000003</c:v>
                </c:pt>
                <c:pt idx="7">
                  <c:v>0.69599999999999995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70689632"/>
        <c:axId val="270690024"/>
      </c:scatterChart>
      <c:valAx>
        <c:axId val="270689632"/>
        <c:scaling>
          <c:orientation val="minMax"/>
          <c:max val="2014"/>
          <c:min val="2000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Year</a:t>
                </a:r>
                <a:endParaRPr lang="en-US" sz="1400" b="1" dirty="0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0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n-US"/>
          </a:p>
        </c:txPr>
        <c:crossAx val="270690024"/>
        <c:crosses val="autoZero"/>
        <c:crossBetween val="midCat"/>
        <c:majorUnit val="2"/>
      </c:valAx>
      <c:valAx>
        <c:axId val="270690024"/>
        <c:scaling>
          <c:orientation val="minMax"/>
          <c:max val="0.75000000000000011"/>
          <c:min val="0.3000000000000000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Screening</a:t>
                </a:r>
                <a:r>
                  <a:rPr lang="en-US" sz="1400" b="1" baseline="0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 Rate</a:t>
                </a:r>
                <a:endParaRPr lang="en-US" sz="1400" b="1" dirty="0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</c:rich>
          </c:tx>
          <c:layout>
            <c:manualLayout>
              <c:xMode val="edge"/>
              <c:yMode val="edge"/>
              <c:x val="1.6524864701646807E-2"/>
              <c:y val="0.3940038660707951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n-US"/>
          </a:p>
        </c:txPr>
        <c:crossAx val="270689632"/>
        <c:crossesAt val="2000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&quot;arial&quot;"/>
                <a:ea typeface="+mn-ea"/>
                <a:cs typeface="+mn-cs"/>
              </a:defRPr>
            </a:pPr>
            <a:r>
              <a:rPr lang="en-US" sz="2400" b="1" dirty="0"/>
              <a:t>White vs. Black Lung and Bronchus Cancer </a:t>
            </a:r>
            <a:r>
              <a:rPr lang="en-US" sz="2400" b="1" dirty="0">
                <a:solidFill>
                  <a:srgbClr val="FF0000"/>
                </a:solidFill>
              </a:rPr>
              <a:t>Incidence</a:t>
            </a:r>
            <a:r>
              <a:rPr lang="en-US" sz="2400" b="1" dirty="0"/>
              <a:t> Rates 2000-2013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&quot;arial&quot;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414080033474077E-2"/>
          <c:y val="0.21995370370370371"/>
          <c:w val="0.78615048118985131"/>
          <c:h val="0.67611765422817005"/>
        </c:manualLayout>
      </c:layout>
      <c:lineChart>
        <c:grouping val="standard"/>
        <c:varyColors val="0"/>
        <c:ser>
          <c:idx val="0"/>
          <c:order val="0"/>
          <c:tx>
            <c:v>White</c:v>
          </c:tx>
          <c:spPr>
            <a:ln w="22225" cap="rnd">
              <a:solidFill>
                <a:srgbClr val="00CCFF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rgbClr val="00CCFF"/>
              </a:solidFill>
              <a:ln w="9525">
                <a:noFill/>
              </a:ln>
              <a:effectLst/>
            </c:spPr>
          </c:marker>
          <c:trendline>
            <c:spPr>
              <a:ln w="44450" cap="rnd">
                <a:solidFill>
                  <a:srgbClr val="00CCFF"/>
                </a:solidFill>
                <a:prstDash val="sysDot"/>
              </a:ln>
              <a:effectLst/>
            </c:spPr>
            <c:trendlineType val="linear"/>
            <c:dispRSqr val="1"/>
            <c:dispEq val="0"/>
            <c:trendlineLbl>
              <c:layout>
                <c:manualLayout>
                  <c:x val="-0.13492279090113735"/>
                  <c:y val="-7.2083047360507668E-3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&quot;arial&quot;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cat>
            <c:numRef>
              <c:f>'White vs. Black'!$B$3:$O$3</c:f>
              <c:numCache>
                <c:formatCode>General</c:formatCode>
                <c:ptCount val="1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</c:numCache>
            </c:numRef>
          </c:cat>
          <c:val>
            <c:numRef>
              <c:f>'White vs. Black'!$B$4:$O$4</c:f>
              <c:numCache>
                <c:formatCode>General</c:formatCode>
                <c:ptCount val="14"/>
                <c:pt idx="0">
                  <c:v>101.2</c:v>
                </c:pt>
                <c:pt idx="1">
                  <c:v>104.4</c:v>
                </c:pt>
                <c:pt idx="2">
                  <c:v>102.9</c:v>
                </c:pt>
                <c:pt idx="3">
                  <c:v>101</c:v>
                </c:pt>
                <c:pt idx="4">
                  <c:v>102.9</c:v>
                </c:pt>
                <c:pt idx="5">
                  <c:v>101.2</c:v>
                </c:pt>
                <c:pt idx="6">
                  <c:v>102.4</c:v>
                </c:pt>
                <c:pt idx="7">
                  <c:v>100</c:v>
                </c:pt>
                <c:pt idx="8">
                  <c:v>102</c:v>
                </c:pt>
                <c:pt idx="9">
                  <c:v>99.2</c:v>
                </c:pt>
                <c:pt idx="10">
                  <c:v>101.4</c:v>
                </c:pt>
                <c:pt idx="11">
                  <c:v>96.1</c:v>
                </c:pt>
                <c:pt idx="12">
                  <c:v>94.9</c:v>
                </c:pt>
                <c:pt idx="13">
                  <c:v>94.5</c:v>
                </c:pt>
              </c:numCache>
            </c:numRef>
          </c:val>
          <c:smooth val="0"/>
        </c:ser>
        <c:ser>
          <c:idx val="1"/>
          <c:order val="1"/>
          <c:tx>
            <c:v>Black</c:v>
          </c:tx>
          <c:spPr>
            <a:ln w="22225" cap="rnd">
              <a:solidFill>
                <a:srgbClr val="FF0000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rgbClr val="FF0000"/>
              </a:solidFill>
              <a:ln w="9525">
                <a:noFill/>
              </a:ln>
              <a:effectLst/>
            </c:spPr>
          </c:marker>
          <c:trendline>
            <c:spPr>
              <a:ln w="44450" cap="rnd">
                <a:solidFill>
                  <a:srgbClr val="FF0000"/>
                </a:solidFill>
                <a:prstDash val="sysDot"/>
              </a:ln>
              <a:effectLst/>
            </c:spPr>
            <c:trendlineType val="linear"/>
            <c:dispRSqr val="1"/>
            <c:dispEq val="0"/>
            <c:trendlineLbl>
              <c:layout>
                <c:manualLayout>
                  <c:x val="-1.9645013123359579E-2"/>
                  <c:y val="-8.4445935924930285E-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&quot;arial&quot;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val>
            <c:numRef>
              <c:f>'White vs. Black'!$B$13:$O$13</c:f>
              <c:numCache>
                <c:formatCode>General</c:formatCode>
                <c:ptCount val="14"/>
                <c:pt idx="0">
                  <c:v>119</c:v>
                </c:pt>
                <c:pt idx="1">
                  <c:v>99.5</c:v>
                </c:pt>
                <c:pt idx="2">
                  <c:v>105.3</c:v>
                </c:pt>
                <c:pt idx="3">
                  <c:v>108.1</c:v>
                </c:pt>
                <c:pt idx="4">
                  <c:v>115.9</c:v>
                </c:pt>
                <c:pt idx="5">
                  <c:v>106.7</c:v>
                </c:pt>
                <c:pt idx="6">
                  <c:v>107.2</c:v>
                </c:pt>
                <c:pt idx="7">
                  <c:v>104.9</c:v>
                </c:pt>
                <c:pt idx="8">
                  <c:v>115.5</c:v>
                </c:pt>
                <c:pt idx="9">
                  <c:v>109.6</c:v>
                </c:pt>
                <c:pt idx="10">
                  <c:v>104.6</c:v>
                </c:pt>
                <c:pt idx="11">
                  <c:v>97.7</c:v>
                </c:pt>
                <c:pt idx="12">
                  <c:v>94.9</c:v>
                </c:pt>
                <c:pt idx="13">
                  <c:v>89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2604824"/>
        <c:axId val="143182848"/>
      </c:lineChart>
      <c:catAx>
        <c:axId val="14260482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&quot;arial&quot;"/>
                    <a:ea typeface="+mn-ea"/>
                    <a:cs typeface="+mn-cs"/>
                  </a:defRPr>
                </a:pPr>
                <a:r>
                  <a:rPr lang="en-US" b="1"/>
                  <a:t>Year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&quot;arial&quot;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&quot;arial&quot;"/>
                <a:ea typeface="+mn-ea"/>
                <a:cs typeface="+mn-cs"/>
              </a:defRPr>
            </a:pPr>
            <a:endParaRPr lang="en-US"/>
          </a:p>
        </c:txPr>
        <c:crossAx val="143182848"/>
        <c:crosses val="autoZero"/>
        <c:auto val="1"/>
        <c:lblAlgn val="ctr"/>
        <c:lblOffset val="100"/>
        <c:noMultiLvlLbl val="0"/>
      </c:catAx>
      <c:valAx>
        <c:axId val="143182848"/>
        <c:scaling>
          <c:orientation val="minMax"/>
          <c:max val="120"/>
          <c:min val="8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&quot;arial&quot;"/>
                    <a:ea typeface="+mn-ea"/>
                    <a:cs typeface="+mn-cs"/>
                  </a:defRPr>
                </a:pPr>
                <a:r>
                  <a:rPr lang="en-US" b="1"/>
                  <a:t>Age-Adjusted Rate (per 100,000)</a:t>
                </a:r>
              </a:p>
            </c:rich>
          </c:tx>
          <c:layout>
            <c:manualLayout>
              <c:xMode val="edge"/>
              <c:yMode val="edge"/>
              <c:x val="6.5617891513560806E-3"/>
              <c:y val="0.3544084866224369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&quot;arial&quot;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&quot;arial&quot;"/>
                <a:ea typeface="+mn-ea"/>
                <a:cs typeface="+mn-cs"/>
              </a:defRPr>
            </a:pPr>
            <a:endParaRPr lang="en-US"/>
          </a:p>
        </c:txPr>
        <c:crossAx val="1426048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5473578302712172"/>
          <c:y val="0.43973948252027856"/>
          <c:w val="0.13693088363954503"/>
          <c:h val="0.25365379105801394"/>
        </c:manualLayout>
      </c:layout>
      <c:overlay val="0"/>
      <c:spPr>
        <a:noFill/>
        <a:ln w="25400">
          <a:solidFill>
            <a:sysClr val="windowText" lastClr="000000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&quot;arial&quot;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&quot;arial&quot;"/>
        </a:defRPr>
      </a:pPr>
      <a:endParaRPr lang="en-US"/>
    </a:p>
  </c:txPr>
  <c:externalData r:id="rId4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2800" b="1" i="0" u="none" strike="noStrike" kern="1200" spc="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r>
              <a:rPr lang="en-US" sz="2800" b="1" dirty="0"/>
              <a:t>Colorectal Cancer </a:t>
            </a:r>
            <a:r>
              <a:rPr lang="en-US" sz="2800" b="1" dirty="0">
                <a:solidFill>
                  <a:srgbClr val="0033CC"/>
                </a:solidFill>
              </a:rPr>
              <a:t>Incidence</a:t>
            </a:r>
            <a:r>
              <a:rPr lang="en-US" sz="2800" b="1" dirty="0"/>
              <a:t> in Kentucky</a:t>
            </a:r>
          </a:p>
        </c:rich>
      </c:tx>
      <c:layout>
        <c:manualLayout>
          <c:xMode val="edge"/>
          <c:yMode val="edge"/>
          <c:x val="0.14477207977207976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2800" b="1" i="0" u="none" strike="noStrike" kern="1200" spc="0" baseline="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450277048702245E-2"/>
          <c:y val="0.10896109732858734"/>
          <c:w val="0.86246898624851387"/>
          <c:h val="0.78249631467299463"/>
        </c:manualLayout>
      </c:layout>
      <c:scatterChart>
        <c:scatterStyle val="lineMarker"/>
        <c:varyColors val="0"/>
        <c:ser>
          <c:idx val="0"/>
          <c:order val="0"/>
          <c:spPr>
            <a:ln w="25400" cap="rnd">
              <a:solidFill>
                <a:srgbClr val="3366CC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3366CC"/>
              </a:solidFill>
              <a:ln w="9525">
                <a:solidFill>
                  <a:srgbClr val="006699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7.1225071225071357E-3"/>
                  <c:y val="-4.33789954337899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7065527065527065E-2"/>
                  <c:y val="-4.10958904109589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8490028490028491E-2"/>
                  <c:y val="-4.33789954337899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4.2735042735042739E-3"/>
                  <c:y val="-3.082191780821917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500" b="1" i="0" u="none" strike="noStrike" kern="1200" baseline="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6752136752136755E-2"/>
                      <c:h val="5.093607305936073E-2"/>
                    </c:manualLayout>
                  </c15:layout>
                </c:ext>
              </c:extLst>
            </c:dLbl>
            <c:dLbl>
              <c:idx val="4"/>
              <c:layout>
                <c:manualLayout>
                  <c:x val="7.1225071225071226E-3"/>
                  <c:y val="-1.59817351598173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2.8490028490028491E-3"/>
                  <c:y val="-9.13242009132420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1.7094017094017096E-2"/>
                  <c:y val="-4.33789954337899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6752136752136755E-2"/>
                      <c:h val="4.865296803652968E-2"/>
                    </c:manualLayout>
                  </c15:layout>
                </c:ext>
              </c:extLst>
            </c:dLbl>
            <c:dLbl>
              <c:idx val="8"/>
              <c:layout>
                <c:manualLayout>
                  <c:x val="-4.2735042735042739E-3"/>
                  <c:y val="-3.42465753424657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2.8490028490028491E-3"/>
                  <c:y val="-1.82648401826484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8.5470085470085479E-3"/>
                  <c:y val="-2.51141552511415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2.7065527065527065E-2"/>
                  <c:y val="-2.73972602739725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-2.4216524216524215E-2"/>
                  <c:y val="-3.19634703196348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6752136752136755E-2"/>
                      <c:h val="4.865296803652968E-2"/>
                    </c:manualLayout>
                  </c15:layout>
                </c:ext>
              </c:extLst>
            </c:dLbl>
            <c:dLbl>
              <c:idx val="14"/>
              <c:layout>
                <c:manualLayout>
                  <c:x val="-4.2735042735042739E-3"/>
                  <c:y val="-2.28310502283105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xVal>
            <c:numRef>
              <c:f>'Cancer-Incidence-Rates-in-Kentu'!$B$3:$P$3</c:f>
              <c:numCache>
                <c:formatCode>General</c:formatCode>
                <c:ptCount val="15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</c:numCache>
            </c:numRef>
          </c:xVal>
          <c:yVal>
            <c:numRef>
              <c:f>'Cancer-Incidence-Rates-in-Kentu'!$B$4:$P$4</c:f>
              <c:numCache>
                <c:formatCode>General</c:formatCode>
                <c:ptCount val="15"/>
                <c:pt idx="0">
                  <c:v>66.7</c:v>
                </c:pt>
                <c:pt idx="1">
                  <c:v>68.2</c:v>
                </c:pt>
                <c:pt idx="2">
                  <c:v>68.8</c:v>
                </c:pt>
                <c:pt idx="3">
                  <c:v>65.400000000000006</c:v>
                </c:pt>
                <c:pt idx="4">
                  <c:v>65.2</c:v>
                </c:pt>
                <c:pt idx="5">
                  <c:v>64.2</c:v>
                </c:pt>
                <c:pt idx="6">
                  <c:v>61.3</c:v>
                </c:pt>
                <c:pt idx="7">
                  <c:v>59.3</c:v>
                </c:pt>
                <c:pt idx="8">
                  <c:v>59.5</c:v>
                </c:pt>
                <c:pt idx="9">
                  <c:v>58.1</c:v>
                </c:pt>
                <c:pt idx="10">
                  <c:v>57.3</c:v>
                </c:pt>
                <c:pt idx="11">
                  <c:v>54.6</c:v>
                </c:pt>
                <c:pt idx="12">
                  <c:v>53.4</c:v>
                </c:pt>
                <c:pt idx="13">
                  <c:v>54.2</c:v>
                </c:pt>
                <c:pt idx="14">
                  <c:v>52.8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70690808"/>
        <c:axId val="272174216"/>
      </c:scatterChart>
      <c:valAx>
        <c:axId val="270690808"/>
        <c:scaling>
          <c:orientation val="minMax"/>
          <c:max val="2013"/>
          <c:min val="1999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8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r>
                  <a:rPr lang="en-US" sz="1480" b="1" dirty="0" smtClean="0">
                    <a:solidFill>
                      <a:schemeClr val="tx1"/>
                    </a:solidFill>
                  </a:rPr>
                  <a:t>Year</a:t>
                </a:r>
                <a:endParaRPr lang="en-US" sz="1480" b="1" dirty="0">
                  <a:solidFill>
                    <a:schemeClr val="tx1"/>
                  </a:solidFill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80" b="0" i="0" u="none" strike="noStrik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n-US"/>
          </a:p>
        </c:txPr>
        <c:crossAx val="272174216"/>
        <c:crosses val="autoZero"/>
        <c:crossBetween val="midCat"/>
        <c:majorUnit val="1"/>
      </c:valAx>
      <c:valAx>
        <c:axId val="272174216"/>
        <c:scaling>
          <c:orientation val="minMax"/>
          <c:max val="72"/>
          <c:min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80" b="1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r>
                  <a:rPr lang="en-US" sz="1480" b="1" dirty="0" smtClean="0"/>
                  <a:t>Age-Adjusted</a:t>
                </a:r>
                <a:r>
                  <a:rPr lang="en-US" sz="1480" b="1" baseline="0" dirty="0" smtClean="0"/>
                  <a:t> Incidence Rate per 100,000</a:t>
                </a:r>
                <a:endParaRPr lang="en-US" sz="1480" b="1" dirty="0"/>
              </a:p>
            </c:rich>
          </c:tx>
          <c:layout>
            <c:manualLayout>
              <c:xMode val="edge"/>
              <c:yMode val="edge"/>
              <c:x val="0"/>
              <c:y val="0.1817730917196994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80" b="1" i="0" u="none" strike="noStrik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n-US"/>
          </a:p>
        </c:txPr>
        <c:crossAx val="270690808"/>
        <c:crosses val="autoZero"/>
        <c:crossBetween val="midCat"/>
        <c:majorUnit val="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  <a:latin typeface="Calibri" panose="020F0502020204030204" pitchFamily="34" charset="0"/>
        </a:defRPr>
      </a:pPr>
      <a:endParaRPr lang="en-US"/>
    </a:p>
  </c:txPr>
  <c:externalData r:id="rId4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&quot;arial&quot;"/>
                <a:ea typeface="+mn-ea"/>
                <a:cs typeface="+mn-cs"/>
              </a:defRPr>
            </a:pPr>
            <a:r>
              <a:rPr lang="en-US" sz="2000" dirty="0"/>
              <a:t>Overall Colon and Rectum </a:t>
            </a:r>
            <a:r>
              <a:rPr lang="en-US" sz="2000" dirty="0">
                <a:solidFill>
                  <a:srgbClr val="FF0000"/>
                </a:solidFill>
              </a:rPr>
              <a:t>Incidence</a:t>
            </a:r>
            <a:r>
              <a:rPr lang="en-US" sz="2000" dirty="0"/>
              <a:t> Rates 2000-2013</a:t>
            </a:r>
          </a:p>
        </c:rich>
      </c:tx>
      <c:layout>
        <c:manualLayout>
          <c:xMode val="edge"/>
          <c:yMode val="edge"/>
          <c:x val="0.16671500437445319"/>
          <c:y val="1.388888888888888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&quot;arial&quot;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3810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0"/>
            <c:trendlineLbl>
              <c:layout>
                <c:manualLayout>
                  <c:x val="-2.2945538057742781E-2"/>
                  <c:y val="-0.14109598279381744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&quot;arial&quot;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cat>
            <c:numRef>
              <c:f>Overall!$B$2:$O$2</c:f>
              <c:numCache>
                <c:formatCode>General</c:formatCode>
                <c:ptCount val="1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</c:numCache>
            </c:numRef>
          </c:cat>
          <c:val>
            <c:numRef>
              <c:f>Overall!$B$3:$O$3</c:f>
              <c:numCache>
                <c:formatCode>General</c:formatCode>
                <c:ptCount val="14"/>
                <c:pt idx="0">
                  <c:v>68.2</c:v>
                </c:pt>
                <c:pt idx="1">
                  <c:v>68.8</c:v>
                </c:pt>
                <c:pt idx="2">
                  <c:v>65.400000000000006</c:v>
                </c:pt>
                <c:pt idx="3">
                  <c:v>65.2</c:v>
                </c:pt>
                <c:pt idx="4">
                  <c:v>64.2</c:v>
                </c:pt>
                <c:pt idx="5">
                  <c:v>61.3</c:v>
                </c:pt>
                <c:pt idx="6">
                  <c:v>59.3</c:v>
                </c:pt>
                <c:pt idx="7">
                  <c:v>59.5</c:v>
                </c:pt>
                <c:pt idx="8">
                  <c:v>58.1</c:v>
                </c:pt>
                <c:pt idx="9">
                  <c:v>57.3</c:v>
                </c:pt>
                <c:pt idx="10">
                  <c:v>54.6</c:v>
                </c:pt>
                <c:pt idx="11">
                  <c:v>53.4</c:v>
                </c:pt>
                <c:pt idx="12">
                  <c:v>54.2</c:v>
                </c:pt>
                <c:pt idx="13">
                  <c:v>52.8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9525" cap="flat" cmpd="sng" algn="ctr">
              <a:solidFill>
                <a:schemeClr val="tx1">
                  <a:lumMod val="75000"/>
                  <a:lumOff val="25000"/>
                </a:schemeClr>
              </a:solidFill>
              <a:round/>
            </a:ln>
            <a:effectLst/>
          </c:spPr>
        </c:hiLowLines>
        <c:marker val="1"/>
        <c:smooth val="0"/>
        <c:axId val="272175000"/>
        <c:axId val="272175392"/>
      </c:lineChart>
      <c:catAx>
        <c:axId val="27217500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&quot;arial&quot;"/>
                    <a:ea typeface="+mn-ea"/>
                    <a:cs typeface="+mn-cs"/>
                  </a:defRPr>
                </a:pPr>
                <a:r>
                  <a:rPr lang="en-US"/>
                  <a:t>Year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&quot;arial&quot;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&quot;arial&quot;"/>
                <a:ea typeface="+mn-ea"/>
                <a:cs typeface="+mn-cs"/>
              </a:defRPr>
            </a:pPr>
            <a:endParaRPr lang="en-US"/>
          </a:p>
        </c:txPr>
        <c:crossAx val="272175392"/>
        <c:crosses val="autoZero"/>
        <c:auto val="1"/>
        <c:lblAlgn val="ctr"/>
        <c:lblOffset val="100"/>
        <c:noMultiLvlLbl val="0"/>
      </c:catAx>
      <c:valAx>
        <c:axId val="272175392"/>
        <c:scaling>
          <c:orientation val="minMax"/>
          <c:min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&quot;arial&quot;"/>
                    <a:ea typeface="+mn-ea"/>
                    <a:cs typeface="+mn-cs"/>
                  </a:defRPr>
                </a:pPr>
                <a:r>
                  <a:rPr lang="en-US"/>
                  <a:t>Age-Adjusted Rate (per 100,000)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&quot;arial&quot;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&quot;arial&quot;"/>
                <a:ea typeface="+mn-ea"/>
                <a:cs typeface="+mn-cs"/>
              </a:defRPr>
            </a:pPr>
            <a:endParaRPr lang="en-US"/>
          </a:p>
        </c:txPr>
        <c:crossAx val="2721750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>
          <a:latin typeface="&quot;arial&quot;"/>
        </a:defRPr>
      </a:pPr>
      <a:endParaRPr lang="en-US"/>
    </a:p>
  </c:txPr>
  <c:externalData r:id="rId4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&quot;arial&quot;"/>
                <a:ea typeface="+mn-ea"/>
                <a:cs typeface="+mn-cs"/>
              </a:defRPr>
            </a:pPr>
            <a:r>
              <a:rPr lang="en-US" sz="2400" dirty="0"/>
              <a:t>Male vs. Female  Colon and Rectum Cancer </a:t>
            </a:r>
            <a:r>
              <a:rPr lang="en-US" sz="2400" dirty="0">
                <a:solidFill>
                  <a:srgbClr val="FF0000"/>
                </a:solidFill>
              </a:rPr>
              <a:t>Incidence</a:t>
            </a:r>
            <a:r>
              <a:rPr lang="en-US" sz="2400" dirty="0"/>
              <a:t> Rates 2000-2013</a:t>
            </a:r>
          </a:p>
        </c:rich>
      </c:tx>
      <c:layout>
        <c:manualLayout>
          <c:xMode val="edge"/>
          <c:yMode val="edge"/>
          <c:x val="0.15057491251093613"/>
          <c:y val="2.962617192078081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&quot;arial&quot;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215048118985128E-2"/>
          <c:y val="0.19680555555555551"/>
          <c:w val="0.78101596675415563"/>
          <c:h val="0.65003025663458747"/>
        </c:manualLayout>
      </c:layout>
      <c:lineChart>
        <c:grouping val="standard"/>
        <c:varyColors val="0"/>
        <c:ser>
          <c:idx val="0"/>
          <c:order val="0"/>
          <c:tx>
            <c:v>Male</c:v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3810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0"/>
            <c:trendlineLbl>
              <c:layout>
                <c:manualLayout>
                  <c:x val="1.2854996386321276E-2"/>
                  <c:y val="-6.3753021534315474E-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&quot;arial&quot;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cat>
            <c:numRef>
              <c:f>'Male vs. Female'!$B$3:$O$3</c:f>
              <c:numCache>
                <c:formatCode>General</c:formatCode>
                <c:ptCount val="1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</c:numCache>
            </c:numRef>
          </c:cat>
          <c:val>
            <c:numRef>
              <c:f>'Male vs. Female'!$B$4:$O$4</c:f>
              <c:numCache>
                <c:formatCode>General</c:formatCode>
                <c:ptCount val="14"/>
                <c:pt idx="0">
                  <c:v>79.3</c:v>
                </c:pt>
                <c:pt idx="1">
                  <c:v>84.2</c:v>
                </c:pt>
                <c:pt idx="2">
                  <c:v>77</c:v>
                </c:pt>
                <c:pt idx="3">
                  <c:v>76.599999999999994</c:v>
                </c:pt>
                <c:pt idx="4">
                  <c:v>77.599999999999994</c:v>
                </c:pt>
                <c:pt idx="5">
                  <c:v>73.7</c:v>
                </c:pt>
                <c:pt idx="6">
                  <c:v>71.099999999999994</c:v>
                </c:pt>
                <c:pt idx="7">
                  <c:v>71.599999999999994</c:v>
                </c:pt>
                <c:pt idx="8">
                  <c:v>70.099999999999994</c:v>
                </c:pt>
                <c:pt idx="9">
                  <c:v>65.400000000000006</c:v>
                </c:pt>
                <c:pt idx="10">
                  <c:v>65.7</c:v>
                </c:pt>
                <c:pt idx="11">
                  <c:v>64.3</c:v>
                </c:pt>
                <c:pt idx="12">
                  <c:v>63.2</c:v>
                </c:pt>
                <c:pt idx="13">
                  <c:v>62</c:v>
                </c:pt>
              </c:numCache>
            </c:numRef>
          </c:val>
          <c:smooth val="0"/>
        </c:ser>
        <c:ser>
          <c:idx val="1"/>
          <c:order val="1"/>
          <c:tx>
            <c:v>Female</c:v>
          </c:tx>
          <c:spPr>
            <a:ln w="22225" cap="rnd">
              <a:solidFill>
                <a:srgbClr val="FF0000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rgbClr val="FF0000"/>
              </a:solidFill>
              <a:ln w="9525">
                <a:noFill/>
              </a:ln>
              <a:effectLst/>
            </c:spPr>
          </c:marker>
          <c:trendline>
            <c:spPr>
              <a:ln w="38100" cap="rnd">
                <a:solidFill>
                  <a:srgbClr val="FF0000"/>
                </a:solidFill>
                <a:prstDash val="sysDot"/>
              </a:ln>
              <a:effectLst/>
            </c:spPr>
            <c:trendlineType val="linear"/>
            <c:dispRSqr val="1"/>
            <c:dispEq val="0"/>
            <c:trendlineLbl>
              <c:layout>
                <c:manualLayout>
                  <c:x val="-8.884134048461334E-3"/>
                  <c:y val="2.3976609663571857E-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&quot;arial&quot;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val>
            <c:numRef>
              <c:f>'Male vs. Female'!$B$13:$O$13</c:f>
              <c:numCache>
                <c:formatCode>General</c:formatCode>
                <c:ptCount val="14"/>
                <c:pt idx="0">
                  <c:v>60.3</c:v>
                </c:pt>
                <c:pt idx="1">
                  <c:v>57.9</c:v>
                </c:pt>
                <c:pt idx="2">
                  <c:v>57.3</c:v>
                </c:pt>
                <c:pt idx="3">
                  <c:v>56.4</c:v>
                </c:pt>
                <c:pt idx="4">
                  <c:v>54.9</c:v>
                </c:pt>
                <c:pt idx="5">
                  <c:v>52</c:v>
                </c:pt>
                <c:pt idx="6">
                  <c:v>49.6</c:v>
                </c:pt>
                <c:pt idx="7">
                  <c:v>49.9</c:v>
                </c:pt>
                <c:pt idx="8">
                  <c:v>48.6</c:v>
                </c:pt>
                <c:pt idx="9">
                  <c:v>51.1</c:v>
                </c:pt>
                <c:pt idx="10">
                  <c:v>46.3</c:v>
                </c:pt>
                <c:pt idx="11">
                  <c:v>44.2</c:v>
                </c:pt>
                <c:pt idx="12">
                  <c:v>46.5</c:v>
                </c:pt>
                <c:pt idx="13">
                  <c:v>45.2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72176176"/>
        <c:axId val="272176568"/>
      </c:lineChart>
      <c:catAx>
        <c:axId val="27217617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&quot;arial&quot;"/>
                    <a:ea typeface="+mn-ea"/>
                    <a:cs typeface="+mn-cs"/>
                  </a:defRPr>
                </a:pPr>
                <a:r>
                  <a:rPr lang="en-US"/>
                  <a:t>Year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&quot;arial&quot;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&quot;arial&quot;"/>
                <a:ea typeface="+mn-ea"/>
                <a:cs typeface="+mn-cs"/>
              </a:defRPr>
            </a:pPr>
            <a:endParaRPr lang="en-US"/>
          </a:p>
        </c:txPr>
        <c:crossAx val="272176568"/>
        <c:crosses val="autoZero"/>
        <c:auto val="1"/>
        <c:lblAlgn val="ctr"/>
        <c:lblOffset val="100"/>
        <c:noMultiLvlLbl val="0"/>
      </c:catAx>
      <c:valAx>
        <c:axId val="272176568"/>
        <c:scaling>
          <c:orientation val="minMax"/>
          <c:min val="4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&quot;arial&quot;"/>
                    <a:ea typeface="+mn-ea"/>
                    <a:cs typeface="+mn-cs"/>
                  </a:defRPr>
                </a:pPr>
                <a:r>
                  <a:rPr lang="en-US"/>
                  <a:t>Age-Adjusted Rate (per 100,000)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&quot;arial&quot;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&quot;arial&quot;"/>
                <a:ea typeface="+mn-ea"/>
                <a:cs typeface="+mn-cs"/>
              </a:defRPr>
            </a:pPr>
            <a:endParaRPr lang="en-US"/>
          </a:p>
        </c:txPr>
        <c:crossAx val="2721761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7177755905511811"/>
          <c:y val="0.40222156645916568"/>
          <c:w val="0.11850021872265967"/>
          <c:h val="0.28356596011336399"/>
        </c:manualLayout>
      </c:layout>
      <c:overlay val="0"/>
      <c:spPr>
        <a:noFill/>
        <a:ln w="25400"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&quot;arial&quot;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>
          <a:latin typeface="&quot;arial&quot;"/>
        </a:defRPr>
      </a:pPr>
      <a:endParaRPr lang="en-US"/>
    </a:p>
  </c:txPr>
  <c:externalData r:id="rId4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&quot;arial&quot;"/>
                <a:ea typeface="+mn-ea"/>
                <a:cs typeface="+mn-cs"/>
              </a:defRPr>
            </a:pPr>
            <a:r>
              <a:rPr lang="en-US" sz="2400" dirty="0"/>
              <a:t>White vs. Black Colon and Rectum Cancer </a:t>
            </a:r>
            <a:r>
              <a:rPr lang="en-US" sz="2400" dirty="0">
                <a:solidFill>
                  <a:srgbClr val="FF0000"/>
                </a:solidFill>
              </a:rPr>
              <a:t>Incidence</a:t>
            </a:r>
            <a:r>
              <a:rPr lang="en-US" sz="2400" dirty="0"/>
              <a:t> Rates 2000-2013 </a:t>
            </a:r>
          </a:p>
        </c:rich>
      </c:tx>
      <c:layout>
        <c:manualLayout>
          <c:xMode val="edge"/>
          <c:yMode val="edge"/>
          <c:x val="0.14144444444444446"/>
          <c:y val="2.558523090019152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&quot;arial&quot;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481714785651795"/>
          <c:y val="0.18561282932416953"/>
          <c:w val="0.76380752405949259"/>
          <c:h val="0.65822009362231781"/>
        </c:manualLayout>
      </c:layout>
      <c:lineChart>
        <c:grouping val="standard"/>
        <c:varyColors val="0"/>
        <c:ser>
          <c:idx val="0"/>
          <c:order val="0"/>
          <c:tx>
            <c:v>White</c:v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3810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0"/>
            <c:trendlineLbl>
              <c:layout>
                <c:manualLayout>
                  <c:x val="-6.0720800524934386E-2"/>
                  <c:y val="-8.5940980350429172E-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&quot;arial&quot;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cat>
            <c:numRef>
              <c:f>'White vs. Black'!$B$3:$O$3</c:f>
              <c:numCache>
                <c:formatCode>General</c:formatCode>
                <c:ptCount val="1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</c:numCache>
            </c:numRef>
          </c:cat>
          <c:val>
            <c:numRef>
              <c:f>'White vs. Black'!$B$4:$O$4</c:f>
              <c:numCache>
                <c:formatCode>General</c:formatCode>
                <c:ptCount val="14"/>
                <c:pt idx="0">
                  <c:v>67.3</c:v>
                </c:pt>
                <c:pt idx="1">
                  <c:v>68.5</c:v>
                </c:pt>
                <c:pt idx="2">
                  <c:v>64.400000000000006</c:v>
                </c:pt>
                <c:pt idx="3">
                  <c:v>64.2</c:v>
                </c:pt>
                <c:pt idx="4">
                  <c:v>63.5</c:v>
                </c:pt>
                <c:pt idx="5">
                  <c:v>60.5</c:v>
                </c:pt>
                <c:pt idx="6">
                  <c:v>59.1</c:v>
                </c:pt>
                <c:pt idx="7">
                  <c:v>58.5</c:v>
                </c:pt>
                <c:pt idx="8">
                  <c:v>58</c:v>
                </c:pt>
                <c:pt idx="9">
                  <c:v>56.7</c:v>
                </c:pt>
                <c:pt idx="10">
                  <c:v>53.9</c:v>
                </c:pt>
                <c:pt idx="11">
                  <c:v>52.8</c:v>
                </c:pt>
                <c:pt idx="12">
                  <c:v>53.6</c:v>
                </c:pt>
                <c:pt idx="13">
                  <c:v>52.2</c:v>
                </c:pt>
              </c:numCache>
            </c:numRef>
          </c:val>
          <c:smooth val="0"/>
        </c:ser>
        <c:ser>
          <c:idx val="1"/>
          <c:order val="1"/>
          <c:tx>
            <c:v>Black</c:v>
          </c:tx>
          <c:spPr>
            <a:ln w="22225" cap="rnd">
              <a:solidFill>
                <a:srgbClr val="FF0000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rgbClr val="FF0000"/>
              </a:solidFill>
              <a:ln w="9525">
                <a:noFill/>
              </a:ln>
              <a:effectLst/>
            </c:spPr>
          </c:marker>
          <c:trendline>
            <c:spPr>
              <a:ln w="38100" cap="rnd">
                <a:solidFill>
                  <a:srgbClr val="FF0000"/>
                </a:solidFill>
                <a:prstDash val="sysDot"/>
              </a:ln>
              <a:effectLst/>
            </c:spPr>
            <c:trendlineType val="linear"/>
            <c:dispRSqr val="1"/>
            <c:dispEq val="0"/>
            <c:trendlineLbl>
              <c:layout>
                <c:manualLayout>
                  <c:x val="-2.0443022747156606E-2"/>
                  <c:y val="-0.1203639072143009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&quot;arial&quot;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val>
            <c:numRef>
              <c:f>'White vs. Black'!$B$13:$O$13</c:f>
              <c:numCache>
                <c:formatCode>General</c:formatCode>
                <c:ptCount val="14"/>
                <c:pt idx="0">
                  <c:v>86</c:v>
                </c:pt>
                <c:pt idx="1">
                  <c:v>76.8</c:v>
                </c:pt>
                <c:pt idx="2">
                  <c:v>84.2</c:v>
                </c:pt>
                <c:pt idx="3">
                  <c:v>85.9</c:v>
                </c:pt>
                <c:pt idx="4">
                  <c:v>76.3</c:v>
                </c:pt>
                <c:pt idx="5">
                  <c:v>76.5</c:v>
                </c:pt>
                <c:pt idx="6">
                  <c:v>67.5</c:v>
                </c:pt>
                <c:pt idx="7">
                  <c:v>75.400000000000006</c:v>
                </c:pt>
                <c:pt idx="8">
                  <c:v>59.4</c:v>
                </c:pt>
                <c:pt idx="9">
                  <c:v>67.599999999999994</c:v>
                </c:pt>
                <c:pt idx="10">
                  <c:v>65.099999999999994</c:v>
                </c:pt>
                <c:pt idx="11">
                  <c:v>61.8</c:v>
                </c:pt>
                <c:pt idx="12">
                  <c:v>62.6</c:v>
                </c:pt>
                <c:pt idx="13">
                  <c:v>56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72177352"/>
        <c:axId val="272177744"/>
      </c:lineChart>
      <c:catAx>
        <c:axId val="27217735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&quot;arial&quot;"/>
                    <a:ea typeface="+mn-ea"/>
                    <a:cs typeface="+mn-cs"/>
                  </a:defRPr>
                </a:pPr>
                <a:r>
                  <a:rPr lang="en-US"/>
                  <a:t>Year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&quot;arial&quot;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&quot;arial&quot;"/>
                <a:ea typeface="+mn-ea"/>
                <a:cs typeface="+mn-cs"/>
              </a:defRPr>
            </a:pPr>
            <a:endParaRPr lang="en-US"/>
          </a:p>
        </c:txPr>
        <c:crossAx val="272177744"/>
        <c:crosses val="autoZero"/>
        <c:auto val="1"/>
        <c:lblAlgn val="ctr"/>
        <c:lblOffset val="100"/>
        <c:noMultiLvlLbl val="0"/>
      </c:catAx>
      <c:valAx>
        <c:axId val="272177744"/>
        <c:scaling>
          <c:orientation val="minMax"/>
          <c:min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&quot;arial&quot;"/>
                    <a:ea typeface="+mn-ea"/>
                    <a:cs typeface="+mn-cs"/>
                  </a:defRPr>
                </a:pPr>
                <a:r>
                  <a:rPr lang="en-US"/>
                  <a:t>Age-Adjusted Rate (per 100,000)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&quot;arial&quot;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&quot;arial&quot;"/>
                <a:ea typeface="+mn-ea"/>
                <a:cs typeface="+mn-cs"/>
              </a:defRPr>
            </a:pPr>
            <a:endParaRPr lang="en-US"/>
          </a:p>
        </c:txPr>
        <c:crossAx val="2721773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6723578302712168"/>
          <c:y val="0.41697540384771492"/>
          <c:w val="0.13276421697287838"/>
          <c:h val="0.35283836986592887"/>
        </c:manualLayout>
      </c:layout>
      <c:overlay val="0"/>
      <c:spPr>
        <a:noFill/>
        <a:ln w="25400"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&quot;arial&quot;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>
          <a:latin typeface="&quot;arial&quot;"/>
        </a:defRPr>
      </a:pPr>
      <a:endParaRPr lang="en-US"/>
    </a:p>
  </c:txPr>
  <c:externalData r:id="rId4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&quot;arial&quot;"/>
                <a:ea typeface="+mn-ea"/>
                <a:cs typeface="+mn-cs"/>
              </a:defRPr>
            </a:pPr>
            <a:r>
              <a:rPr lang="en-US" sz="2000" dirty="0"/>
              <a:t>White Male vs. Black Male Colon and Rectum Cancer </a:t>
            </a:r>
            <a:r>
              <a:rPr lang="en-US" sz="2000" dirty="0">
                <a:solidFill>
                  <a:srgbClr val="FF0000"/>
                </a:solidFill>
              </a:rPr>
              <a:t>Incidence Rates </a:t>
            </a:r>
            <a:r>
              <a:rPr lang="en-US" sz="2000" dirty="0"/>
              <a:t>2000-2013</a:t>
            </a:r>
          </a:p>
        </c:rich>
      </c:tx>
      <c:layout>
        <c:manualLayout>
          <c:xMode val="edge"/>
          <c:yMode val="edge"/>
          <c:x val="0.10915758967629045"/>
          <c:y val="2.959827938174395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&quot;arial&quot;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481714785651795"/>
          <c:y val="0.20143518518518519"/>
          <c:w val="0.73718219597550305"/>
          <c:h val="0.65465988626421701"/>
        </c:manualLayout>
      </c:layout>
      <c:lineChart>
        <c:grouping val="standard"/>
        <c:varyColors val="0"/>
        <c:ser>
          <c:idx val="0"/>
          <c:order val="0"/>
          <c:tx>
            <c:v>White Male</c:v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3810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0"/>
            <c:trendlineLbl>
              <c:layout>
                <c:manualLayout>
                  <c:x val="-6.9768591426071738E-2"/>
                  <c:y val="2.2499270924467773E-3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&quot;arial&quot;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cat>
            <c:numRef>
              <c:f>'White M vs. Black M'!$B$3:$O$3</c:f>
              <c:numCache>
                <c:formatCode>General</c:formatCode>
                <c:ptCount val="1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</c:numCache>
            </c:numRef>
          </c:cat>
          <c:val>
            <c:numRef>
              <c:f>'White M vs. Black M'!$B$4:$O$4</c:f>
              <c:numCache>
                <c:formatCode>General</c:formatCode>
                <c:ptCount val="14"/>
                <c:pt idx="0">
                  <c:v>79.099999999999994</c:v>
                </c:pt>
                <c:pt idx="1">
                  <c:v>84.1</c:v>
                </c:pt>
                <c:pt idx="2">
                  <c:v>76.2</c:v>
                </c:pt>
                <c:pt idx="3">
                  <c:v>75.900000000000006</c:v>
                </c:pt>
                <c:pt idx="4">
                  <c:v>77</c:v>
                </c:pt>
                <c:pt idx="5">
                  <c:v>73</c:v>
                </c:pt>
                <c:pt idx="6">
                  <c:v>70.400000000000006</c:v>
                </c:pt>
                <c:pt idx="7">
                  <c:v>70.7</c:v>
                </c:pt>
                <c:pt idx="8">
                  <c:v>70.3</c:v>
                </c:pt>
                <c:pt idx="9">
                  <c:v>64.8</c:v>
                </c:pt>
                <c:pt idx="10">
                  <c:v>64.900000000000006</c:v>
                </c:pt>
                <c:pt idx="11">
                  <c:v>63.8</c:v>
                </c:pt>
                <c:pt idx="12">
                  <c:v>63.2</c:v>
                </c:pt>
                <c:pt idx="13">
                  <c:v>61.6</c:v>
                </c:pt>
              </c:numCache>
            </c:numRef>
          </c:val>
          <c:smooth val="0"/>
        </c:ser>
        <c:ser>
          <c:idx val="1"/>
          <c:order val="1"/>
          <c:tx>
            <c:v>Black Male</c:v>
          </c:tx>
          <c:spPr>
            <a:ln w="22225" cap="rnd">
              <a:solidFill>
                <a:srgbClr val="FF0000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rgbClr val="FF0000"/>
              </a:solidFill>
              <a:ln w="9525">
                <a:noFill/>
              </a:ln>
              <a:effectLst/>
            </c:spPr>
          </c:marker>
          <c:trendline>
            <c:spPr>
              <a:ln w="38100" cap="rnd">
                <a:solidFill>
                  <a:srgbClr val="FF0000"/>
                </a:solidFill>
                <a:prstDash val="sysDot"/>
              </a:ln>
              <a:effectLst/>
            </c:spPr>
            <c:trendlineType val="linear"/>
            <c:dispRSqr val="1"/>
            <c:dispEq val="0"/>
            <c:trendlineLbl>
              <c:layout>
                <c:manualLayout>
                  <c:x val="3.023140857392826E-2"/>
                  <c:y val="-8.2909922717993578E-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&quot;arial&quot;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val>
            <c:numRef>
              <c:f>'White M vs. Black M'!$B$13:$O$13</c:f>
              <c:numCache>
                <c:formatCode>General</c:formatCode>
                <c:ptCount val="14"/>
                <c:pt idx="0">
                  <c:v>88.7</c:v>
                </c:pt>
                <c:pt idx="1">
                  <c:v>83.1</c:v>
                </c:pt>
                <c:pt idx="2">
                  <c:v>92.9</c:v>
                </c:pt>
                <c:pt idx="3">
                  <c:v>94.3</c:v>
                </c:pt>
                <c:pt idx="4">
                  <c:v>91.6</c:v>
                </c:pt>
                <c:pt idx="5">
                  <c:v>91.5</c:v>
                </c:pt>
                <c:pt idx="6">
                  <c:v>91.8</c:v>
                </c:pt>
                <c:pt idx="7">
                  <c:v>92.5</c:v>
                </c:pt>
                <c:pt idx="8">
                  <c:v>69.3</c:v>
                </c:pt>
                <c:pt idx="9">
                  <c:v>73.3</c:v>
                </c:pt>
                <c:pt idx="10">
                  <c:v>79.400000000000006</c:v>
                </c:pt>
                <c:pt idx="11">
                  <c:v>72</c:v>
                </c:pt>
                <c:pt idx="12">
                  <c:v>62.9</c:v>
                </c:pt>
                <c:pt idx="13">
                  <c:v>61.1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71924736"/>
        <c:axId val="271925128"/>
      </c:lineChart>
      <c:catAx>
        <c:axId val="27192473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&quot;arial&quot;"/>
                    <a:ea typeface="+mn-ea"/>
                    <a:cs typeface="+mn-cs"/>
                  </a:defRPr>
                </a:pPr>
                <a:r>
                  <a:rPr lang="en-US"/>
                  <a:t>Year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&quot;arial&quot;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&quot;arial&quot;"/>
                <a:ea typeface="+mn-ea"/>
                <a:cs typeface="+mn-cs"/>
              </a:defRPr>
            </a:pPr>
            <a:endParaRPr lang="en-US"/>
          </a:p>
        </c:txPr>
        <c:crossAx val="271925128"/>
        <c:crosses val="autoZero"/>
        <c:auto val="1"/>
        <c:lblAlgn val="ctr"/>
        <c:lblOffset val="100"/>
        <c:noMultiLvlLbl val="0"/>
      </c:catAx>
      <c:valAx>
        <c:axId val="271925128"/>
        <c:scaling>
          <c:orientation val="minMax"/>
          <c:min val="6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&quot;arial&quot;"/>
                    <a:ea typeface="+mn-ea"/>
                    <a:cs typeface="+mn-cs"/>
                  </a:defRPr>
                </a:pPr>
                <a:r>
                  <a:rPr lang="en-US"/>
                  <a:t>Age-Adjusted Rate (per 100,000)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&quot;arial&quot;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&quot;arial&quot;"/>
                <a:ea typeface="+mn-ea"/>
                <a:cs typeface="+mn-cs"/>
              </a:defRPr>
            </a:pPr>
            <a:endParaRPr lang="en-US"/>
          </a:p>
        </c:txPr>
        <c:crossAx val="2719247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6699934383202104"/>
          <c:y val="0.33509186351706038"/>
          <c:w val="0.11077843394575677"/>
          <c:h val="0.40393627879848354"/>
        </c:manualLayout>
      </c:layout>
      <c:overlay val="0"/>
      <c:spPr>
        <a:noFill/>
        <a:ln w="25400"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&quot;arial&quot;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>
          <a:latin typeface="&quot;arial&quot;"/>
        </a:defRPr>
      </a:pPr>
      <a:endParaRPr lang="en-US"/>
    </a:p>
  </c:txPr>
  <c:externalData r:id="rId4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&quot;arial&quot;"/>
                <a:ea typeface="+mn-ea"/>
                <a:cs typeface="+mn-cs"/>
              </a:defRPr>
            </a:pPr>
            <a:r>
              <a:rPr lang="en-US" sz="2000" dirty="0"/>
              <a:t>White Female vs. Black Female Colon and Rectum Cancer </a:t>
            </a:r>
            <a:r>
              <a:rPr lang="en-US" sz="2000" dirty="0">
                <a:solidFill>
                  <a:srgbClr val="FF0000"/>
                </a:solidFill>
              </a:rPr>
              <a:t>Incidence</a:t>
            </a:r>
            <a:r>
              <a:rPr lang="en-US" sz="2000" dirty="0"/>
              <a:t> Rates 2000-2013 </a:t>
            </a:r>
          </a:p>
        </c:rich>
      </c:tx>
      <c:layout>
        <c:manualLayout>
          <c:xMode val="edge"/>
          <c:yMode val="edge"/>
          <c:x val="0.14282305336832896"/>
          <c:y val="4.392238470191225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&quot;arial&quot;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8382403286545721E-2"/>
          <c:y val="0.19680555555555551"/>
          <c:w val="0.7666220662634563"/>
          <c:h val="0.68235256525502153"/>
        </c:manualLayout>
      </c:layout>
      <c:lineChart>
        <c:grouping val="standard"/>
        <c:varyColors val="0"/>
        <c:ser>
          <c:idx val="0"/>
          <c:order val="0"/>
          <c:tx>
            <c:v>White Female</c:v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3810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0"/>
            <c:trendlineLbl>
              <c:layout>
                <c:manualLayout>
                  <c:x val="-0.15505566491688538"/>
                  <c:y val="-1.7418447694038245E-3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&quot;arial&quot;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cat>
            <c:numRef>
              <c:f>'White F vs. Black F'!$B$3:$O$3</c:f>
              <c:numCache>
                <c:formatCode>General</c:formatCode>
                <c:ptCount val="1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</c:numCache>
            </c:numRef>
          </c:cat>
          <c:val>
            <c:numRef>
              <c:f>'White F vs. Black F'!$B$4:$O$4</c:f>
              <c:numCache>
                <c:formatCode>General</c:formatCode>
                <c:ptCount val="14"/>
                <c:pt idx="0">
                  <c:v>59</c:v>
                </c:pt>
                <c:pt idx="1">
                  <c:v>57.4</c:v>
                </c:pt>
                <c:pt idx="2">
                  <c:v>55.9</c:v>
                </c:pt>
                <c:pt idx="3">
                  <c:v>55.2</c:v>
                </c:pt>
                <c:pt idx="4">
                  <c:v>54.1</c:v>
                </c:pt>
                <c:pt idx="5">
                  <c:v>51</c:v>
                </c:pt>
                <c:pt idx="6">
                  <c:v>49.6</c:v>
                </c:pt>
                <c:pt idx="7">
                  <c:v>48.7</c:v>
                </c:pt>
                <c:pt idx="8">
                  <c:v>48.3</c:v>
                </c:pt>
                <c:pt idx="9">
                  <c:v>50.5</c:v>
                </c:pt>
                <c:pt idx="10">
                  <c:v>45.7</c:v>
                </c:pt>
                <c:pt idx="11">
                  <c:v>43.6</c:v>
                </c:pt>
                <c:pt idx="12">
                  <c:v>45.6</c:v>
                </c:pt>
                <c:pt idx="13">
                  <c:v>44.4</c:v>
                </c:pt>
              </c:numCache>
            </c:numRef>
          </c:val>
          <c:smooth val="0"/>
        </c:ser>
        <c:ser>
          <c:idx val="1"/>
          <c:order val="1"/>
          <c:tx>
            <c:v>Black Female</c:v>
          </c:tx>
          <c:spPr>
            <a:ln w="22225" cap="rnd">
              <a:solidFill>
                <a:srgbClr val="FF0000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rgbClr val="FF0000"/>
              </a:solidFill>
              <a:ln w="9525">
                <a:noFill/>
              </a:ln>
              <a:effectLst/>
            </c:spPr>
          </c:marker>
          <c:trendline>
            <c:spPr>
              <a:ln w="38100" cap="rnd">
                <a:solidFill>
                  <a:srgbClr val="FF0000"/>
                </a:solidFill>
                <a:prstDash val="sysDot"/>
              </a:ln>
              <a:effectLst/>
            </c:spPr>
            <c:trendlineType val="linear"/>
            <c:dispRSqr val="1"/>
            <c:dispEq val="0"/>
            <c:trendlineLbl>
              <c:layout>
                <c:manualLayout>
                  <c:x val="-7.033344269466317E-2"/>
                  <c:y val="-0.13537120359955004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&quot;arial&quot;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val>
            <c:numRef>
              <c:f>'White F vs. Black F'!$B$13:$O$13</c:f>
              <c:numCache>
                <c:formatCode>General</c:formatCode>
                <c:ptCount val="14"/>
                <c:pt idx="0">
                  <c:v>84.1</c:v>
                </c:pt>
                <c:pt idx="1">
                  <c:v>71.599999999999994</c:v>
                </c:pt>
                <c:pt idx="2">
                  <c:v>80.7</c:v>
                </c:pt>
                <c:pt idx="3">
                  <c:v>77.400000000000006</c:v>
                </c:pt>
                <c:pt idx="4">
                  <c:v>67</c:v>
                </c:pt>
                <c:pt idx="5">
                  <c:v>69.5</c:v>
                </c:pt>
                <c:pt idx="6">
                  <c:v>52.1</c:v>
                </c:pt>
                <c:pt idx="7">
                  <c:v>65.599999999999994</c:v>
                </c:pt>
                <c:pt idx="8">
                  <c:v>50.8</c:v>
                </c:pt>
                <c:pt idx="9">
                  <c:v>62.1</c:v>
                </c:pt>
                <c:pt idx="10">
                  <c:v>55.5</c:v>
                </c:pt>
                <c:pt idx="11">
                  <c:v>53.6</c:v>
                </c:pt>
                <c:pt idx="12">
                  <c:v>61.9</c:v>
                </c:pt>
                <c:pt idx="13">
                  <c:v>51.4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71925912"/>
        <c:axId val="271926304"/>
      </c:lineChart>
      <c:catAx>
        <c:axId val="27192591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&quot;arial&quot;"/>
                    <a:ea typeface="+mn-ea"/>
                    <a:cs typeface="+mn-cs"/>
                  </a:defRPr>
                </a:pPr>
                <a:r>
                  <a:rPr lang="en-US"/>
                  <a:t>Year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&quot;arial&quot;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&quot;arial&quot;"/>
                <a:ea typeface="+mn-ea"/>
                <a:cs typeface="+mn-cs"/>
              </a:defRPr>
            </a:pPr>
            <a:endParaRPr lang="en-US"/>
          </a:p>
        </c:txPr>
        <c:crossAx val="271926304"/>
        <c:crosses val="autoZero"/>
        <c:auto val="1"/>
        <c:lblAlgn val="ctr"/>
        <c:lblOffset val="100"/>
        <c:noMultiLvlLbl val="0"/>
      </c:catAx>
      <c:valAx>
        <c:axId val="271926304"/>
        <c:scaling>
          <c:orientation val="minMax"/>
          <c:min val="4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&quot;arial&quot;"/>
                    <a:ea typeface="+mn-ea"/>
                    <a:cs typeface="+mn-cs"/>
                  </a:defRPr>
                </a:pPr>
                <a:r>
                  <a:rPr lang="en-US"/>
                  <a:t>Age-Adjusted Rate (per 100,000)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&quot;arial&quot;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&quot;arial&quot;"/>
                <a:ea typeface="+mn-ea"/>
                <a:cs typeface="+mn-cs"/>
              </a:defRPr>
            </a:pPr>
            <a:endParaRPr lang="en-US"/>
          </a:p>
        </c:txPr>
        <c:crossAx val="2719259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58662401574803"/>
          <c:y val="0.44350524934383201"/>
          <c:w val="0.12883763170907983"/>
          <c:h val="0.35839576302962128"/>
        </c:manualLayout>
      </c:layout>
      <c:overlay val="0"/>
      <c:spPr>
        <a:noFill/>
        <a:ln w="25400">
          <a:solidFill>
            <a:schemeClr val="tx2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&quot;arial&quot;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>
          <a:latin typeface="&quot;arial&quot;"/>
        </a:defRPr>
      </a:pPr>
      <a:endParaRPr lang="en-US"/>
    </a:p>
  </c:txPr>
  <c:externalData r:id="rId4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&quot;arial&quot;"/>
                <a:ea typeface="+mn-ea"/>
                <a:cs typeface="+mn-cs"/>
              </a:defRPr>
            </a:pPr>
            <a:r>
              <a:rPr lang="en-US" sz="2400" dirty="0"/>
              <a:t>Urban vs. Rural Colon and Rectum Cancer </a:t>
            </a:r>
            <a:r>
              <a:rPr lang="en-US" sz="2400" dirty="0">
                <a:solidFill>
                  <a:srgbClr val="FF0000"/>
                </a:solidFill>
              </a:rPr>
              <a:t>Incidence</a:t>
            </a:r>
            <a:r>
              <a:rPr lang="en-US" sz="2400" dirty="0"/>
              <a:t> Rates 2000-2013</a:t>
            </a:r>
          </a:p>
        </c:rich>
      </c:tx>
      <c:layout>
        <c:manualLayout>
          <c:xMode val="edge"/>
          <c:yMode val="edge"/>
          <c:x val="0.15796533245844269"/>
          <c:y val="1.551308690580344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&quot;arial&quot;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6594925634295716E-2"/>
          <c:y val="0.20606481481481478"/>
          <c:w val="0.78927996500437458"/>
          <c:h val="0.65465988626421701"/>
        </c:manualLayout>
      </c:layout>
      <c:lineChart>
        <c:grouping val="standard"/>
        <c:varyColors val="0"/>
        <c:ser>
          <c:idx val="0"/>
          <c:order val="0"/>
          <c:tx>
            <c:v>Urban</c:v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3810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0"/>
            <c:trendlineLbl>
              <c:layout>
                <c:manualLayout>
                  <c:x val="-0.20039468503937008"/>
                  <c:y val="-7.1824146981627299E-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&quot;arial&quot;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cat>
            <c:numRef>
              <c:f>'Urban vs. Rural'!$B$3:$O$3</c:f>
              <c:numCache>
                <c:formatCode>General</c:formatCode>
                <c:ptCount val="1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</c:numCache>
            </c:numRef>
          </c:cat>
          <c:val>
            <c:numRef>
              <c:f>'Urban vs. Rural'!$B$4:$O$4</c:f>
              <c:numCache>
                <c:formatCode>General</c:formatCode>
                <c:ptCount val="14"/>
                <c:pt idx="0">
                  <c:v>72.2</c:v>
                </c:pt>
                <c:pt idx="1">
                  <c:v>69.8</c:v>
                </c:pt>
                <c:pt idx="2">
                  <c:v>66.8</c:v>
                </c:pt>
                <c:pt idx="3">
                  <c:v>65.400000000000006</c:v>
                </c:pt>
                <c:pt idx="4">
                  <c:v>63</c:v>
                </c:pt>
                <c:pt idx="5">
                  <c:v>61.8</c:v>
                </c:pt>
                <c:pt idx="6">
                  <c:v>59.7</c:v>
                </c:pt>
                <c:pt idx="7">
                  <c:v>57.6</c:v>
                </c:pt>
                <c:pt idx="8">
                  <c:v>55.8</c:v>
                </c:pt>
                <c:pt idx="9">
                  <c:v>55.7</c:v>
                </c:pt>
                <c:pt idx="10">
                  <c:v>52.4</c:v>
                </c:pt>
                <c:pt idx="11">
                  <c:v>51.6</c:v>
                </c:pt>
                <c:pt idx="12">
                  <c:v>53.2</c:v>
                </c:pt>
                <c:pt idx="13">
                  <c:v>50.2</c:v>
                </c:pt>
              </c:numCache>
            </c:numRef>
          </c:val>
          <c:smooth val="0"/>
        </c:ser>
        <c:ser>
          <c:idx val="1"/>
          <c:order val="1"/>
          <c:tx>
            <c:v>Rural</c:v>
          </c:tx>
          <c:spPr>
            <a:ln w="22225" cap="rnd">
              <a:solidFill>
                <a:srgbClr val="FF0000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rgbClr val="FF0000"/>
              </a:solidFill>
              <a:ln w="9525">
                <a:noFill/>
              </a:ln>
              <a:effectLst/>
            </c:spPr>
          </c:marker>
          <c:trendline>
            <c:spPr>
              <a:ln w="38100" cap="rnd">
                <a:solidFill>
                  <a:srgbClr val="FF0000"/>
                </a:solidFill>
                <a:prstDash val="sysDot"/>
              </a:ln>
              <a:effectLst/>
            </c:spPr>
            <c:trendlineType val="linear"/>
            <c:dispRSqr val="1"/>
            <c:dispEq val="0"/>
            <c:trendlineLbl>
              <c:layout>
                <c:manualLayout>
                  <c:x val="-1.8450240594925633E-2"/>
                  <c:y val="-7.0383311461067369E-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&quot;arial&quot;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val>
            <c:numRef>
              <c:f>'Urban vs. Rural'!$B$13:$O$13</c:f>
              <c:numCache>
                <c:formatCode>General</c:formatCode>
                <c:ptCount val="14"/>
                <c:pt idx="0">
                  <c:v>63.6</c:v>
                </c:pt>
                <c:pt idx="1">
                  <c:v>67.8</c:v>
                </c:pt>
                <c:pt idx="2">
                  <c:v>63.8</c:v>
                </c:pt>
                <c:pt idx="3">
                  <c:v>65.099999999999994</c:v>
                </c:pt>
                <c:pt idx="4">
                  <c:v>65.5</c:v>
                </c:pt>
                <c:pt idx="5">
                  <c:v>60.8</c:v>
                </c:pt>
                <c:pt idx="6">
                  <c:v>59</c:v>
                </c:pt>
                <c:pt idx="7">
                  <c:v>61.8</c:v>
                </c:pt>
                <c:pt idx="8">
                  <c:v>61.1</c:v>
                </c:pt>
                <c:pt idx="9">
                  <c:v>59.3</c:v>
                </c:pt>
                <c:pt idx="10">
                  <c:v>57.5</c:v>
                </c:pt>
                <c:pt idx="11">
                  <c:v>55.7</c:v>
                </c:pt>
                <c:pt idx="12">
                  <c:v>55.6</c:v>
                </c:pt>
                <c:pt idx="13">
                  <c:v>56.4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71927088"/>
        <c:axId val="271927480"/>
      </c:lineChart>
      <c:catAx>
        <c:axId val="27192708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&quot;arial&quot;"/>
                    <a:ea typeface="+mn-ea"/>
                    <a:cs typeface="+mn-cs"/>
                  </a:defRPr>
                </a:pPr>
                <a:r>
                  <a:rPr lang="en-US"/>
                  <a:t>Year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&quot;arial&quot;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&quot;arial&quot;"/>
                <a:ea typeface="+mn-ea"/>
                <a:cs typeface="+mn-cs"/>
              </a:defRPr>
            </a:pPr>
            <a:endParaRPr lang="en-US"/>
          </a:p>
        </c:txPr>
        <c:crossAx val="271927480"/>
        <c:crosses val="autoZero"/>
        <c:auto val="1"/>
        <c:lblAlgn val="ctr"/>
        <c:lblOffset val="100"/>
        <c:noMultiLvlLbl val="0"/>
      </c:catAx>
      <c:valAx>
        <c:axId val="271927480"/>
        <c:scaling>
          <c:orientation val="minMax"/>
          <c:min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&quot;arial&quot;"/>
                    <a:ea typeface="+mn-ea"/>
                    <a:cs typeface="+mn-cs"/>
                  </a:defRPr>
                </a:pPr>
                <a:r>
                  <a:rPr lang="en-US"/>
                  <a:t>Age-Adjusted Rate (per 100,000)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&quot;arial&quot;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&quot;arial&quot;"/>
                <a:ea typeface="+mn-ea"/>
                <a:cs typeface="+mn-cs"/>
              </a:defRPr>
            </a:pPr>
            <a:endParaRPr lang="en-US"/>
          </a:p>
        </c:txPr>
        <c:crossAx val="2719270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7659952831982957"/>
          <c:y val="0.46240667833187521"/>
          <c:w val="0.12340047168017042"/>
          <c:h val="0.26813897822313953"/>
        </c:manualLayout>
      </c:layout>
      <c:overlay val="0"/>
      <c:spPr>
        <a:noFill/>
        <a:ln w="25400">
          <a:solidFill>
            <a:schemeClr val="tx2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&quot;arial&quot;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>
          <a:latin typeface="&quot;arial&quot;"/>
        </a:defRPr>
      </a:pPr>
      <a:endParaRPr lang="en-US"/>
    </a:p>
  </c:txPr>
  <c:externalData r:id="rId4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&quot;arial&quot;"/>
                <a:ea typeface="+mn-ea"/>
                <a:cs typeface="+mn-cs"/>
              </a:defRPr>
            </a:pPr>
            <a:r>
              <a:rPr lang="en-US" sz="2000" dirty="0"/>
              <a:t>Urban Male vs. Rural Male Colon and Rectum Cancer </a:t>
            </a:r>
            <a:r>
              <a:rPr lang="en-US" sz="2000" dirty="0">
                <a:solidFill>
                  <a:srgbClr val="FF0000"/>
                </a:solidFill>
              </a:rPr>
              <a:t>Incidence</a:t>
            </a:r>
            <a:r>
              <a:rPr lang="en-US" sz="2000" dirty="0"/>
              <a:t> Rates 2000-2013</a:t>
            </a:r>
          </a:p>
        </c:rich>
      </c:tx>
      <c:layout>
        <c:manualLayout>
          <c:xMode val="edge"/>
          <c:yMode val="edge"/>
          <c:x val="0.1339734251968504"/>
          <c:y val="4.164149857980081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&quot;arial&quot;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2449979078702112E-2"/>
          <c:y val="0.20143518518518519"/>
          <c:w val="0.77800734147362016"/>
          <c:h val="0.68900669364443956"/>
        </c:manualLayout>
      </c:layout>
      <c:lineChart>
        <c:grouping val="standard"/>
        <c:varyColors val="0"/>
        <c:ser>
          <c:idx val="0"/>
          <c:order val="0"/>
          <c:tx>
            <c:v>Urban Male</c:v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3810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0"/>
            <c:trendlineLbl>
              <c:layout>
                <c:manualLayout>
                  <c:x val="-2.6768591426071742E-2"/>
                  <c:y val="-6.8049113723799058E-3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&quot;arial&quot;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cat>
            <c:numRef>
              <c:f>'Urban M vs. Rural M'!$B$3:$O$3</c:f>
              <c:numCache>
                <c:formatCode>General</c:formatCode>
                <c:ptCount val="1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</c:numCache>
            </c:numRef>
          </c:cat>
          <c:val>
            <c:numRef>
              <c:f>'Urban M vs. Rural M'!$B$4:$O$4</c:f>
              <c:numCache>
                <c:formatCode>General</c:formatCode>
                <c:ptCount val="14"/>
                <c:pt idx="0">
                  <c:v>86.5</c:v>
                </c:pt>
                <c:pt idx="1">
                  <c:v>86.4</c:v>
                </c:pt>
                <c:pt idx="2">
                  <c:v>81.599999999999994</c:v>
                </c:pt>
                <c:pt idx="3">
                  <c:v>74.5</c:v>
                </c:pt>
                <c:pt idx="4">
                  <c:v>78.2</c:v>
                </c:pt>
                <c:pt idx="5">
                  <c:v>74.3</c:v>
                </c:pt>
                <c:pt idx="6">
                  <c:v>71.599999999999994</c:v>
                </c:pt>
                <c:pt idx="7">
                  <c:v>67.2</c:v>
                </c:pt>
                <c:pt idx="8">
                  <c:v>67.599999999999994</c:v>
                </c:pt>
                <c:pt idx="9">
                  <c:v>63.4</c:v>
                </c:pt>
                <c:pt idx="10">
                  <c:v>60.7</c:v>
                </c:pt>
                <c:pt idx="11">
                  <c:v>61.2</c:v>
                </c:pt>
                <c:pt idx="12">
                  <c:v>62.4</c:v>
                </c:pt>
                <c:pt idx="13">
                  <c:v>57.8</c:v>
                </c:pt>
              </c:numCache>
            </c:numRef>
          </c:val>
          <c:smooth val="0"/>
        </c:ser>
        <c:ser>
          <c:idx val="1"/>
          <c:order val="1"/>
          <c:tx>
            <c:v>Rural Male</c:v>
          </c:tx>
          <c:spPr>
            <a:ln w="22225" cap="rnd">
              <a:solidFill>
                <a:srgbClr val="FF0000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rgbClr val="FF0000"/>
              </a:solidFill>
              <a:ln w="9525">
                <a:noFill/>
              </a:ln>
              <a:effectLst/>
            </c:spPr>
          </c:marker>
          <c:trendline>
            <c:spPr>
              <a:ln w="38100" cap="rnd">
                <a:solidFill>
                  <a:srgbClr val="FF0000"/>
                </a:solidFill>
                <a:prstDash val="sysDot"/>
              </a:ln>
              <a:effectLst/>
            </c:spPr>
            <c:trendlineType val="linear"/>
            <c:dispRSqr val="1"/>
            <c:dispEq val="0"/>
            <c:trendlineLbl>
              <c:layout>
                <c:manualLayout>
                  <c:x val="-2.1554642626193466E-3"/>
                  <c:y val="-5.9580601765801364E-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&quot;arial&quot;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val>
            <c:numRef>
              <c:f>'Urban M vs. Rural M'!$B$13:$O$13</c:f>
              <c:numCache>
                <c:formatCode>General</c:formatCode>
                <c:ptCount val="14"/>
                <c:pt idx="0">
                  <c:v>71.599999999999994</c:v>
                </c:pt>
                <c:pt idx="1">
                  <c:v>81.8</c:v>
                </c:pt>
                <c:pt idx="2">
                  <c:v>71.599999999999994</c:v>
                </c:pt>
                <c:pt idx="3">
                  <c:v>79.3</c:v>
                </c:pt>
                <c:pt idx="4">
                  <c:v>77.2</c:v>
                </c:pt>
                <c:pt idx="5">
                  <c:v>73.2</c:v>
                </c:pt>
                <c:pt idx="6">
                  <c:v>70.599999999999994</c:v>
                </c:pt>
                <c:pt idx="7">
                  <c:v>76.8</c:v>
                </c:pt>
                <c:pt idx="8">
                  <c:v>73.400000000000006</c:v>
                </c:pt>
                <c:pt idx="9">
                  <c:v>68</c:v>
                </c:pt>
                <c:pt idx="10">
                  <c:v>71.900000000000006</c:v>
                </c:pt>
                <c:pt idx="11">
                  <c:v>68</c:v>
                </c:pt>
                <c:pt idx="12">
                  <c:v>64.5</c:v>
                </c:pt>
                <c:pt idx="13">
                  <c:v>67.8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71887472"/>
        <c:axId val="271887864"/>
      </c:lineChart>
      <c:catAx>
        <c:axId val="27188747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&quot;arial&quot;"/>
                    <a:ea typeface="+mn-ea"/>
                    <a:cs typeface="+mn-cs"/>
                  </a:defRPr>
                </a:pPr>
                <a:r>
                  <a:rPr lang="en-US"/>
                  <a:t>Year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&quot;arial&quot;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&quot;arial&quot;"/>
                <a:ea typeface="+mn-ea"/>
                <a:cs typeface="+mn-cs"/>
              </a:defRPr>
            </a:pPr>
            <a:endParaRPr lang="en-US"/>
          </a:p>
        </c:txPr>
        <c:crossAx val="271887864"/>
        <c:crosses val="autoZero"/>
        <c:auto val="1"/>
        <c:lblAlgn val="ctr"/>
        <c:lblOffset val="100"/>
        <c:noMultiLvlLbl val="0"/>
      </c:catAx>
      <c:valAx>
        <c:axId val="271887864"/>
        <c:scaling>
          <c:orientation val="minMax"/>
          <c:min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&quot;arial&quot;"/>
                    <a:ea typeface="+mn-ea"/>
                    <a:cs typeface="+mn-cs"/>
                  </a:defRPr>
                </a:pPr>
                <a:r>
                  <a:rPr lang="en-US"/>
                  <a:t>Age-Adjusted Rates (per 100,000)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&quot;arial&quot;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&quot;arial&quot;"/>
                <a:ea typeface="+mn-ea"/>
                <a:cs typeface="+mn-cs"/>
              </a:defRPr>
            </a:pPr>
            <a:endParaRPr lang="en-US"/>
          </a:p>
        </c:txPr>
        <c:crossAx val="271887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6911668853893276"/>
          <c:y val="0.3713995254017905"/>
          <c:w val="0.11143886701662291"/>
          <c:h val="0.43137759321180741"/>
        </c:manualLayout>
      </c:layout>
      <c:overlay val="0"/>
      <c:spPr>
        <a:noFill/>
        <a:ln w="25400"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&quot;arial&quot;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>
          <a:latin typeface="&quot;arial&quot;"/>
        </a:defRPr>
      </a:pPr>
      <a:endParaRPr lang="en-US"/>
    </a:p>
  </c:txPr>
  <c:externalData r:id="rId4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&quot;arial&quot;"/>
                <a:ea typeface="+mn-ea"/>
                <a:cs typeface="+mn-cs"/>
              </a:defRPr>
            </a:pPr>
            <a:r>
              <a:rPr lang="en-US" sz="2000" dirty="0"/>
              <a:t>Urban Female vs. Rural Female Colon and Rectum </a:t>
            </a:r>
            <a:r>
              <a:rPr lang="en-US" sz="2000" dirty="0">
                <a:solidFill>
                  <a:srgbClr val="FF0000"/>
                </a:solidFill>
              </a:rPr>
              <a:t>Incidence</a:t>
            </a:r>
            <a:r>
              <a:rPr lang="en-US" sz="2000" dirty="0"/>
              <a:t> Rates 2000-2013</a:t>
            </a:r>
          </a:p>
        </c:rich>
      </c:tx>
      <c:layout>
        <c:manualLayout>
          <c:xMode val="edge"/>
          <c:yMode val="edge"/>
          <c:x val="0.15013287401574804"/>
          <c:y val="2.920206816791767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&quot;arial&quot;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6691582030507049E-2"/>
          <c:y val="0.20606481481481478"/>
          <c:w val="0.73215584464985362"/>
          <c:h val="0.66544591029785061"/>
        </c:manualLayout>
      </c:layout>
      <c:lineChart>
        <c:grouping val="standard"/>
        <c:varyColors val="0"/>
        <c:ser>
          <c:idx val="0"/>
          <c:order val="0"/>
          <c:tx>
            <c:v>Urban Female</c:v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3810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0"/>
            <c:trendlineLbl>
              <c:layout>
                <c:manualLayout>
                  <c:x val="-1.7048575449807906E-2"/>
                  <c:y val="2.0321554008190152E-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&quot;arial&quot;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cat>
            <c:numRef>
              <c:f>'Urban F vs. Rural F'!$B$3:$O$3</c:f>
              <c:numCache>
                <c:formatCode>General</c:formatCode>
                <c:ptCount val="1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</c:numCache>
            </c:numRef>
          </c:cat>
          <c:val>
            <c:numRef>
              <c:f>'Urban F vs. Rural F'!$B$4:$O$4</c:f>
              <c:numCache>
                <c:formatCode>General</c:formatCode>
                <c:ptCount val="14"/>
                <c:pt idx="0">
                  <c:v>62.7</c:v>
                </c:pt>
                <c:pt idx="1">
                  <c:v>58.3</c:v>
                </c:pt>
                <c:pt idx="2">
                  <c:v>56.7</c:v>
                </c:pt>
                <c:pt idx="3">
                  <c:v>58.3</c:v>
                </c:pt>
                <c:pt idx="4">
                  <c:v>53.2</c:v>
                </c:pt>
                <c:pt idx="5">
                  <c:v>52.8</c:v>
                </c:pt>
                <c:pt idx="6">
                  <c:v>50.1</c:v>
                </c:pt>
                <c:pt idx="7">
                  <c:v>50</c:v>
                </c:pt>
                <c:pt idx="8">
                  <c:v>47.1</c:v>
                </c:pt>
                <c:pt idx="9">
                  <c:v>49.8</c:v>
                </c:pt>
                <c:pt idx="10">
                  <c:v>46.5</c:v>
                </c:pt>
                <c:pt idx="11">
                  <c:v>43.7</c:v>
                </c:pt>
                <c:pt idx="12">
                  <c:v>45.8</c:v>
                </c:pt>
                <c:pt idx="13">
                  <c:v>44.1</c:v>
                </c:pt>
              </c:numCache>
            </c:numRef>
          </c:val>
          <c:smooth val="0"/>
        </c:ser>
        <c:ser>
          <c:idx val="1"/>
          <c:order val="1"/>
          <c:tx>
            <c:v>Rural Female</c:v>
          </c:tx>
          <c:spPr>
            <a:ln w="22225" cap="rnd">
              <a:solidFill>
                <a:srgbClr val="FF0000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rgbClr val="FF0000"/>
              </a:solidFill>
              <a:ln w="9525">
                <a:noFill/>
              </a:ln>
              <a:effectLst/>
            </c:spPr>
          </c:marker>
          <c:trendline>
            <c:spPr>
              <a:ln w="38100" cap="rnd">
                <a:solidFill>
                  <a:srgbClr val="FF0000"/>
                </a:solidFill>
                <a:prstDash val="sysDot"/>
              </a:ln>
              <a:effectLst/>
            </c:spPr>
            <c:trendlineType val="linear"/>
            <c:dispRSqr val="1"/>
            <c:dispEq val="0"/>
            <c:trendlineLbl>
              <c:layout>
                <c:manualLayout>
                  <c:x val="8.3137433907718057E-3"/>
                  <c:y val="-9.0126480650999527E-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&quot;arial&quot;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val>
            <c:numRef>
              <c:f>'Urban F vs. Rural F'!$B$13:$O$13</c:f>
              <c:numCache>
                <c:formatCode>General</c:formatCode>
                <c:ptCount val="14"/>
                <c:pt idx="0">
                  <c:v>57.5</c:v>
                </c:pt>
                <c:pt idx="1">
                  <c:v>57.5</c:v>
                </c:pt>
                <c:pt idx="2">
                  <c:v>58.1</c:v>
                </c:pt>
                <c:pt idx="3">
                  <c:v>54.2</c:v>
                </c:pt>
                <c:pt idx="4">
                  <c:v>56.9</c:v>
                </c:pt>
                <c:pt idx="5">
                  <c:v>51.2</c:v>
                </c:pt>
                <c:pt idx="6">
                  <c:v>49.1</c:v>
                </c:pt>
                <c:pt idx="7">
                  <c:v>49.7</c:v>
                </c:pt>
                <c:pt idx="8">
                  <c:v>50.6</c:v>
                </c:pt>
                <c:pt idx="9">
                  <c:v>52.7</c:v>
                </c:pt>
                <c:pt idx="10">
                  <c:v>46.4</c:v>
                </c:pt>
                <c:pt idx="11">
                  <c:v>45.1</c:v>
                </c:pt>
                <c:pt idx="12">
                  <c:v>47.9</c:v>
                </c:pt>
                <c:pt idx="13">
                  <c:v>46.8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71888648"/>
        <c:axId val="271889040"/>
      </c:lineChart>
      <c:catAx>
        <c:axId val="27188864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&quot;arial&quot;"/>
                    <a:ea typeface="+mn-ea"/>
                    <a:cs typeface="+mn-cs"/>
                  </a:defRPr>
                </a:pPr>
                <a:r>
                  <a:rPr lang="en-US"/>
                  <a:t>Year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&quot;arial&quot;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&quot;arial&quot;"/>
                <a:ea typeface="+mn-ea"/>
                <a:cs typeface="+mn-cs"/>
              </a:defRPr>
            </a:pPr>
            <a:endParaRPr lang="en-US"/>
          </a:p>
        </c:txPr>
        <c:crossAx val="271889040"/>
        <c:crosses val="autoZero"/>
        <c:auto val="1"/>
        <c:lblAlgn val="ctr"/>
        <c:lblOffset val="100"/>
        <c:noMultiLvlLbl val="0"/>
      </c:catAx>
      <c:valAx>
        <c:axId val="271889040"/>
        <c:scaling>
          <c:orientation val="minMax"/>
          <c:min val="4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&quot;arial&quot;"/>
                    <a:ea typeface="+mn-ea"/>
                    <a:cs typeface="+mn-cs"/>
                  </a:defRPr>
                </a:pPr>
                <a:r>
                  <a:rPr lang="en-US"/>
                  <a:t>Age-Adjusted Rate (per 100,000)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&quot;arial&quot;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&quot;arial&quot;"/>
                <a:ea typeface="+mn-ea"/>
                <a:cs typeface="+mn-cs"/>
              </a:defRPr>
            </a:pPr>
            <a:endParaRPr lang="en-US"/>
          </a:p>
        </c:txPr>
        <c:crossAx val="2718886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4061067366579179"/>
          <c:y val="0.39661369202870356"/>
          <c:w val="0.124667104111986"/>
          <c:h val="0.37925592016116227"/>
        </c:manualLayout>
      </c:layout>
      <c:overlay val="0"/>
      <c:spPr>
        <a:noFill/>
        <a:ln w="25400"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&quot;arial&quot;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>
          <a:latin typeface="&quot;arial&quot;"/>
        </a:defRPr>
      </a:pPr>
      <a:endParaRPr lang="en-US"/>
    </a:p>
  </c:txPr>
  <c:externalData r:id="rId4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&quot;arial&quot;"/>
                <a:ea typeface="+mn-ea"/>
                <a:cs typeface="+mn-cs"/>
              </a:defRPr>
            </a:pPr>
            <a:r>
              <a:rPr lang="en-US" sz="2000" dirty="0"/>
              <a:t>Appalachia vs. Non-Appalachia Colon and Rectum Cancer </a:t>
            </a:r>
            <a:r>
              <a:rPr lang="en-US" sz="2000" dirty="0">
                <a:solidFill>
                  <a:srgbClr val="FF0000"/>
                </a:solidFill>
              </a:rPr>
              <a:t>Incidence</a:t>
            </a:r>
            <a:r>
              <a:rPr lang="en-US" sz="2000" dirty="0"/>
              <a:t> Rates 2000-2013</a:t>
            </a:r>
          </a:p>
        </c:rich>
      </c:tx>
      <c:layout>
        <c:manualLayout>
          <c:xMode val="edge"/>
          <c:yMode val="edge"/>
          <c:x val="0.12571259842519686"/>
          <c:y val="4.309323130383350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&quot;arial&quot;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770603674540683E-2"/>
          <c:y val="0.21532407407407408"/>
          <c:w val="0.70144619422572174"/>
          <c:h val="0.62885061242344709"/>
        </c:manualLayout>
      </c:layout>
      <c:lineChart>
        <c:grouping val="standard"/>
        <c:varyColors val="0"/>
        <c:ser>
          <c:idx val="0"/>
          <c:order val="0"/>
          <c:tx>
            <c:v>Appalachia</c:v>
          </c:tx>
          <c:spPr>
            <a:ln w="22225" cap="rnd">
              <a:solidFill>
                <a:srgbClr val="FF0000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rgbClr val="FF0000"/>
              </a:solidFill>
              <a:ln w="9525">
                <a:noFill/>
              </a:ln>
              <a:effectLst/>
            </c:spPr>
          </c:marker>
          <c:trendline>
            <c:spPr>
              <a:ln w="38100" cap="rnd">
                <a:solidFill>
                  <a:srgbClr val="FF0000"/>
                </a:solidFill>
                <a:prstDash val="sysDot"/>
              </a:ln>
              <a:effectLst/>
            </c:spPr>
            <c:trendlineType val="linear"/>
            <c:dispRSqr val="1"/>
            <c:dispEq val="0"/>
            <c:trendlineLbl>
              <c:layout>
                <c:manualLayout>
                  <c:x val="1.156358172619718E-2"/>
                  <c:y val="-6.1392367284849425E-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&quot;arial&quot;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cat>
            <c:numRef>
              <c:f>'App vs. Non-App'!$B$3:$O$3</c:f>
              <c:numCache>
                <c:formatCode>General</c:formatCode>
                <c:ptCount val="1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</c:numCache>
            </c:numRef>
          </c:cat>
          <c:val>
            <c:numRef>
              <c:f>'App vs. Non-App'!$B$4:$O$4</c:f>
              <c:numCache>
                <c:formatCode>General</c:formatCode>
                <c:ptCount val="14"/>
                <c:pt idx="0">
                  <c:v>63.4</c:v>
                </c:pt>
                <c:pt idx="1">
                  <c:v>67.900000000000006</c:v>
                </c:pt>
                <c:pt idx="2">
                  <c:v>66.2</c:v>
                </c:pt>
                <c:pt idx="3">
                  <c:v>66.7</c:v>
                </c:pt>
                <c:pt idx="4">
                  <c:v>70.7</c:v>
                </c:pt>
                <c:pt idx="5">
                  <c:v>63.1</c:v>
                </c:pt>
                <c:pt idx="6">
                  <c:v>61.2</c:v>
                </c:pt>
                <c:pt idx="7">
                  <c:v>63.2</c:v>
                </c:pt>
                <c:pt idx="8">
                  <c:v>58</c:v>
                </c:pt>
                <c:pt idx="9">
                  <c:v>61.3</c:v>
                </c:pt>
                <c:pt idx="10">
                  <c:v>59.1</c:v>
                </c:pt>
                <c:pt idx="11">
                  <c:v>58.2</c:v>
                </c:pt>
                <c:pt idx="12">
                  <c:v>55.5</c:v>
                </c:pt>
                <c:pt idx="13">
                  <c:v>57</c:v>
                </c:pt>
              </c:numCache>
            </c:numRef>
          </c:val>
          <c:smooth val="0"/>
        </c:ser>
        <c:ser>
          <c:idx val="1"/>
          <c:order val="1"/>
          <c:tx>
            <c:v>Non-Appalachia</c:v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trendline>
            <c:spPr>
              <a:ln w="38100" cap="rnd">
                <a:solidFill>
                  <a:schemeClr val="accent2"/>
                </a:solidFill>
                <a:prstDash val="sysDot"/>
              </a:ln>
              <a:effectLst/>
            </c:spPr>
            <c:trendlineType val="linear"/>
            <c:dispRSqr val="1"/>
            <c:dispEq val="0"/>
            <c:trendlineLbl>
              <c:layout>
                <c:manualLayout>
                  <c:x val="-0.22819783464566923"/>
                  <c:y val="-0.12866991978115411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&quot;arial&quot;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val>
            <c:numRef>
              <c:f>'App vs. Non-App'!$B$13:$O$13</c:f>
              <c:numCache>
                <c:formatCode>General</c:formatCode>
                <c:ptCount val="14"/>
                <c:pt idx="0">
                  <c:v>70.099999999999994</c:v>
                </c:pt>
                <c:pt idx="1">
                  <c:v>69.2</c:v>
                </c:pt>
                <c:pt idx="2">
                  <c:v>65.099999999999994</c:v>
                </c:pt>
                <c:pt idx="3">
                  <c:v>64.599999999999994</c:v>
                </c:pt>
                <c:pt idx="4">
                  <c:v>61.3</c:v>
                </c:pt>
                <c:pt idx="5">
                  <c:v>60.6</c:v>
                </c:pt>
                <c:pt idx="6">
                  <c:v>58.6</c:v>
                </c:pt>
                <c:pt idx="7">
                  <c:v>57.9</c:v>
                </c:pt>
                <c:pt idx="8">
                  <c:v>58.2</c:v>
                </c:pt>
                <c:pt idx="9">
                  <c:v>55.8</c:v>
                </c:pt>
                <c:pt idx="10">
                  <c:v>52.8</c:v>
                </c:pt>
                <c:pt idx="11">
                  <c:v>51.5</c:v>
                </c:pt>
                <c:pt idx="12">
                  <c:v>53.8</c:v>
                </c:pt>
                <c:pt idx="13">
                  <c:v>51.2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71889824"/>
        <c:axId val="271890216"/>
      </c:lineChart>
      <c:catAx>
        <c:axId val="27188982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&quot;arial&quot;"/>
                    <a:ea typeface="+mn-ea"/>
                    <a:cs typeface="+mn-cs"/>
                  </a:defRPr>
                </a:pPr>
                <a:r>
                  <a:rPr lang="en-US"/>
                  <a:t>Year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&quot;arial&quot;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&quot;arial&quot;"/>
                <a:ea typeface="+mn-ea"/>
                <a:cs typeface="+mn-cs"/>
              </a:defRPr>
            </a:pPr>
            <a:endParaRPr lang="en-US"/>
          </a:p>
        </c:txPr>
        <c:crossAx val="271890216"/>
        <c:crosses val="autoZero"/>
        <c:auto val="1"/>
        <c:lblAlgn val="ctr"/>
        <c:lblOffset val="100"/>
        <c:noMultiLvlLbl val="0"/>
      </c:catAx>
      <c:valAx>
        <c:axId val="271890216"/>
        <c:scaling>
          <c:orientation val="minMax"/>
          <c:min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&quot;arial&quot;"/>
                    <a:ea typeface="+mn-ea"/>
                    <a:cs typeface="+mn-cs"/>
                  </a:defRPr>
                </a:pPr>
                <a:r>
                  <a:rPr lang="en-US"/>
                  <a:t>Age-Adjusted Rates (per 100,000)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&quot;arial&quot;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&quot;arial&quot;"/>
                <a:ea typeface="+mn-ea"/>
                <a:cs typeface="+mn-cs"/>
              </a:defRPr>
            </a:pPr>
            <a:endParaRPr lang="en-US"/>
          </a:p>
        </c:txPr>
        <c:crossAx val="2718898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1581889763779514"/>
          <c:y val="0.4670363079615048"/>
          <c:w val="0.17020570866141732"/>
          <c:h val="0.3492107500646926"/>
        </c:manualLayout>
      </c:layout>
      <c:overlay val="0"/>
      <c:spPr>
        <a:noFill/>
        <a:ln w="25400"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&quot;arial&quot;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>
          <a:latin typeface="&quot;arial&quot;"/>
        </a:defRPr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&quot;arial&quot;"/>
                <a:ea typeface="+mn-ea"/>
                <a:cs typeface="+mn-cs"/>
              </a:defRPr>
            </a:pPr>
            <a:r>
              <a:rPr lang="en-US" sz="2000" dirty="0"/>
              <a:t>White Male vs. Black Male Lung and Bronchus Cancer </a:t>
            </a:r>
            <a:r>
              <a:rPr lang="en-US" sz="2000" dirty="0">
                <a:solidFill>
                  <a:srgbClr val="FF0000"/>
                </a:solidFill>
              </a:rPr>
              <a:t>Incidence</a:t>
            </a:r>
            <a:r>
              <a:rPr lang="en-US" sz="2000" dirty="0"/>
              <a:t> Rates 2000-2013</a:t>
            </a:r>
          </a:p>
        </c:rich>
      </c:tx>
      <c:layout>
        <c:manualLayout>
          <c:xMode val="edge"/>
          <c:yMode val="edge"/>
          <c:x val="0.13831516984290004"/>
          <c:y val="3.664433141768117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&quot;arial&quot;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0517611928943666E-2"/>
          <c:y val="0.21995370370370371"/>
          <c:w val="0.775789113317357"/>
          <c:h val="0.65864416695099681"/>
        </c:manualLayout>
      </c:layout>
      <c:lineChart>
        <c:grouping val="standard"/>
        <c:varyColors val="0"/>
        <c:ser>
          <c:idx val="0"/>
          <c:order val="0"/>
          <c:tx>
            <c:v>White Male</c:v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444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0"/>
            <c:trendlineLbl>
              <c:layout>
                <c:manualLayout>
                  <c:x val="-0.12269717847769029"/>
                  <c:y val="-1.2011329605492668E-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&quot;arial&quot;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cat>
            <c:numRef>
              <c:f>'White M vs. Black M'!$B$3:$O$3</c:f>
              <c:numCache>
                <c:formatCode>General</c:formatCode>
                <c:ptCount val="1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</c:numCache>
            </c:numRef>
          </c:cat>
          <c:val>
            <c:numRef>
              <c:f>'White M vs. Black M'!$B$4:$O$4</c:f>
              <c:numCache>
                <c:formatCode>General</c:formatCode>
                <c:ptCount val="14"/>
                <c:pt idx="0">
                  <c:v>140.19999999999999</c:v>
                </c:pt>
                <c:pt idx="1">
                  <c:v>146.19999999999999</c:v>
                </c:pt>
                <c:pt idx="2">
                  <c:v>140.19999999999999</c:v>
                </c:pt>
                <c:pt idx="3">
                  <c:v>135.5</c:v>
                </c:pt>
                <c:pt idx="4">
                  <c:v>139.1</c:v>
                </c:pt>
                <c:pt idx="5">
                  <c:v>129.30000000000001</c:v>
                </c:pt>
                <c:pt idx="6">
                  <c:v>132.1</c:v>
                </c:pt>
                <c:pt idx="7">
                  <c:v>126.7</c:v>
                </c:pt>
                <c:pt idx="8">
                  <c:v>127.8</c:v>
                </c:pt>
                <c:pt idx="9">
                  <c:v>124.3</c:v>
                </c:pt>
                <c:pt idx="10">
                  <c:v>126.3</c:v>
                </c:pt>
                <c:pt idx="11">
                  <c:v>115.5</c:v>
                </c:pt>
                <c:pt idx="12">
                  <c:v>114.3</c:v>
                </c:pt>
                <c:pt idx="13">
                  <c:v>115.3</c:v>
                </c:pt>
              </c:numCache>
            </c:numRef>
          </c:val>
          <c:smooth val="0"/>
        </c:ser>
        <c:ser>
          <c:idx val="1"/>
          <c:order val="1"/>
          <c:tx>
            <c:v>Black Male</c:v>
          </c:tx>
          <c:spPr>
            <a:ln w="22225" cap="rnd">
              <a:solidFill>
                <a:srgbClr val="FF0000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rgbClr val="FF0000"/>
              </a:solidFill>
              <a:ln w="9525">
                <a:noFill/>
              </a:ln>
              <a:effectLst/>
            </c:spPr>
          </c:marker>
          <c:trendline>
            <c:spPr>
              <a:ln w="44450" cap="rnd">
                <a:solidFill>
                  <a:srgbClr val="FF0000"/>
                </a:solidFill>
                <a:prstDash val="sysDot"/>
              </a:ln>
              <a:effectLst/>
            </c:spPr>
            <c:trendlineType val="linear"/>
            <c:dispRSqr val="1"/>
            <c:dispEq val="0"/>
            <c:trendlineLbl>
              <c:layout>
                <c:manualLayout>
                  <c:x val="9.2472659667541552E-3"/>
                  <c:y val="-0.10021827949618033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&quot;arial&quot;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val>
            <c:numRef>
              <c:f>'White M vs. Black M'!$B$13:$O$13</c:f>
              <c:numCache>
                <c:formatCode>General</c:formatCode>
                <c:ptCount val="14"/>
                <c:pt idx="0">
                  <c:v>173.3</c:v>
                </c:pt>
                <c:pt idx="1">
                  <c:v>131.30000000000001</c:v>
                </c:pt>
                <c:pt idx="2">
                  <c:v>163.4</c:v>
                </c:pt>
                <c:pt idx="3">
                  <c:v>139.9</c:v>
                </c:pt>
                <c:pt idx="4">
                  <c:v>155.80000000000001</c:v>
                </c:pt>
                <c:pt idx="5">
                  <c:v>155.80000000000001</c:v>
                </c:pt>
                <c:pt idx="6">
                  <c:v>144</c:v>
                </c:pt>
                <c:pt idx="7">
                  <c:v>141.1</c:v>
                </c:pt>
                <c:pt idx="8">
                  <c:v>157.6</c:v>
                </c:pt>
                <c:pt idx="9">
                  <c:v>143.80000000000001</c:v>
                </c:pt>
                <c:pt idx="10">
                  <c:v>140.30000000000001</c:v>
                </c:pt>
                <c:pt idx="11">
                  <c:v>129.80000000000001</c:v>
                </c:pt>
                <c:pt idx="12">
                  <c:v>115.8</c:v>
                </c:pt>
                <c:pt idx="13">
                  <c:v>95.1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68028624"/>
        <c:axId val="268029016"/>
      </c:lineChart>
      <c:catAx>
        <c:axId val="26802862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&quot;arial&quot;"/>
                    <a:ea typeface="+mn-ea"/>
                    <a:cs typeface="+mn-cs"/>
                  </a:defRPr>
                </a:pPr>
                <a:r>
                  <a:rPr lang="en-US"/>
                  <a:t>Year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&quot;arial&quot;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&quot;arial&quot;"/>
                <a:ea typeface="+mn-ea"/>
                <a:cs typeface="+mn-cs"/>
              </a:defRPr>
            </a:pPr>
            <a:endParaRPr lang="en-US"/>
          </a:p>
        </c:txPr>
        <c:crossAx val="268029016"/>
        <c:crosses val="autoZero"/>
        <c:auto val="1"/>
        <c:lblAlgn val="ctr"/>
        <c:lblOffset val="100"/>
        <c:noMultiLvlLbl val="0"/>
      </c:catAx>
      <c:valAx>
        <c:axId val="268029016"/>
        <c:scaling>
          <c:orientation val="minMax"/>
          <c:max val="175"/>
          <c:min val="9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&quot;arial&quot;"/>
                    <a:ea typeface="+mn-ea"/>
                    <a:cs typeface="+mn-cs"/>
                  </a:defRPr>
                </a:pPr>
                <a:r>
                  <a:rPr lang="en-US"/>
                  <a:t>Age-Adjusted Rate (per 100,000)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&quot;arial&quot;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0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&quot;arial&quot;"/>
                <a:ea typeface="+mn-ea"/>
                <a:cs typeface="+mn-cs"/>
              </a:defRPr>
            </a:pPr>
            <a:endParaRPr lang="en-US"/>
          </a:p>
        </c:txPr>
        <c:crossAx val="2680286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5949103237095359"/>
          <c:y val="0.34272350164447818"/>
          <c:w val="0.13356452318460194"/>
          <c:h val="0.42149665380174295"/>
        </c:manualLayout>
      </c:layout>
      <c:overlay val="0"/>
      <c:spPr>
        <a:noFill/>
        <a:ln w="25400">
          <a:solidFill>
            <a:sysClr val="windowText" lastClr="000000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&quot;arial&quot;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="1">
          <a:latin typeface="&quot;arial&quot;"/>
        </a:defRPr>
      </a:pPr>
      <a:endParaRPr lang="en-US"/>
    </a:p>
  </c:txPr>
  <c:externalData r:id="rId4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&quot;arial&quot;"/>
                <a:ea typeface="+mn-ea"/>
                <a:cs typeface="+mn-cs"/>
              </a:defRPr>
            </a:pPr>
            <a:r>
              <a:rPr lang="en-US" sz="1800" dirty="0"/>
              <a:t>Appalachia Male vs. Non-Appalachia Male Colon and Rectum Cancer </a:t>
            </a:r>
            <a:r>
              <a:rPr lang="en-US" sz="1800" dirty="0">
                <a:solidFill>
                  <a:srgbClr val="FF0000"/>
                </a:solidFill>
              </a:rPr>
              <a:t>Incidence</a:t>
            </a:r>
            <a:r>
              <a:rPr lang="en-US" sz="1800" dirty="0"/>
              <a:t> Rates 2000-2013</a:t>
            </a:r>
          </a:p>
        </c:rich>
      </c:tx>
      <c:layout>
        <c:manualLayout>
          <c:xMode val="edge"/>
          <c:yMode val="edge"/>
          <c:x val="0.1264358499305234"/>
          <c:y val="4.354350272656593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&quot;arial&quot;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45252624671916E-2"/>
          <c:y val="0.16692398376011108"/>
          <c:w val="0.71675164041994754"/>
          <c:h val="0.71363331596907376"/>
        </c:manualLayout>
      </c:layout>
      <c:lineChart>
        <c:grouping val="standard"/>
        <c:varyColors val="0"/>
        <c:ser>
          <c:idx val="0"/>
          <c:order val="0"/>
          <c:tx>
            <c:v>Appalachia Male</c:v>
          </c:tx>
          <c:spPr>
            <a:ln w="22225" cap="rnd">
              <a:solidFill>
                <a:srgbClr val="FF0000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chemeClr val="accent1"/>
              </a:solidFill>
              <a:ln w="9525">
                <a:noFill/>
              </a:ln>
              <a:effectLst/>
            </c:spPr>
          </c:marker>
          <c:trendline>
            <c:spPr>
              <a:ln w="38100" cap="rnd">
                <a:solidFill>
                  <a:srgbClr val="FF0000"/>
                </a:solidFill>
                <a:prstDash val="sysDot"/>
              </a:ln>
              <a:effectLst/>
            </c:spPr>
            <c:trendlineType val="linear"/>
            <c:dispRSqr val="1"/>
            <c:dispEq val="0"/>
            <c:trendlineLbl>
              <c:layout>
                <c:manualLayout>
                  <c:x val="1.3904746281714786E-2"/>
                  <c:y val="-7.6426148561332688E-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&quot;arial&quot;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cat>
            <c:numRef>
              <c:f>'App M vs. Non-App M'!$B$3:$O$3</c:f>
              <c:numCache>
                <c:formatCode>General</c:formatCode>
                <c:ptCount val="1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</c:numCache>
            </c:numRef>
          </c:cat>
          <c:val>
            <c:numRef>
              <c:f>'App M vs. Non-App M'!$B$4:$O$4</c:f>
              <c:numCache>
                <c:formatCode>General</c:formatCode>
                <c:ptCount val="14"/>
                <c:pt idx="0">
                  <c:v>72.099999999999994</c:v>
                </c:pt>
                <c:pt idx="1">
                  <c:v>76.599999999999994</c:v>
                </c:pt>
                <c:pt idx="2">
                  <c:v>75.3</c:v>
                </c:pt>
                <c:pt idx="3">
                  <c:v>78.2</c:v>
                </c:pt>
                <c:pt idx="4">
                  <c:v>83.8</c:v>
                </c:pt>
                <c:pt idx="5">
                  <c:v>73.3</c:v>
                </c:pt>
                <c:pt idx="6">
                  <c:v>73.900000000000006</c:v>
                </c:pt>
                <c:pt idx="7">
                  <c:v>76.3</c:v>
                </c:pt>
                <c:pt idx="8">
                  <c:v>69.599999999999994</c:v>
                </c:pt>
                <c:pt idx="9">
                  <c:v>69.8</c:v>
                </c:pt>
                <c:pt idx="10">
                  <c:v>72.2</c:v>
                </c:pt>
                <c:pt idx="11">
                  <c:v>72.2</c:v>
                </c:pt>
                <c:pt idx="12">
                  <c:v>61.2</c:v>
                </c:pt>
                <c:pt idx="13">
                  <c:v>69.8</c:v>
                </c:pt>
              </c:numCache>
            </c:numRef>
          </c:val>
          <c:smooth val="0"/>
        </c:ser>
        <c:ser>
          <c:idx val="1"/>
          <c:order val="1"/>
          <c:tx>
            <c:v>Non-Appalachia Male</c:v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chemeClr val="accent2"/>
              </a:solidFill>
              <a:ln w="9525">
                <a:solidFill>
                  <a:srgbClr val="00CCFF"/>
                </a:solidFill>
              </a:ln>
              <a:effectLst/>
            </c:spPr>
          </c:marker>
          <c:trendline>
            <c:spPr>
              <a:ln w="38100" cap="rnd">
                <a:solidFill>
                  <a:srgbClr val="00CCFF"/>
                </a:solidFill>
                <a:prstDash val="sysDot"/>
              </a:ln>
              <a:effectLst/>
            </c:spPr>
            <c:trendlineType val="linear"/>
            <c:dispRSqr val="1"/>
            <c:dispEq val="0"/>
            <c:trendlineLbl>
              <c:layout>
                <c:manualLayout>
                  <c:x val="-2.6373031496062991E-2"/>
                  <c:y val="1.8509939728147594E-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&quot;arial&quot;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val>
            <c:numRef>
              <c:f>'App M vs. Non-App M'!$B$13:$O$13</c:f>
              <c:numCache>
                <c:formatCode>General</c:formatCode>
                <c:ptCount val="14"/>
                <c:pt idx="0">
                  <c:v>82.3</c:v>
                </c:pt>
                <c:pt idx="1">
                  <c:v>87.5</c:v>
                </c:pt>
                <c:pt idx="2">
                  <c:v>77.599999999999994</c:v>
                </c:pt>
                <c:pt idx="3">
                  <c:v>76.099999999999994</c:v>
                </c:pt>
                <c:pt idx="4">
                  <c:v>74.900000000000006</c:v>
                </c:pt>
                <c:pt idx="5">
                  <c:v>74</c:v>
                </c:pt>
                <c:pt idx="6">
                  <c:v>69.900000000000006</c:v>
                </c:pt>
                <c:pt idx="7">
                  <c:v>69.5</c:v>
                </c:pt>
                <c:pt idx="8">
                  <c:v>70.3</c:v>
                </c:pt>
                <c:pt idx="9">
                  <c:v>63.8</c:v>
                </c:pt>
                <c:pt idx="10">
                  <c:v>63</c:v>
                </c:pt>
                <c:pt idx="11">
                  <c:v>61.1</c:v>
                </c:pt>
                <c:pt idx="12">
                  <c:v>64.099999999999994</c:v>
                </c:pt>
                <c:pt idx="13">
                  <c:v>59.1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71891000"/>
        <c:axId val="272740648"/>
      </c:lineChart>
      <c:catAx>
        <c:axId val="27189100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&quot;arial&quot;"/>
                    <a:ea typeface="+mn-ea"/>
                    <a:cs typeface="+mn-cs"/>
                  </a:defRPr>
                </a:pPr>
                <a:r>
                  <a:rPr lang="en-US"/>
                  <a:t>Year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&quot;arial&quot;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&quot;arial&quot;"/>
                <a:ea typeface="+mn-ea"/>
                <a:cs typeface="+mn-cs"/>
              </a:defRPr>
            </a:pPr>
            <a:endParaRPr lang="en-US"/>
          </a:p>
        </c:txPr>
        <c:crossAx val="272740648"/>
        <c:crosses val="autoZero"/>
        <c:auto val="1"/>
        <c:lblAlgn val="ctr"/>
        <c:lblOffset val="100"/>
        <c:noMultiLvlLbl val="0"/>
      </c:catAx>
      <c:valAx>
        <c:axId val="272740648"/>
        <c:scaling>
          <c:orientation val="minMax"/>
          <c:min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&quot;arial&quot;"/>
                    <a:ea typeface="+mn-ea"/>
                    <a:cs typeface="+mn-cs"/>
                  </a:defRPr>
                </a:pPr>
                <a:r>
                  <a:rPr lang="en-US"/>
                  <a:t>Age-Adjusted Rate (per 100,000)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&quot;arial&quot;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&quot;arial&quot;"/>
                <a:ea typeface="+mn-ea"/>
                <a:cs typeface="+mn-cs"/>
              </a:defRPr>
            </a:pPr>
            <a:endParaRPr lang="en-US"/>
          </a:p>
        </c:txPr>
        <c:crossAx val="2718910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2304779090113733"/>
          <c:y val="0.31658123670439381"/>
          <c:w val="0.1602856517935258"/>
          <c:h val="0.39415811664006684"/>
        </c:manualLayout>
      </c:layout>
      <c:overlay val="0"/>
      <c:spPr>
        <a:noFill/>
        <a:ln w="25400"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&quot;arial&quot;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>
          <a:latin typeface="&quot;arial&quot;"/>
        </a:defRPr>
      </a:pPr>
      <a:endParaRPr lang="en-US"/>
    </a:p>
  </c:txPr>
  <c:externalData r:id="rId4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&quot;arial&quot;"/>
                <a:ea typeface="+mn-ea"/>
                <a:cs typeface="+mn-cs"/>
              </a:defRPr>
            </a:pPr>
            <a:r>
              <a:rPr lang="en-US" sz="1600" dirty="0"/>
              <a:t>Appalachian Female vs. Non-Appalachian Female Colon and Rectum Cancer </a:t>
            </a:r>
            <a:r>
              <a:rPr lang="en-US" sz="1600" dirty="0">
                <a:solidFill>
                  <a:srgbClr val="FF0000"/>
                </a:solidFill>
              </a:rPr>
              <a:t>Incidence</a:t>
            </a:r>
            <a:r>
              <a:rPr lang="en-US" sz="1600" dirty="0"/>
              <a:t> Rates 2000-2013</a:t>
            </a:r>
          </a:p>
        </c:rich>
      </c:tx>
      <c:layout>
        <c:manualLayout>
          <c:xMode val="edge"/>
          <c:yMode val="edge"/>
          <c:x val="0.1018115704286964"/>
          <c:y val="4.391751031121109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&quot;arial&quot;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7029746281714792E-2"/>
          <c:y val="0.19680555555555551"/>
          <c:w val="0.73739577389782807"/>
          <c:h val="0.67520544129677629"/>
        </c:manualLayout>
      </c:layout>
      <c:lineChart>
        <c:grouping val="standard"/>
        <c:varyColors val="0"/>
        <c:ser>
          <c:idx val="0"/>
          <c:order val="0"/>
          <c:tx>
            <c:v>Appalachia Female</c:v>
          </c:tx>
          <c:spPr>
            <a:ln w="22225" cap="rnd">
              <a:solidFill>
                <a:srgbClr val="FF0000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rgbClr val="FF0000"/>
              </a:solidFill>
              <a:ln w="9525">
                <a:noFill/>
              </a:ln>
              <a:effectLst/>
            </c:spPr>
          </c:marker>
          <c:trendline>
            <c:spPr>
              <a:ln w="38100" cap="rnd">
                <a:solidFill>
                  <a:srgbClr val="FF0000"/>
                </a:solidFill>
                <a:prstDash val="sysDot"/>
              </a:ln>
              <a:effectLst/>
            </c:spPr>
            <c:trendlineType val="linear"/>
            <c:dispRSqr val="1"/>
            <c:dispEq val="0"/>
            <c:trendlineLbl>
              <c:layout>
                <c:manualLayout>
                  <c:x val="-5.5798337707786527E-2"/>
                  <c:y val="-0.11452455943007124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&quot;arial&quot;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cat>
            <c:numRef>
              <c:f>'App F vs. Non-App F'!$B$3:$O$3</c:f>
              <c:numCache>
                <c:formatCode>General</c:formatCode>
                <c:ptCount val="1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</c:numCache>
            </c:numRef>
          </c:cat>
          <c:val>
            <c:numRef>
              <c:f>'App F vs. Non-App F'!$B$4:$O$4</c:f>
              <c:numCache>
                <c:formatCode>General</c:formatCode>
                <c:ptCount val="14"/>
                <c:pt idx="0">
                  <c:v>56.8</c:v>
                </c:pt>
                <c:pt idx="1">
                  <c:v>61</c:v>
                </c:pt>
                <c:pt idx="2">
                  <c:v>59.4</c:v>
                </c:pt>
                <c:pt idx="3">
                  <c:v>57.9</c:v>
                </c:pt>
                <c:pt idx="4">
                  <c:v>61.3</c:v>
                </c:pt>
                <c:pt idx="5">
                  <c:v>54.6</c:v>
                </c:pt>
                <c:pt idx="6">
                  <c:v>50.8</c:v>
                </c:pt>
                <c:pt idx="7">
                  <c:v>52.3</c:v>
                </c:pt>
                <c:pt idx="8">
                  <c:v>49</c:v>
                </c:pt>
                <c:pt idx="9">
                  <c:v>55.5</c:v>
                </c:pt>
                <c:pt idx="10">
                  <c:v>48.7</c:v>
                </c:pt>
                <c:pt idx="11">
                  <c:v>46.8</c:v>
                </c:pt>
                <c:pt idx="12">
                  <c:v>49.8</c:v>
                </c:pt>
                <c:pt idx="13">
                  <c:v>46.2</c:v>
                </c:pt>
              </c:numCache>
            </c:numRef>
          </c:val>
          <c:smooth val="0"/>
        </c:ser>
        <c:ser>
          <c:idx val="1"/>
          <c:order val="1"/>
          <c:tx>
            <c:v>Non-Appalachia Female</c:v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trendline>
            <c:spPr>
              <a:ln w="38100" cap="rnd">
                <a:solidFill>
                  <a:schemeClr val="accent2"/>
                </a:solidFill>
                <a:prstDash val="sysDot"/>
              </a:ln>
              <a:effectLst/>
            </c:spPr>
            <c:trendlineType val="linear"/>
            <c:dispRSqr val="1"/>
            <c:dispEq val="0"/>
            <c:trendlineLbl>
              <c:layout>
                <c:manualLayout>
                  <c:x val="2.5349956255468066E-3"/>
                  <c:y val="1.8227596550431196E-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&quot;arial&quot;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val>
            <c:numRef>
              <c:f>'App F vs. Non-App F'!$B$13:$O$13</c:f>
              <c:numCache>
                <c:formatCode>General</c:formatCode>
                <c:ptCount val="14"/>
                <c:pt idx="0">
                  <c:v>61.6</c:v>
                </c:pt>
                <c:pt idx="1">
                  <c:v>56.5</c:v>
                </c:pt>
                <c:pt idx="2">
                  <c:v>56.4</c:v>
                </c:pt>
                <c:pt idx="3">
                  <c:v>55.7</c:v>
                </c:pt>
                <c:pt idx="4">
                  <c:v>52.2</c:v>
                </c:pt>
                <c:pt idx="5">
                  <c:v>51</c:v>
                </c:pt>
                <c:pt idx="6">
                  <c:v>49.1</c:v>
                </c:pt>
                <c:pt idx="7">
                  <c:v>48.9</c:v>
                </c:pt>
                <c:pt idx="8">
                  <c:v>48.6</c:v>
                </c:pt>
                <c:pt idx="9">
                  <c:v>49.4</c:v>
                </c:pt>
                <c:pt idx="10">
                  <c:v>45.4</c:v>
                </c:pt>
                <c:pt idx="11">
                  <c:v>43.2</c:v>
                </c:pt>
                <c:pt idx="12">
                  <c:v>45.4</c:v>
                </c:pt>
                <c:pt idx="13">
                  <c:v>44.8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72741432"/>
        <c:axId val="272741824"/>
      </c:lineChart>
      <c:catAx>
        <c:axId val="27274143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&quot;arial&quot;"/>
                    <a:ea typeface="+mn-ea"/>
                    <a:cs typeface="+mn-cs"/>
                  </a:defRPr>
                </a:pPr>
                <a:r>
                  <a:rPr lang="en-US"/>
                  <a:t>Year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&quot;arial&quot;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&quot;arial&quot;"/>
                <a:ea typeface="+mn-ea"/>
                <a:cs typeface="+mn-cs"/>
              </a:defRPr>
            </a:pPr>
            <a:endParaRPr lang="en-US"/>
          </a:p>
        </c:txPr>
        <c:crossAx val="272741824"/>
        <c:crosses val="autoZero"/>
        <c:auto val="1"/>
        <c:lblAlgn val="ctr"/>
        <c:lblOffset val="100"/>
        <c:noMultiLvlLbl val="0"/>
      </c:catAx>
      <c:valAx>
        <c:axId val="272741824"/>
        <c:scaling>
          <c:orientation val="minMax"/>
          <c:min val="4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&quot;arial&quot;"/>
                    <a:ea typeface="+mn-ea"/>
                    <a:cs typeface="+mn-cs"/>
                  </a:defRPr>
                </a:pPr>
                <a:r>
                  <a:rPr lang="en-US"/>
                  <a:t>Age-Adjusted Rate (per 100,000)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&quot;arial&quot;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&quot;arial&quot;"/>
                <a:ea typeface="+mn-ea"/>
                <a:cs typeface="+mn-cs"/>
              </a:defRPr>
            </a:pPr>
            <a:endParaRPr lang="en-US"/>
          </a:p>
        </c:txPr>
        <c:crossAx val="2727414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2546730096237975"/>
          <c:y val="0.44356749156355457"/>
          <c:w val="0.16601826334208225"/>
          <c:h val="0.40284026996625433"/>
        </c:manualLayout>
      </c:layout>
      <c:overlay val="0"/>
      <c:spPr>
        <a:noFill/>
        <a:ln w="25400"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&quot;arial&quot;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>
          <a:latin typeface="&quot;arial&quot;"/>
        </a:defRPr>
      </a:pPr>
      <a:endParaRPr lang="en-US"/>
    </a:p>
  </c:txPr>
  <c:externalData r:id="rId4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&quot;arial&quot;"/>
                <a:ea typeface="+mn-ea"/>
                <a:cs typeface="+mn-cs"/>
              </a:defRPr>
            </a:pPr>
            <a:r>
              <a:rPr lang="en-US" sz="2400" dirty="0"/>
              <a:t>Overall </a:t>
            </a:r>
            <a:r>
              <a:rPr lang="en-US" sz="2400" dirty="0">
                <a:solidFill>
                  <a:srgbClr val="FF0000"/>
                </a:solidFill>
              </a:rPr>
              <a:t>Late </a:t>
            </a:r>
            <a:r>
              <a:rPr lang="en-US" sz="2400" dirty="0" smtClean="0">
                <a:solidFill>
                  <a:srgbClr val="FF0000"/>
                </a:solidFill>
              </a:rPr>
              <a:t>Stage </a:t>
            </a:r>
            <a:r>
              <a:rPr lang="en-US" sz="2400" dirty="0"/>
              <a:t>Colon and Rectum Cancer Incidence Rates 2001-2013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&quot;arial&quot;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5604777344008472E-2"/>
          <c:y val="0.1391320609383313"/>
          <c:w val="0.91038962041509519"/>
          <c:h val="0.74059378473931625"/>
        </c:manualLayout>
      </c:layout>
      <c:lineChart>
        <c:grouping val="standard"/>
        <c:varyColors val="0"/>
        <c:ser>
          <c:idx val="0"/>
          <c:order val="0"/>
          <c:tx>
            <c:v>Overall</c:v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3810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0"/>
            <c:trendlineLbl>
              <c:layout>
                <c:manualLayout>
                  <c:x val="-2.1478755372969682E-2"/>
                  <c:y val="-0.11188692634364859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&quot;arial&quot;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cat>
            <c:numRef>
              <c:f>Overall!$B$2:$N$2</c:f>
              <c:numCache>
                <c:formatCode>General</c:formatCode>
                <c:ptCount val="13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</c:numCache>
            </c:numRef>
          </c:cat>
          <c:val>
            <c:numRef>
              <c:f>Overall!$B$3:$N$3</c:f>
              <c:numCache>
                <c:formatCode>General</c:formatCode>
                <c:ptCount val="13"/>
                <c:pt idx="0">
                  <c:v>31.5</c:v>
                </c:pt>
                <c:pt idx="1">
                  <c:v>29.4</c:v>
                </c:pt>
                <c:pt idx="2">
                  <c:v>31</c:v>
                </c:pt>
                <c:pt idx="3">
                  <c:v>31.3</c:v>
                </c:pt>
                <c:pt idx="4">
                  <c:v>28.7</c:v>
                </c:pt>
                <c:pt idx="5">
                  <c:v>29.3</c:v>
                </c:pt>
                <c:pt idx="6">
                  <c:v>29.3</c:v>
                </c:pt>
                <c:pt idx="7">
                  <c:v>28.8</c:v>
                </c:pt>
                <c:pt idx="8">
                  <c:v>27.9</c:v>
                </c:pt>
                <c:pt idx="9">
                  <c:v>27.6</c:v>
                </c:pt>
                <c:pt idx="10">
                  <c:v>25.8</c:v>
                </c:pt>
                <c:pt idx="11">
                  <c:v>26.4</c:v>
                </c:pt>
                <c:pt idx="12">
                  <c:v>27.3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9525" cap="flat" cmpd="sng" algn="ctr">
              <a:solidFill>
                <a:schemeClr val="tx1">
                  <a:lumMod val="75000"/>
                  <a:lumOff val="25000"/>
                </a:schemeClr>
              </a:solidFill>
              <a:round/>
            </a:ln>
            <a:effectLst/>
          </c:spPr>
        </c:hiLowLines>
        <c:marker val="1"/>
        <c:smooth val="0"/>
        <c:axId val="273214664"/>
        <c:axId val="273215056"/>
      </c:lineChart>
      <c:catAx>
        <c:axId val="27321466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&quot;arial&quot;"/>
                    <a:ea typeface="+mn-ea"/>
                    <a:cs typeface="+mn-cs"/>
                  </a:defRPr>
                </a:pPr>
                <a:r>
                  <a:rPr lang="en-US"/>
                  <a:t>Year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&quot;arial&quot;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&quot;arial&quot;"/>
                <a:ea typeface="+mn-ea"/>
                <a:cs typeface="+mn-cs"/>
              </a:defRPr>
            </a:pPr>
            <a:endParaRPr lang="en-US"/>
          </a:p>
        </c:txPr>
        <c:crossAx val="273215056"/>
        <c:crosses val="autoZero"/>
        <c:auto val="1"/>
        <c:lblAlgn val="ctr"/>
        <c:lblOffset val="100"/>
        <c:noMultiLvlLbl val="0"/>
      </c:catAx>
      <c:valAx>
        <c:axId val="273215056"/>
        <c:scaling>
          <c:orientation val="minMax"/>
          <c:min val="2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&quot;arial&quot;"/>
                    <a:ea typeface="+mn-ea"/>
                    <a:cs typeface="+mn-cs"/>
                  </a:defRPr>
                </a:pPr>
                <a:r>
                  <a:rPr lang="en-US"/>
                  <a:t>Age-Adjusted Rate (per 100,000)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&quot;arial&quot;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&quot;arial&quot;"/>
                <a:ea typeface="+mn-ea"/>
                <a:cs typeface="+mn-cs"/>
              </a:defRPr>
            </a:pPr>
            <a:endParaRPr lang="en-US"/>
          </a:p>
        </c:txPr>
        <c:crossAx val="2732146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>
          <a:latin typeface="&quot;arial&quot;"/>
        </a:defRPr>
      </a:pPr>
      <a:endParaRPr lang="en-US"/>
    </a:p>
  </c:txPr>
  <c:externalData r:id="rId4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&quot;arial&quot;"/>
                <a:ea typeface="+mn-ea"/>
                <a:cs typeface="+mn-cs"/>
              </a:defRPr>
            </a:pPr>
            <a:r>
              <a:rPr lang="en-US" sz="2000" dirty="0"/>
              <a:t>Male vs. Female </a:t>
            </a:r>
            <a:r>
              <a:rPr lang="en-US" sz="2000" dirty="0">
                <a:solidFill>
                  <a:srgbClr val="FF0000"/>
                </a:solidFill>
              </a:rPr>
              <a:t>Late </a:t>
            </a:r>
            <a:r>
              <a:rPr lang="en-US" sz="2000" dirty="0" smtClean="0">
                <a:solidFill>
                  <a:srgbClr val="FF0000"/>
                </a:solidFill>
              </a:rPr>
              <a:t>Stage </a:t>
            </a:r>
            <a:r>
              <a:rPr lang="en-US" sz="2000" dirty="0"/>
              <a:t>Colon and Rectum Cancer Incidence Rates 2001-2013</a:t>
            </a:r>
          </a:p>
        </c:rich>
      </c:tx>
      <c:layout>
        <c:manualLayout>
          <c:xMode val="edge"/>
          <c:yMode val="edge"/>
          <c:x val="0.1000090769903762"/>
          <c:y val="2.859672470518649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&quot;arial&quot;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379303130586938E-2"/>
          <c:y val="0.18335613461849992"/>
          <c:w val="0.79997736695956478"/>
          <c:h val="0.69174628237766"/>
        </c:manualLayout>
      </c:layout>
      <c:lineChart>
        <c:grouping val="standard"/>
        <c:varyColors val="0"/>
        <c:ser>
          <c:idx val="0"/>
          <c:order val="0"/>
          <c:tx>
            <c:v>Male</c:v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3810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0"/>
            <c:trendlineLbl>
              <c:layout>
                <c:manualLayout>
                  <c:x val="-3.6867130739092397E-3"/>
                  <c:y val="-6.1425745272996018E-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&quot;arial&quot;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cat>
            <c:numRef>
              <c:f>'Male vs. Female'!$B$3:$N$3</c:f>
              <c:numCache>
                <c:formatCode>General</c:formatCode>
                <c:ptCount val="13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</c:numCache>
            </c:numRef>
          </c:cat>
          <c:val>
            <c:numRef>
              <c:f>'Male vs. Female'!$B$4:$N$4</c:f>
              <c:numCache>
                <c:formatCode>General</c:formatCode>
                <c:ptCount val="13"/>
                <c:pt idx="0">
                  <c:v>36.700000000000003</c:v>
                </c:pt>
                <c:pt idx="1">
                  <c:v>33.700000000000003</c:v>
                </c:pt>
                <c:pt idx="2">
                  <c:v>35.700000000000003</c:v>
                </c:pt>
                <c:pt idx="3">
                  <c:v>37.700000000000003</c:v>
                </c:pt>
                <c:pt idx="4">
                  <c:v>33.799999999999997</c:v>
                </c:pt>
                <c:pt idx="5">
                  <c:v>34.700000000000003</c:v>
                </c:pt>
                <c:pt idx="6">
                  <c:v>35.6</c:v>
                </c:pt>
                <c:pt idx="7">
                  <c:v>33.700000000000003</c:v>
                </c:pt>
                <c:pt idx="8">
                  <c:v>31</c:v>
                </c:pt>
                <c:pt idx="9">
                  <c:v>31.8</c:v>
                </c:pt>
                <c:pt idx="10">
                  <c:v>30.9</c:v>
                </c:pt>
                <c:pt idx="11">
                  <c:v>29.7</c:v>
                </c:pt>
                <c:pt idx="12">
                  <c:v>32.299999999999997</c:v>
                </c:pt>
              </c:numCache>
            </c:numRef>
          </c:val>
          <c:smooth val="0"/>
        </c:ser>
        <c:ser>
          <c:idx val="1"/>
          <c:order val="1"/>
          <c:tx>
            <c:v>Female</c:v>
          </c:tx>
          <c:spPr>
            <a:ln w="22225" cap="rnd">
              <a:solidFill>
                <a:srgbClr val="FF0000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rgbClr val="FF0000"/>
              </a:solidFill>
              <a:ln w="9525">
                <a:noFill/>
              </a:ln>
              <a:effectLst/>
            </c:spPr>
          </c:marker>
          <c:trendline>
            <c:spPr>
              <a:ln w="38100" cap="rnd">
                <a:solidFill>
                  <a:srgbClr val="FF0000"/>
                </a:solidFill>
                <a:prstDash val="sysDot"/>
              </a:ln>
              <a:effectLst/>
            </c:spPr>
            <c:trendlineType val="linear"/>
            <c:dispRSqr val="1"/>
            <c:dispEq val="0"/>
            <c:trendlineLbl>
              <c:layout>
                <c:manualLayout>
                  <c:x val="-1.2140819354102566E-2"/>
                  <c:y val="7.1960244675260132E-3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&quot;arial&quot;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val>
            <c:numRef>
              <c:f>'Male vs. Female'!$B$13:$N$13</c:f>
              <c:numCache>
                <c:formatCode>General</c:formatCode>
                <c:ptCount val="13"/>
                <c:pt idx="0">
                  <c:v>27.7</c:v>
                </c:pt>
                <c:pt idx="1">
                  <c:v>26.4</c:v>
                </c:pt>
                <c:pt idx="2">
                  <c:v>27.1</c:v>
                </c:pt>
                <c:pt idx="3">
                  <c:v>26.9</c:v>
                </c:pt>
                <c:pt idx="4">
                  <c:v>24.6</c:v>
                </c:pt>
                <c:pt idx="5">
                  <c:v>24.5</c:v>
                </c:pt>
                <c:pt idx="6">
                  <c:v>24.5</c:v>
                </c:pt>
                <c:pt idx="7">
                  <c:v>24.7</c:v>
                </c:pt>
                <c:pt idx="8">
                  <c:v>25.5</c:v>
                </c:pt>
                <c:pt idx="9">
                  <c:v>24.4</c:v>
                </c:pt>
                <c:pt idx="10">
                  <c:v>21.6</c:v>
                </c:pt>
                <c:pt idx="11">
                  <c:v>23.6</c:v>
                </c:pt>
                <c:pt idx="12">
                  <c:v>23.1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73215840"/>
        <c:axId val="273216232"/>
      </c:lineChart>
      <c:catAx>
        <c:axId val="27321584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&quot;arial&quot;"/>
                    <a:ea typeface="+mn-ea"/>
                    <a:cs typeface="+mn-cs"/>
                  </a:defRPr>
                </a:pPr>
                <a:r>
                  <a:rPr lang="en-US"/>
                  <a:t>Year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&quot;arial&quot;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&quot;arial&quot;"/>
                <a:ea typeface="+mn-ea"/>
                <a:cs typeface="+mn-cs"/>
              </a:defRPr>
            </a:pPr>
            <a:endParaRPr lang="en-US"/>
          </a:p>
        </c:txPr>
        <c:crossAx val="273216232"/>
        <c:crosses val="autoZero"/>
        <c:auto val="1"/>
        <c:lblAlgn val="ctr"/>
        <c:lblOffset val="100"/>
        <c:noMultiLvlLbl val="0"/>
      </c:catAx>
      <c:valAx>
        <c:axId val="273216232"/>
        <c:scaling>
          <c:orientation val="minMax"/>
          <c:min val="2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&quot;arial&quot;"/>
                    <a:ea typeface="+mn-ea"/>
                    <a:cs typeface="+mn-cs"/>
                  </a:defRPr>
                </a:pPr>
                <a:r>
                  <a:rPr lang="en-US"/>
                  <a:t>Age-Adjusted Rate (per 100,000)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&quot;arial&quot;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&quot;arial&quot;"/>
                <a:ea typeface="+mn-ea"/>
                <a:cs typeface="+mn-cs"/>
              </a:defRPr>
            </a:pPr>
            <a:endParaRPr lang="en-US"/>
          </a:p>
        </c:txPr>
        <c:crossAx val="2732158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7552154418197736"/>
          <c:y val="0.43834571734871158"/>
          <c:w val="0.12447845581802275"/>
          <c:h val="0.35578167165724001"/>
        </c:manualLayout>
      </c:layout>
      <c:overlay val="0"/>
      <c:spPr>
        <a:noFill/>
        <a:ln w="25400"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&quot;arial&quot;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>
          <a:latin typeface="&quot;arial&quot;"/>
        </a:defRPr>
      </a:pPr>
      <a:endParaRPr lang="en-US"/>
    </a:p>
  </c:txPr>
  <c:externalData r:id="rId4">
    <c:autoUpdate val="0"/>
  </c:externalData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&quot;arial&quot;"/>
                <a:ea typeface="+mn-ea"/>
                <a:cs typeface="+mn-cs"/>
              </a:defRPr>
            </a:pPr>
            <a:r>
              <a:rPr lang="en-US" sz="2000" dirty="0"/>
              <a:t>White vs. Black </a:t>
            </a:r>
            <a:r>
              <a:rPr lang="en-US" sz="2000" dirty="0">
                <a:solidFill>
                  <a:srgbClr val="FF0000"/>
                </a:solidFill>
              </a:rPr>
              <a:t>Late Stage </a:t>
            </a:r>
            <a:r>
              <a:rPr lang="en-US" sz="2000" dirty="0"/>
              <a:t>Colon and Rectum Cancer Incidence Rates 2001-2013</a:t>
            </a:r>
          </a:p>
        </c:rich>
      </c:tx>
      <c:layout>
        <c:manualLayout>
          <c:xMode val="edge"/>
          <c:yMode val="edge"/>
          <c:x val="0.12464676290463692"/>
          <c:y val="4.316272965879264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&quot;arial&quot;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0712067031889467E-2"/>
          <c:y val="0.2106945196176036"/>
          <c:w val="0.81560462550876789"/>
          <c:h val="0.66696075523249965"/>
        </c:manualLayout>
      </c:layout>
      <c:lineChart>
        <c:grouping val="standard"/>
        <c:varyColors val="0"/>
        <c:ser>
          <c:idx val="0"/>
          <c:order val="0"/>
          <c:tx>
            <c:v>White</c:v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3810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0"/>
            <c:trendlineLbl>
              <c:layout>
                <c:manualLayout>
                  <c:x val="-0.1766486220472441"/>
                  <c:y val="2.1497937757780279E-3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&quot;arial&quot;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cat>
            <c:numRef>
              <c:f>'White vs. Black'!$B$3:$N$3</c:f>
              <c:numCache>
                <c:formatCode>General</c:formatCode>
                <c:ptCount val="13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</c:numCache>
            </c:numRef>
          </c:cat>
          <c:val>
            <c:numRef>
              <c:f>'White vs. Black'!$B$4:$N$4</c:f>
              <c:numCache>
                <c:formatCode>General</c:formatCode>
                <c:ptCount val="13"/>
                <c:pt idx="0">
                  <c:v>31.1</c:v>
                </c:pt>
                <c:pt idx="1">
                  <c:v>28.8</c:v>
                </c:pt>
                <c:pt idx="2">
                  <c:v>30.5</c:v>
                </c:pt>
                <c:pt idx="3">
                  <c:v>31</c:v>
                </c:pt>
                <c:pt idx="4">
                  <c:v>28.5</c:v>
                </c:pt>
                <c:pt idx="5">
                  <c:v>29.2</c:v>
                </c:pt>
                <c:pt idx="6">
                  <c:v>29</c:v>
                </c:pt>
                <c:pt idx="7">
                  <c:v>28.6</c:v>
                </c:pt>
                <c:pt idx="8">
                  <c:v>27.8</c:v>
                </c:pt>
                <c:pt idx="9">
                  <c:v>27.4</c:v>
                </c:pt>
                <c:pt idx="10">
                  <c:v>25.5</c:v>
                </c:pt>
                <c:pt idx="11">
                  <c:v>26.3</c:v>
                </c:pt>
                <c:pt idx="12">
                  <c:v>27.3</c:v>
                </c:pt>
              </c:numCache>
            </c:numRef>
          </c:val>
          <c:smooth val="0"/>
        </c:ser>
        <c:ser>
          <c:idx val="1"/>
          <c:order val="1"/>
          <c:tx>
            <c:v>Black</c:v>
          </c:tx>
          <c:spPr>
            <a:ln w="22225" cap="rnd">
              <a:solidFill>
                <a:srgbClr val="FF0000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rgbClr val="FF0000"/>
              </a:solidFill>
              <a:ln w="9525">
                <a:noFill/>
              </a:ln>
              <a:effectLst/>
            </c:spPr>
          </c:marker>
          <c:trendline>
            <c:spPr>
              <a:ln w="38100" cap="rnd">
                <a:solidFill>
                  <a:srgbClr val="FF0000"/>
                </a:solidFill>
                <a:prstDash val="sysDot"/>
              </a:ln>
              <a:effectLst/>
            </c:spPr>
            <c:trendlineType val="linear"/>
            <c:dispRSqr val="1"/>
            <c:dispEq val="0"/>
            <c:trendlineLbl>
              <c:layout>
                <c:manualLayout>
                  <c:x val="-0.17571117672790901"/>
                  <c:y val="-0.19349962504686913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&quot;arial&quot;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val>
            <c:numRef>
              <c:f>'White vs. Black'!$B$13:$N$13</c:f>
              <c:numCache>
                <c:formatCode>General</c:formatCode>
                <c:ptCount val="13"/>
                <c:pt idx="0">
                  <c:v>41.4</c:v>
                </c:pt>
                <c:pt idx="1">
                  <c:v>41.2</c:v>
                </c:pt>
                <c:pt idx="2">
                  <c:v>44.4</c:v>
                </c:pt>
                <c:pt idx="3">
                  <c:v>38.6</c:v>
                </c:pt>
                <c:pt idx="4">
                  <c:v>34.5</c:v>
                </c:pt>
                <c:pt idx="5">
                  <c:v>34.9</c:v>
                </c:pt>
                <c:pt idx="6">
                  <c:v>35.6</c:v>
                </c:pt>
                <c:pt idx="7">
                  <c:v>33.5</c:v>
                </c:pt>
                <c:pt idx="8">
                  <c:v>29.9</c:v>
                </c:pt>
                <c:pt idx="9">
                  <c:v>32.700000000000003</c:v>
                </c:pt>
                <c:pt idx="10">
                  <c:v>33</c:v>
                </c:pt>
                <c:pt idx="11">
                  <c:v>29.5</c:v>
                </c:pt>
                <c:pt idx="12">
                  <c:v>28.2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73217016"/>
        <c:axId val="273217408"/>
      </c:lineChart>
      <c:catAx>
        <c:axId val="27321701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&quot;arial&quot;"/>
                    <a:ea typeface="+mn-ea"/>
                    <a:cs typeface="+mn-cs"/>
                  </a:defRPr>
                </a:pPr>
                <a:r>
                  <a:rPr lang="en-US"/>
                  <a:t>Year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&quot;arial&quot;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&quot;arial&quot;"/>
                <a:ea typeface="+mn-ea"/>
                <a:cs typeface="+mn-cs"/>
              </a:defRPr>
            </a:pPr>
            <a:endParaRPr lang="en-US"/>
          </a:p>
        </c:txPr>
        <c:crossAx val="273217408"/>
        <c:crosses val="autoZero"/>
        <c:auto val="1"/>
        <c:lblAlgn val="ctr"/>
        <c:lblOffset val="100"/>
        <c:noMultiLvlLbl val="0"/>
      </c:catAx>
      <c:valAx>
        <c:axId val="273217408"/>
        <c:scaling>
          <c:orientation val="minMax"/>
          <c:max val="45"/>
          <c:min val="2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&quot;arial&quot;"/>
                    <a:ea typeface="+mn-ea"/>
                    <a:cs typeface="+mn-cs"/>
                  </a:defRPr>
                </a:pPr>
                <a:r>
                  <a:rPr lang="en-US"/>
                  <a:t>Age-Adjusted Rate (per 100,000)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&quot;arial&quot;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&quot;arial&quot;"/>
                <a:ea typeface="+mn-ea"/>
                <a:cs typeface="+mn-cs"/>
              </a:defRPr>
            </a:pPr>
            <a:endParaRPr lang="en-US"/>
          </a:p>
        </c:txPr>
        <c:crossAx val="2732170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8390244969378828"/>
          <c:y val="0.43039613798275217"/>
          <c:w val="0.10776421697287838"/>
          <c:h val="0.37291769778777656"/>
        </c:manualLayout>
      </c:layout>
      <c:overlay val="0"/>
      <c:spPr>
        <a:noFill/>
        <a:ln w="25400"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&quot;arial&quot;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>
          <a:latin typeface="&quot;arial&quot;"/>
        </a:defRPr>
      </a:pPr>
      <a:endParaRPr lang="en-US"/>
    </a:p>
  </c:txPr>
  <c:externalData r:id="rId4">
    <c:autoUpdate val="0"/>
  </c:externalData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&quot;arial&quot;"/>
                <a:ea typeface="+mn-ea"/>
                <a:cs typeface="+mn-cs"/>
              </a:defRPr>
            </a:pPr>
            <a:r>
              <a:rPr lang="en-US" sz="1800" dirty="0"/>
              <a:t>White Male vs. Black Male </a:t>
            </a:r>
            <a:r>
              <a:rPr lang="en-US" sz="1800" dirty="0">
                <a:solidFill>
                  <a:srgbClr val="FF0000"/>
                </a:solidFill>
              </a:rPr>
              <a:t>Late Stage </a:t>
            </a:r>
            <a:r>
              <a:rPr lang="en-US" sz="1800" dirty="0"/>
              <a:t>Colon and Rectum Cancer Incidence Rates 2001-2013</a:t>
            </a:r>
          </a:p>
        </c:rich>
      </c:tx>
      <c:layout>
        <c:manualLayout>
          <c:xMode val="edge"/>
          <c:yMode val="edge"/>
          <c:x val="0.1034510631823196"/>
          <c:y val="5.563369664376217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&quot;arial&quot;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7875156909734127E-2"/>
          <c:y val="0.21069444444444443"/>
          <c:w val="0.74356869793449731"/>
          <c:h val="0.64311512926255787"/>
        </c:manualLayout>
      </c:layout>
      <c:lineChart>
        <c:grouping val="standard"/>
        <c:varyColors val="0"/>
        <c:ser>
          <c:idx val="0"/>
          <c:order val="0"/>
          <c:tx>
            <c:v>White Male</c:v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3810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0"/>
            <c:trendlineLbl>
              <c:layout>
                <c:manualLayout>
                  <c:x val="1.3057742782152231E-2"/>
                  <c:y val="-7.3832945177627438E-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&quot;arial&quot;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cat>
            <c:numRef>
              <c:f>'White M vs. Black M'!$B$3:$N$3</c:f>
              <c:numCache>
                <c:formatCode>General</c:formatCode>
                <c:ptCount val="13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</c:numCache>
            </c:numRef>
          </c:cat>
          <c:val>
            <c:numRef>
              <c:f>'White M vs. Black M'!$B$4:$N$4</c:f>
              <c:numCache>
                <c:formatCode>General</c:formatCode>
                <c:ptCount val="13"/>
                <c:pt idx="0">
                  <c:v>36.5</c:v>
                </c:pt>
                <c:pt idx="1">
                  <c:v>33.1</c:v>
                </c:pt>
                <c:pt idx="2">
                  <c:v>35.299999999999997</c:v>
                </c:pt>
                <c:pt idx="3">
                  <c:v>37.4</c:v>
                </c:pt>
                <c:pt idx="4">
                  <c:v>33.4</c:v>
                </c:pt>
                <c:pt idx="5">
                  <c:v>34.1</c:v>
                </c:pt>
                <c:pt idx="6">
                  <c:v>35.5</c:v>
                </c:pt>
                <c:pt idx="7">
                  <c:v>33.4</c:v>
                </c:pt>
                <c:pt idx="8">
                  <c:v>31.1</c:v>
                </c:pt>
                <c:pt idx="9">
                  <c:v>31.4</c:v>
                </c:pt>
                <c:pt idx="10">
                  <c:v>30.7</c:v>
                </c:pt>
                <c:pt idx="11">
                  <c:v>29.9</c:v>
                </c:pt>
                <c:pt idx="12">
                  <c:v>32.5</c:v>
                </c:pt>
              </c:numCache>
            </c:numRef>
          </c:val>
          <c:smooth val="0"/>
        </c:ser>
        <c:ser>
          <c:idx val="1"/>
          <c:order val="1"/>
          <c:tx>
            <c:v>Black Male</c:v>
          </c:tx>
          <c:spPr>
            <a:ln w="22225" cap="rnd">
              <a:solidFill>
                <a:srgbClr val="FF0000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rgbClr val="FF0000"/>
              </a:solidFill>
              <a:ln w="9525">
                <a:noFill/>
              </a:ln>
              <a:effectLst/>
            </c:spPr>
          </c:marker>
          <c:trendline>
            <c:spPr>
              <a:ln w="38100" cap="rnd">
                <a:solidFill>
                  <a:srgbClr val="FF0000"/>
                </a:solidFill>
                <a:prstDash val="sysDot"/>
              </a:ln>
              <a:effectLst/>
            </c:spPr>
            <c:trendlineType val="linear"/>
            <c:dispRSqr val="1"/>
            <c:dispEq val="0"/>
            <c:trendlineLbl>
              <c:layout>
                <c:manualLayout>
                  <c:x val="-9.6213145231846015E-2"/>
                  <c:y val="4.4602972163690892E-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&quot;arial&quot;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val>
            <c:numRef>
              <c:f>'White M vs. Black M'!$B$13:$N$13</c:f>
              <c:numCache>
                <c:formatCode>General</c:formatCode>
                <c:ptCount val="13"/>
                <c:pt idx="0">
                  <c:v>41.1</c:v>
                </c:pt>
                <c:pt idx="1">
                  <c:v>46.3</c:v>
                </c:pt>
                <c:pt idx="2">
                  <c:v>47.1</c:v>
                </c:pt>
                <c:pt idx="3">
                  <c:v>46.7</c:v>
                </c:pt>
                <c:pt idx="4">
                  <c:v>44.4</c:v>
                </c:pt>
                <c:pt idx="5">
                  <c:v>51.2</c:v>
                </c:pt>
                <c:pt idx="6">
                  <c:v>39</c:v>
                </c:pt>
                <c:pt idx="7">
                  <c:v>41.4</c:v>
                </c:pt>
                <c:pt idx="8">
                  <c:v>27.7</c:v>
                </c:pt>
                <c:pt idx="9">
                  <c:v>39.299999999999997</c:v>
                </c:pt>
                <c:pt idx="10">
                  <c:v>37</c:v>
                </c:pt>
                <c:pt idx="11">
                  <c:v>26.6</c:v>
                </c:pt>
                <c:pt idx="12">
                  <c:v>30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73218192"/>
        <c:axId val="272985256"/>
      </c:lineChart>
      <c:catAx>
        <c:axId val="27321819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&quot;arial&quot;"/>
                    <a:ea typeface="+mn-ea"/>
                    <a:cs typeface="+mn-cs"/>
                  </a:defRPr>
                </a:pPr>
                <a:r>
                  <a:rPr lang="en-US"/>
                  <a:t>Year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&quot;arial&quot;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&quot;arial&quot;"/>
                <a:ea typeface="+mn-ea"/>
                <a:cs typeface="+mn-cs"/>
              </a:defRPr>
            </a:pPr>
            <a:endParaRPr lang="en-US"/>
          </a:p>
        </c:txPr>
        <c:crossAx val="272985256"/>
        <c:crosses val="autoZero"/>
        <c:auto val="1"/>
        <c:lblAlgn val="ctr"/>
        <c:lblOffset val="100"/>
        <c:noMultiLvlLbl val="0"/>
      </c:catAx>
      <c:valAx>
        <c:axId val="272985256"/>
        <c:scaling>
          <c:orientation val="minMax"/>
          <c:min val="2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&quot;arial&quot;"/>
                    <a:ea typeface="+mn-ea"/>
                    <a:cs typeface="+mn-cs"/>
                  </a:defRPr>
                </a:pPr>
                <a:r>
                  <a:rPr lang="en-US"/>
                  <a:t>Age-Adjusted Rate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&quot;arial&quot;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&quot;arial&quot;"/>
                <a:ea typeface="+mn-ea"/>
                <a:cs typeface="+mn-cs"/>
              </a:defRPr>
            </a:pPr>
            <a:endParaRPr lang="en-US"/>
          </a:p>
        </c:txPr>
        <c:crossAx val="273218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6561045494313216"/>
          <c:y val="0.45256053380651351"/>
          <c:w val="0.11633398950131234"/>
          <c:h val="0.39334035710324944"/>
        </c:manualLayout>
      </c:layout>
      <c:overlay val="0"/>
      <c:spPr>
        <a:noFill/>
        <a:ln w="25400"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&quot;arial&quot;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>
          <a:latin typeface="&quot;arial&quot;"/>
        </a:defRPr>
      </a:pPr>
      <a:endParaRPr lang="en-US"/>
    </a:p>
  </c:txPr>
  <c:externalData r:id="rId4">
    <c:autoUpdate val="0"/>
  </c:externalData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&quot;arial&quot;"/>
                <a:ea typeface="+mn-ea"/>
                <a:cs typeface="+mn-cs"/>
              </a:defRPr>
            </a:pPr>
            <a:r>
              <a:rPr lang="en-US" sz="1600" dirty="0"/>
              <a:t>White Female vs. Black Female </a:t>
            </a:r>
            <a:r>
              <a:rPr lang="en-US" sz="1600" dirty="0">
                <a:solidFill>
                  <a:srgbClr val="FF0000"/>
                </a:solidFill>
              </a:rPr>
              <a:t>Late </a:t>
            </a:r>
            <a:r>
              <a:rPr lang="en-US" sz="1600" dirty="0" smtClean="0">
                <a:solidFill>
                  <a:srgbClr val="FF0000"/>
                </a:solidFill>
              </a:rPr>
              <a:t>Stage </a:t>
            </a:r>
            <a:r>
              <a:rPr lang="en-US" sz="1600" dirty="0"/>
              <a:t>Colon and Rectum Cancer Incidence Rates 2001-2013</a:t>
            </a:r>
          </a:p>
        </c:rich>
      </c:tx>
      <c:layout>
        <c:manualLayout>
          <c:xMode val="edge"/>
          <c:yMode val="edge"/>
          <c:x val="0.11892226786869033"/>
          <c:y val="5.585027901101123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&quot;arial&quot;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770603674540683E-2"/>
          <c:y val="0.20606481481481478"/>
          <c:w val="0.71065441819772524"/>
          <c:h val="0.62688210848643933"/>
        </c:manualLayout>
      </c:layout>
      <c:lineChart>
        <c:grouping val="standard"/>
        <c:varyColors val="0"/>
        <c:ser>
          <c:idx val="0"/>
          <c:order val="0"/>
          <c:tx>
            <c:v>White Female</c:v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3810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0"/>
            <c:trendlineLbl>
              <c:layout>
                <c:manualLayout>
                  <c:x val="-0.15272900262467193"/>
                  <c:y val="1.1957598610032901E-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&quot;arial&quot;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cat>
            <c:numRef>
              <c:f>'White F vs. Black F'!$B$3:$N$3</c:f>
              <c:numCache>
                <c:formatCode>General</c:formatCode>
                <c:ptCount val="13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</c:numCache>
            </c:numRef>
          </c:cat>
          <c:val>
            <c:numRef>
              <c:f>'White F vs. Black F'!$B$4:$N$4</c:f>
              <c:numCache>
                <c:formatCode>General</c:formatCode>
                <c:ptCount val="13"/>
                <c:pt idx="0">
                  <c:v>27.1</c:v>
                </c:pt>
                <c:pt idx="1">
                  <c:v>25.7</c:v>
                </c:pt>
                <c:pt idx="2">
                  <c:v>26.5</c:v>
                </c:pt>
                <c:pt idx="3">
                  <c:v>26.3</c:v>
                </c:pt>
                <c:pt idx="4">
                  <c:v>24.4</c:v>
                </c:pt>
                <c:pt idx="5">
                  <c:v>24.8</c:v>
                </c:pt>
                <c:pt idx="6">
                  <c:v>24</c:v>
                </c:pt>
                <c:pt idx="7">
                  <c:v>24.7</c:v>
                </c:pt>
                <c:pt idx="8">
                  <c:v>25.4</c:v>
                </c:pt>
                <c:pt idx="9">
                  <c:v>24.3</c:v>
                </c:pt>
                <c:pt idx="10">
                  <c:v>21.2</c:v>
                </c:pt>
                <c:pt idx="11">
                  <c:v>23.2</c:v>
                </c:pt>
                <c:pt idx="12">
                  <c:v>22.9</c:v>
                </c:pt>
              </c:numCache>
            </c:numRef>
          </c:val>
          <c:smooth val="0"/>
        </c:ser>
        <c:ser>
          <c:idx val="1"/>
          <c:order val="1"/>
          <c:tx>
            <c:v>Black Female</c:v>
          </c:tx>
          <c:spPr>
            <a:ln w="22225" cap="rnd">
              <a:solidFill>
                <a:srgbClr val="FF0000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rgbClr val="FF0000"/>
              </a:solidFill>
              <a:ln w="9525">
                <a:noFill/>
              </a:ln>
              <a:effectLst/>
            </c:spPr>
          </c:marker>
          <c:trendline>
            <c:spPr>
              <a:ln w="38100" cap="rnd">
                <a:solidFill>
                  <a:srgbClr val="FF0000"/>
                </a:solidFill>
                <a:prstDash val="sysDot"/>
              </a:ln>
              <a:effectLst/>
            </c:spPr>
            <c:trendlineType val="linear"/>
            <c:dispRSqr val="1"/>
            <c:dispEq val="0"/>
            <c:trendlineLbl>
              <c:layout>
                <c:manualLayout>
                  <c:x val="-7.5402559055118112E-2"/>
                  <c:y val="-0.12898377139477285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&quot;arial&quot;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val>
            <c:numRef>
              <c:f>'White F vs. Black F'!$B$13:$N$13</c:f>
              <c:numCache>
                <c:formatCode>General</c:formatCode>
                <c:ptCount val="13"/>
                <c:pt idx="0">
                  <c:v>41</c:v>
                </c:pt>
                <c:pt idx="1">
                  <c:v>39.799999999999997</c:v>
                </c:pt>
                <c:pt idx="2">
                  <c:v>40.799999999999997</c:v>
                </c:pt>
                <c:pt idx="3">
                  <c:v>35.200000000000003</c:v>
                </c:pt>
                <c:pt idx="4">
                  <c:v>29.3</c:v>
                </c:pt>
                <c:pt idx="5">
                  <c:v>24.6</c:v>
                </c:pt>
                <c:pt idx="6">
                  <c:v>34.5</c:v>
                </c:pt>
                <c:pt idx="7">
                  <c:v>26.7</c:v>
                </c:pt>
                <c:pt idx="8">
                  <c:v>30</c:v>
                </c:pt>
                <c:pt idx="9">
                  <c:v>27.7</c:v>
                </c:pt>
                <c:pt idx="10">
                  <c:v>28.4</c:v>
                </c:pt>
                <c:pt idx="11">
                  <c:v>30.5</c:v>
                </c:pt>
                <c:pt idx="12">
                  <c:v>26.6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72986040"/>
        <c:axId val="272986432"/>
      </c:lineChart>
      <c:catAx>
        <c:axId val="27298604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&quot;arial&quot;"/>
                    <a:ea typeface="+mn-ea"/>
                    <a:cs typeface="+mn-cs"/>
                  </a:defRPr>
                </a:pPr>
                <a:r>
                  <a:rPr lang="en-US"/>
                  <a:t>Year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&quot;arial&quot;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&quot;arial&quot;"/>
                <a:ea typeface="+mn-ea"/>
                <a:cs typeface="+mn-cs"/>
              </a:defRPr>
            </a:pPr>
            <a:endParaRPr lang="en-US"/>
          </a:p>
        </c:txPr>
        <c:crossAx val="272986432"/>
        <c:crosses val="autoZero"/>
        <c:auto val="1"/>
        <c:lblAlgn val="ctr"/>
        <c:lblOffset val="100"/>
        <c:noMultiLvlLbl val="0"/>
      </c:catAx>
      <c:valAx>
        <c:axId val="272986432"/>
        <c:scaling>
          <c:orientation val="minMax"/>
          <c:min val="2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&quot;arial&quot;"/>
                    <a:ea typeface="+mn-ea"/>
                    <a:cs typeface="+mn-cs"/>
                  </a:defRPr>
                </a:pPr>
                <a:r>
                  <a:rPr lang="en-US"/>
                  <a:t>Age-Adjsuted Rate (per 100,000)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&quot;arial&quot;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&quot;arial&quot;"/>
                <a:ea typeface="+mn-ea"/>
                <a:cs typeface="+mn-cs"/>
              </a:defRPr>
            </a:pPr>
            <a:endParaRPr lang="en-US"/>
          </a:p>
        </c:txPr>
        <c:crossAx val="2729860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3197156605424327"/>
          <c:y val="0.3950221803260508"/>
          <c:w val="0.1416395450568679"/>
          <c:h val="0.43324646038963438"/>
        </c:manualLayout>
      </c:layout>
      <c:overlay val="0"/>
      <c:spPr>
        <a:noFill/>
        <a:ln w="25400"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&quot;arial&quot;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>
          <a:latin typeface="&quot;arial&quot;"/>
        </a:defRPr>
      </a:pPr>
      <a:endParaRPr lang="en-US"/>
    </a:p>
  </c:txPr>
  <c:externalData r:id="rId4">
    <c:autoUpdate val="0"/>
  </c:externalData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&quot;arial&quot;"/>
                <a:ea typeface="+mn-ea"/>
                <a:cs typeface="+mn-cs"/>
              </a:defRPr>
            </a:pPr>
            <a:r>
              <a:rPr lang="en-US" sz="2000" dirty="0"/>
              <a:t>Urban vs. Rural </a:t>
            </a:r>
            <a:r>
              <a:rPr lang="en-US" sz="2000" dirty="0">
                <a:solidFill>
                  <a:srgbClr val="FF0000"/>
                </a:solidFill>
              </a:rPr>
              <a:t>Late Stage </a:t>
            </a:r>
            <a:r>
              <a:rPr lang="en-US" sz="2000" dirty="0"/>
              <a:t>Colon and Rectum Cancer Incidence Rates 2001-2013</a:t>
            </a:r>
          </a:p>
        </c:rich>
      </c:tx>
      <c:layout>
        <c:manualLayout>
          <c:xMode val="edge"/>
          <c:yMode val="edge"/>
          <c:x val="0.14281999125109363"/>
          <c:y val="2.96864975211431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&quot;arial&quot;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4614287344516713E-2"/>
          <c:y val="0.20143518518518519"/>
          <c:w val="0.80014949218304232"/>
          <c:h val="0.66685616714629647"/>
        </c:manualLayout>
      </c:layout>
      <c:lineChart>
        <c:grouping val="standard"/>
        <c:varyColors val="0"/>
        <c:ser>
          <c:idx val="0"/>
          <c:order val="0"/>
          <c:tx>
            <c:v>Urban</c:v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3810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0"/>
            <c:trendlineLbl>
              <c:layout>
                <c:manualLayout>
                  <c:x val="-0.15336384514435694"/>
                  <c:y val="-5.8131379410907055E-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&quot;arial&quot;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cat>
            <c:numRef>
              <c:f>'Urban vs. Rural'!$B$3:$N$3</c:f>
              <c:numCache>
                <c:formatCode>General</c:formatCode>
                <c:ptCount val="13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</c:numCache>
            </c:numRef>
          </c:cat>
          <c:val>
            <c:numRef>
              <c:f>'Urban vs. Rural'!$B$4:$N$4</c:f>
              <c:numCache>
                <c:formatCode>General</c:formatCode>
                <c:ptCount val="13"/>
                <c:pt idx="0">
                  <c:v>33.799999999999997</c:v>
                </c:pt>
                <c:pt idx="1">
                  <c:v>28.7</c:v>
                </c:pt>
                <c:pt idx="2">
                  <c:v>31.4</c:v>
                </c:pt>
                <c:pt idx="3">
                  <c:v>31.2</c:v>
                </c:pt>
                <c:pt idx="4">
                  <c:v>28.2</c:v>
                </c:pt>
                <c:pt idx="5">
                  <c:v>29.3</c:v>
                </c:pt>
                <c:pt idx="6">
                  <c:v>27</c:v>
                </c:pt>
                <c:pt idx="7">
                  <c:v>27.1</c:v>
                </c:pt>
                <c:pt idx="8">
                  <c:v>27</c:v>
                </c:pt>
                <c:pt idx="9">
                  <c:v>27.4</c:v>
                </c:pt>
                <c:pt idx="10">
                  <c:v>25.7</c:v>
                </c:pt>
                <c:pt idx="11">
                  <c:v>26.9</c:v>
                </c:pt>
                <c:pt idx="12">
                  <c:v>26.3</c:v>
                </c:pt>
              </c:numCache>
            </c:numRef>
          </c:val>
          <c:smooth val="0"/>
        </c:ser>
        <c:ser>
          <c:idx val="1"/>
          <c:order val="1"/>
          <c:tx>
            <c:v>Rural</c:v>
          </c:tx>
          <c:spPr>
            <a:ln w="22225" cap="rnd">
              <a:solidFill>
                <a:srgbClr val="FF0000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rgbClr val="FF0000"/>
              </a:solidFill>
              <a:ln w="9525">
                <a:noFill/>
              </a:ln>
              <a:effectLst/>
            </c:spPr>
          </c:marker>
          <c:trendline>
            <c:spPr>
              <a:ln w="38100" cap="rnd">
                <a:solidFill>
                  <a:srgbClr val="FF0000"/>
                </a:solidFill>
                <a:prstDash val="sysDot"/>
              </a:ln>
              <a:effectLst/>
            </c:spPr>
            <c:trendlineType val="linear"/>
            <c:dispRSqr val="1"/>
            <c:dispEq val="0"/>
            <c:trendlineLbl>
              <c:layout>
                <c:manualLayout>
                  <c:x val="-1.1697178477690289E-2"/>
                  <c:y val="-6.9183982210557007E-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&quot;arial&quot;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val>
            <c:numRef>
              <c:f>'Urban vs. Rural'!$B$13:$N$13</c:f>
              <c:numCache>
                <c:formatCode>General</c:formatCode>
                <c:ptCount val="13"/>
                <c:pt idx="0">
                  <c:v>28.9</c:v>
                </c:pt>
                <c:pt idx="1">
                  <c:v>30.2</c:v>
                </c:pt>
                <c:pt idx="2">
                  <c:v>30.7</c:v>
                </c:pt>
                <c:pt idx="3">
                  <c:v>31.5</c:v>
                </c:pt>
                <c:pt idx="4">
                  <c:v>29.3</c:v>
                </c:pt>
                <c:pt idx="5">
                  <c:v>29.2</c:v>
                </c:pt>
                <c:pt idx="6">
                  <c:v>32</c:v>
                </c:pt>
                <c:pt idx="7">
                  <c:v>30.9</c:v>
                </c:pt>
                <c:pt idx="8">
                  <c:v>29</c:v>
                </c:pt>
                <c:pt idx="9">
                  <c:v>27.9</c:v>
                </c:pt>
                <c:pt idx="10">
                  <c:v>26.1</c:v>
                </c:pt>
                <c:pt idx="11">
                  <c:v>25.8</c:v>
                </c:pt>
                <c:pt idx="12">
                  <c:v>28.6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72987216"/>
        <c:axId val="272987608"/>
      </c:lineChart>
      <c:catAx>
        <c:axId val="27298721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&quot;arial&quot;"/>
                    <a:ea typeface="+mn-ea"/>
                    <a:cs typeface="+mn-cs"/>
                  </a:defRPr>
                </a:pPr>
                <a:r>
                  <a:rPr lang="en-US"/>
                  <a:t>Year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&quot;arial&quot;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&quot;arial&quot;"/>
                <a:ea typeface="+mn-ea"/>
                <a:cs typeface="+mn-cs"/>
              </a:defRPr>
            </a:pPr>
            <a:endParaRPr lang="en-US"/>
          </a:p>
        </c:txPr>
        <c:crossAx val="272987608"/>
        <c:crosses val="autoZero"/>
        <c:auto val="1"/>
        <c:lblAlgn val="ctr"/>
        <c:lblOffset val="100"/>
        <c:noMultiLvlLbl val="0"/>
      </c:catAx>
      <c:valAx>
        <c:axId val="272987608"/>
        <c:scaling>
          <c:orientation val="minMax"/>
          <c:min val="2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&quot;arial&quot;"/>
                    <a:ea typeface="+mn-ea"/>
                    <a:cs typeface="+mn-cs"/>
                  </a:defRPr>
                </a:pPr>
                <a:r>
                  <a:rPr lang="en-US"/>
                  <a:t>Age-Adjusted Rate (per 100,000)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&quot;arial&quot;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&quot;arial&quot;"/>
                <a:ea typeface="+mn-ea"/>
                <a:cs typeface="+mn-cs"/>
              </a:defRPr>
            </a:pPr>
            <a:endParaRPr lang="en-US"/>
          </a:p>
        </c:txPr>
        <c:crossAx val="272987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7309711286089231"/>
          <c:y val="0.4184251968503937"/>
          <c:w val="0.11301399825021873"/>
          <c:h val="0.39004738990959453"/>
        </c:manualLayout>
      </c:layout>
      <c:overlay val="0"/>
      <c:spPr>
        <a:noFill/>
        <a:ln w="25400"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&quot;arial&quot;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>
          <a:latin typeface="&quot;arial&quot;"/>
        </a:defRPr>
      </a:pPr>
      <a:endParaRPr lang="en-US"/>
    </a:p>
  </c:txPr>
  <c:externalData r:id="rId4">
    <c:autoUpdate val="0"/>
  </c:externalData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&quot;arial&quot;"/>
                <a:ea typeface="+mn-ea"/>
                <a:cs typeface="+mn-cs"/>
              </a:defRPr>
            </a:pPr>
            <a:r>
              <a:rPr lang="en-US" sz="1800" dirty="0"/>
              <a:t>Urban Male vs. Rural Male </a:t>
            </a:r>
            <a:r>
              <a:rPr lang="en-US" sz="1800" dirty="0">
                <a:solidFill>
                  <a:srgbClr val="FF0000"/>
                </a:solidFill>
              </a:rPr>
              <a:t>Late Stage </a:t>
            </a:r>
            <a:r>
              <a:rPr lang="en-US" sz="1800" dirty="0"/>
              <a:t>Colon and Rectum Cancer Incidence Rates 2001-2013</a:t>
            </a:r>
          </a:p>
        </c:rich>
      </c:tx>
      <c:layout>
        <c:manualLayout>
          <c:xMode val="edge"/>
          <c:yMode val="edge"/>
          <c:x val="0.10568231960135419"/>
          <c:y val="8.294712664948579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&quot;arial&quot;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5218152078816233E-2"/>
          <c:y val="0.22458333333333333"/>
          <c:w val="0.75069810567157369"/>
          <c:h val="0.63146874651325435"/>
        </c:manualLayout>
      </c:layout>
      <c:lineChart>
        <c:grouping val="standard"/>
        <c:varyColors val="0"/>
        <c:ser>
          <c:idx val="0"/>
          <c:order val="0"/>
          <c:tx>
            <c:v>Urban Male</c:v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3810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0"/>
            <c:trendlineLbl>
              <c:layout>
                <c:manualLayout>
                  <c:x val="-8.2807086614173228E-2"/>
                  <c:y val="-2.3433514472662748E-3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&quot;arial&quot;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cat>
            <c:numRef>
              <c:f>'Urban M vs. Rural M'!$B$3:$N$3</c:f>
              <c:numCache>
                <c:formatCode>General</c:formatCode>
                <c:ptCount val="13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</c:numCache>
            </c:numRef>
          </c:cat>
          <c:val>
            <c:numRef>
              <c:f>'Urban M vs. Rural M'!$B$4:$N$4</c:f>
              <c:numCache>
                <c:formatCode>General</c:formatCode>
                <c:ptCount val="13"/>
                <c:pt idx="0">
                  <c:v>40</c:v>
                </c:pt>
                <c:pt idx="1">
                  <c:v>35.799999999999997</c:v>
                </c:pt>
                <c:pt idx="2">
                  <c:v>36</c:v>
                </c:pt>
                <c:pt idx="3">
                  <c:v>39.1</c:v>
                </c:pt>
                <c:pt idx="4">
                  <c:v>33.9</c:v>
                </c:pt>
                <c:pt idx="5">
                  <c:v>34.200000000000003</c:v>
                </c:pt>
                <c:pt idx="6">
                  <c:v>30.9</c:v>
                </c:pt>
                <c:pt idx="7">
                  <c:v>32.200000000000003</c:v>
                </c:pt>
                <c:pt idx="8">
                  <c:v>29.5</c:v>
                </c:pt>
                <c:pt idx="9">
                  <c:v>29.9</c:v>
                </c:pt>
                <c:pt idx="10">
                  <c:v>30</c:v>
                </c:pt>
                <c:pt idx="11">
                  <c:v>31.1</c:v>
                </c:pt>
                <c:pt idx="12">
                  <c:v>30.6</c:v>
                </c:pt>
              </c:numCache>
            </c:numRef>
          </c:val>
          <c:smooth val="0"/>
        </c:ser>
        <c:ser>
          <c:idx val="1"/>
          <c:order val="1"/>
          <c:tx>
            <c:v>Rural Male</c:v>
          </c:tx>
          <c:spPr>
            <a:ln w="22225" cap="rnd">
              <a:solidFill>
                <a:srgbClr val="FF0000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rgbClr val="FF0000"/>
              </a:solidFill>
              <a:ln w="9525">
                <a:noFill/>
              </a:ln>
              <a:effectLst/>
            </c:spPr>
          </c:marker>
          <c:trendline>
            <c:spPr>
              <a:ln w="38100" cap="rnd">
                <a:solidFill>
                  <a:srgbClr val="FF0000"/>
                </a:solidFill>
                <a:prstDash val="sysDot"/>
              </a:ln>
              <a:effectLst/>
            </c:spPr>
            <c:trendlineType val="linear"/>
            <c:dispRSqr val="1"/>
            <c:dispEq val="0"/>
            <c:trendlineLbl>
              <c:layout>
                <c:manualLayout>
                  <c:x val="-2.3079995435354075E-3"/>
                  <c:y val="-3.5480578997069093E-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&quot;arial&quot;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val>
            <c:numRef>
              <c:f>'Urban M vs. Rural M'!$B$13:$N$13</c:f>
              <c:numCache>
                <c:formatCode>General</c:formatCode>
                <c:ptCount val="13"/>
                <c:pt idx="0">
                  <c:v>32.9</c:v>
                </c:pt>
                <c:pt idx="1">
                  <c:v>31.4</c:v>
                </c:pt>
                <c:pt idx="2">
                  <c:v>35.6</c:v>
                </c:pt>
                <c:pt idx="3">
                  <c:v>36.299999999999997</c:v>
                </c:pt>
                <c:pt idx="4">
                  <c:v>33.9</c:v>
                </c:pt>
                <c:pt idx="5">
                  <c:v>35.1</c:v>
                </c:pt>
                <c:pt idx="6">
                  <c:v>41</c:v>
                </c:pt>
                <c:pt idx="7">
                  <c:v>35.6</c:v>
                </c:pt>
                <c:pt idx="8">
                  <c:v>33</c:v>
                </c:pt>
                <c:pt idx="9">
                  <c:v>34.1</c:v>
                </c:pt>
                <c:pt idx="10">
                  <c:v>32</c:v>
                </c:pt>
                <c:pt idx="11">
                  <c:v>28.1</c:v>
                </c:pt>
                <c:pt idx="12">
                  <c:v>34.700000000000003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72988392"/>
        <c:axId val="272988784"/>
      </c:lineChart>
      <c:catAx>
        <c:axId val="27298839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&quot;arial&quot;"/>
                    <a:ea typeface="+mn-ea"/>
                    <a:cs typeface="+mn-cs"/>
                  </a:defRPr>
                </a:pPr>
                <a:r>
                  <a:rPr lang="en-US"/>
                  <a:t>Year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&quot;arial&quot;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&quot;arial&quot;"/>
                <a:ea typeface="+mn-ea"/>
                <a:cs typeface="+mn-cs"/>
              </a:defRPr>
            </a:pPr>
            <a:endParaRPr lang="en-US"/>
          </a:p>
        </c:txPr>
        <c:crossAx val="272988784"/>
        <c:crosses val="autoZero"/>
        <c:auto val="1"/>
        <c:lblAlgn val="ctr"/>
        <c:lblOffset val="100"/>
        <c:noMultiLvlLbl val="0"/>
      </c:catAx>
      <c:valAx>
        <c:axId val="272988784"/>
        <c:scaling>
          <c:orientation val="minMax"/>
          <c:min val="2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&quot;arial&quot;"/>
                    <a:ea typeface="+mn-ea"/>
                    <a:cs typeface="+mn-cs"/>
                  </a:defRPr>
                </a:pPr>
                <a:r>
                  <a:rPr lang="en-US"/>
                  <a:t>Age-Adjusted Rate (per 100,000)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&quot;arial&quot;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&quot;arial&quot;"/>
                <a:ea typeface="+mn-ea"/>
                <a:cs typeface="+mn-cs"/>
              </a:defRPr>
            </a:pPr>
            <a:endParaRPr lang="en-US"/>
          </a:p>
        </c:txPr>
        <c:crossAx val="2729883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4019160104986879"/>
          <c:y val="0.39615725851170014"/>
          <c:w val="0.11953062117235345"/>
          <c:h val="0.38864552142249825"/>
        </c:manualLayout>
      </c:layout>
      <c:overlay val="0"/>
      <c:spPr>
        <a:noFill/>
        <a:ln w="25400"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&quot;arial&quot;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>
          <a:latin typeface="&quot;arial&quot;"/>
        </a:defRPr>
      </a:pPr>
      <a:endParaRPr lang="en-US"/>
    </a:p>
  </c:txPr>
  <c:externalData r:id="rId4">
    <c:autoUpdate val="0"/>
  </c:externalData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&quot;arial&quot;"/>
                <a:ea typeface="+mn-ea"/>
                <a:cs typeface="+mn-cs"/>
              </a:defRPr>
            </a:pPr>
            <a:r>
              <a:rPr lang="en-US" sz="1600" dirty="0"/>
              <a:t>Urban Female vs. Rural Female </a:t>
            </a:r>
            <a:r>
              <a:rPr lang="en-US" sz="1600" dirty="0">
                <a:solidFill>
                  <a:srgbClr val="FF0000"/>
                </a:solidFill>
              </a:rPr>
              <a:t>Late Stage </a:t>
            </a:r>
            <a:r>
              <a:rPr lang="en-US" sz="1600" dirty="0"/>
              <a:t>Colon and Rectum Cancer Incidence Rates 2001-2013</a:t>
            </a:r>
          </a:p>
        </c:rich>
      </c:tx>
      <c:layout>
        <c:manualLayout>
          <c:xMode val="edge"/>
          <c:yMode val="edge"/>
          <c:x val="0.10879227053140096"/>
          <c:y val="6.23985613937971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&quot;arial&quot;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3768876716497391E-2"/>
          <c:y val="0.21069444444444443"/>
          <c:w val="0.73239739054357322"/>
          <c:h val="0.66618516595669874"/>
        </c:manualLayout>
      </c:layout>
      <c:lineChart>
        <c:grouping val="standard"/>
        <c:varyColors val="0"/>
        <c:ser>
          <c:idx val="0"/>
          <c:order val="0"/>
          <c:tx>
            <c:v>Urban Female</c:v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3810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0"/>
            <c:trendlineLbl>
              <c:layout>
                <c:manualLayout>
                  <c:x val="-0.17070548993875764"/>
                  <c:y val="-2.2620537158882452E-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&quot;arial&quot;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cat>
            <c:numRef>
              <c:f>'Urban F vs. Rural F'!$B$3:$N$3</c:f>
              <c:numCache>
                <c:formatCode>General</c:formatCode>
                <c:ptCount val="13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</c:numCache>
            </c:numRef>
          </c:cat>
          <c:val>
            <c:numRef>
              <c:f>'Urban F vs. Rural F'!$B$4:$N$4</c:f>
              <c:numCache>
                <c:formatCode>General</c:formatCode>
                <c:ptCount val="13"/>
                <c:pt idx="0">
                  <c:v>29.1</c:v>
                </c:pt>
                <c:pt idx="1">
                  <c:v>23.9</c:v>
                </c:pt>
                <c:pt idx="2">
                  <c:v>27.6</c:v>
                </c:pt>
                <c:pt idx="3">
                  <c:v>26.2</c:v>
                </c:pt>
                <c:pt idx="4">
                  <c:v>23.8</c:v>
                </c:pt>
                <c:pt idx="5">
                  <c:v>24.9</c:v>
                </c:pt>
                <c:pt idx="6">
                  <c:v>24</c:v>
                </c:pt>
                <c:pt idx="7">
                  <c:v>23.3</c:v>
                </c:pt>
                <c:pt idx="8">
                  <c:v>24.9</c:v>
                </c:pt>
                <c:pt idx="9">
                  <c:v>25.5</c:v>
                </c:pt>
                <c:pt idx="10">
                  <c:v>22</c:v>
                </c:pt>
                <c:pt idx="11">
                  <c:v>23.5</c:v>
                </c:pt>
                <c:pt idx="12">
                  <c:v>22.8</c:v>
                </c:pt>
              </c:numCache>
            </c:numRef>
          </c:val>
          <c:smooth val="0"/>
        </c:ser>
        <c:ser>
          <c:idx val="1"/>
          <c:order val="1"/>
          <c:tx>
            <c:v>Rural Female</c:v>
          </c:tx>
          <c:spPr>
            <a:ln w="22225" cap="rnd">
              <a:solidFill>
                <a:srgbClr val="FF0000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rgbClr val="FF0000"/>
              </a:solidFill>
              <a:ln w="9525">
                <a:noFill/>
              </a:ln>
              <a:effectLst/>
            </c:spPr>
          </c:marker>
          <c:trendline>
            <c:spPr>
              <a:ln w="38100" cap="rnd">
                <a:solidFill>
                  <a:srgbClr val="FF0000"/>
                </a:solidFill>
                <a:prstDash val="sysDot"/>
              </a:ln>
              <a:effectLst/>
            </c:spPr>
            <c:trendlineType val="linear"/>
            <c:dispRSqr val="1"/>
            <c:dispEq val="0"/>
            <c:trendlineLbl>
              <c:layout>
                <c:manualLayout>
                  <c:x val="-3.1816601049868769E-2"/>
                  <c:y val="-0.10908100528529824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&quot;arial&quot;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val>
            <c:numRef>
              <c:f>'Urban F vs. Rural F'!$B$13:$N$13</c:f>
              <c:numCache>
                <c:formatCode>General</c:formatCode>
                <c:ptCount val="13"/>
                <c:pt idx="0">
                  <c:v>26</c:v>
                </c:pt>
                <c:pt idx="1">
                  <c:v>29.5</c:v>
                </c:pt>
                <c:pt idx="2">
                  <c:v>26.6</c:v>
                </c:pt>
                <c:pt idx="3">
                  <c:v>27.6</c:v>
                </c:pt>
                <c:pt idx="4">
                  <c:v>25.6</c:v>
                </c:pt>
                <c:pt idx="5">
                  <c:v>24.1</c:v>
                </c:pt>
                <c:pt idx="6">
                  <c:v>25.1</c:v>
                </c:pt>
                <c:pt idx="7">
                  <c:v>26.5</c:v>
                </c:pt>
                <c:pt idx="8">
                  <c:v>26.4</c:v>
                </c:pt>
                <c:pt idx="9">
                  <c:v>23</c:v>
                </c:pt>
                <c:pt idx="10">
                  <c:v>21.2</c:v>
                </c:pt>
                <c:pt idx="11">
                  <c:v>23.7</c:v>
                </c:pt>
                <c:pt idx="12">
                  <c:v>23.5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73417816"/>
        <c:axId val="273418208"/>
      </c:lineChart>
      <c:catAx>
        <c:axId val="27341781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&quot;arial&quot;"/>
                    <a:ea typeface="+mn-ea"/>
                    <a:cs typeface="+mn-cs"/>
                  </a:defRPr>
                </a:pPr>
                <a:r>
                  <a:rPr lang="en-US"/>
                  <a:t>Year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&quot;arial&quot;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&quot;arial&quot;"/>
                <a:ea typeface="+mn-ea"/>
                <a:cs typeface="+mn-cs"/>
              </a:defRPr>
            </a:pPr>
            <a:endParaRPr lang="en-US"/>
          </a:p>
        </c:txPr>
        <c:crossAx val="273418208"/>
        <c:crosses val="autoZero"/>
        <c:auto val="1"/>
        <c:lblAlgn val="ctr"/>
        <c:lblOffset val="100"/>
        <c:noMultiLvlLbl val="0"/>
      </c:catAx>
      <c:valAx>
        <c:axId val="273418208"/>
        <c:scaling>
          <c:orientation val="minMax"/>
          <c:min val="2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&quot;arial&quot;"/>
                    <a:ea typeface="+mn-ea"/>
                    <a:cs typeface="+mn-cs"/>
                  </a:defRPr>
                </a:pPr>
                <a:r>
                  <a:rPr lang="en-US"/>
                  <a:t>Age-Adjusted Rate (per 100,000)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&quot;arial&quot;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&quot;arial&quot;"/>
                <a:ea typeface="+mn-ea"/>
                <a:cs typeface="+mn-cs"/>
              </a:defRPr>
            </a:pPr>
            <a:endParaRPr lang="en-US"/>
          </a:p>
        </c:txPr>
        <c:crossAx val="2734178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4061067366579179"/>
          <c:y val="0.41287599324057095"/>
          <c:w val="0.1385559930008749"/>
          <c:h val="0.33661633049293493"/>
        </c:manualLayout>
      </c:layout>
      <c:overlay val="0"/>
      <c:spPr>
        <a:noFill/>
        <a:ln w="25400"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&quot;arial&quot;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>
          <a:latin typeface="&quot;arial&quot;"/>
        </a:defRPr>
      </a:pPr>
      <a:endParaRPr lang="en-US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&quot;arial&quot;"/>
                <a:ea typeface="+mn-ea"/>
                <a:cs typeface="+mn-cs"/>
              </a:defRPr>
            </a:pPr>
            <a:r>
              <a:rPr lang="en-US" sz="1800" dirty="0"/>
              <a:t>White Female vs. Black Female Lung and Bronchus Cancer </a:t>
            </a:r>
            <a:r>
              <a:rPr lang="en-US" sz="1800" dirty="0">
                <a:solidFill>
                  <a:srgbClr val="FF0000"/>
                </a:solidFill>
              </a:rPr>
              <a:t>Incidence</a:t>
            </a:r>
            <a:r>
              <a:rPr lang="en-US" sz="1800" dirty="0"/>
              <a:t> Rates 2000-2013</a:t>
            </a:r>
          </a:p>
        </c:rich>
      </c:tx>
      <c:layout>
        <c:manualLayout>
          <c:xMode val="edge"/>
          <c:yMode val="edge"/>
          <c:x val="0.10788648293963254"/>
          <c:y val="2.758047167779936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&quot;arial&quot;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0155293088363949E-2"/>
          <c:y val="0.21532407407407408"/>
          <c:w val="0.7708239187492868"/>
          <c:h val="0.66057304376617176"/>
        </c:manualLayout>
      </c:layout>
      <c:lineChart>
        <c:grouping val="standard"/>
        <c:varyColors val="0"/>
        <c:ser>
          <c:idx val="0"/>
          <c:order val="0"/>
          <c:tx>
            <c:v>White Female</c:v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444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0"/>
            <c:trendlineLbl>
              <c:layout>
                <c:manualLayout>
                  <c:x val="-0.16615813648293964"/>
                  <c:y val="8.4647583341549829E-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&quot;arial&quot;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cat>
            <c:numRef>
              <c:f>'White F vs. Black F'!$B$3:$O$3</c:f>
              <c:numCache>
                <c:formatCode>General</c:formatCode>
                <c:ptCount val="1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</c:numCache>
            </c:numRef>
          </c:cat>
          <c:val>
            <c:numRef>
              <c:f>'White F vs. Black F'!$B$4:$O$4</c:f>
              <c:numCache>
                <c:formatCode>General</c:formatCode>
                <c:ptCount val="14"/>
                <c:pt idx="0">
                  <c:v>73.099999999999994</c:v>
                </c:pt>
                <c:pt idx="1">
                  <c:v>74.8</c:v>
                </c:pt>
                <c:pt idx="2">
                  <c:v>76.2</c:v>
                </c:pt>
                <c:pt idx="3">
                  <c:v>76.3</c:v>
                </c:pt>
                <c:pt idx="4">
                  <c:v>76.900000000000006</c:v>
                </c:pt>
                <c:pt idx="5">
                  <c:v>80.7</c:v>
                </c:pt>
                <c:pt idx="6">
                  <c:v>80.400000000000006</c:v>
                </c:pt>
                <c:pt idx="7">
                  <c:v>80.599999999999994</c:v>
                </c:pt>
                <c:pt idx="8">
                  <c:v>82.7</c:v>
                </c:pt>
                <c:pt idx="9">
                  <c:v>80.8</c:v>
                </c:pt>
                <c:pt idx="10">
                  <c:v>83.3</c:v>
                </c:pt>
                <c:pt idx="11">
                  <c:v>81.8</c:v>
                </c:pt>
                <c:pt idx="12">
                  <c:v>80.099999999999994</c:v>
                </c:pt>
                <c:pt idx="13">
                  <c:v>78.7</c:v>
                </c:pt>
              </c:numCache>
            </c:numRef>
          </c:val>
          <c:smooth val="0"/>
        </c:ser>
        <c:ser>
          <c:idx val="1"/>
          <c:order val="1"/>
          <c:tx>
            <c:v>Black Female</c:v>
          </c:tx>
          <c:spPr>
            <a:ln w="22225" cap="rnd">
              <a:solidFill>
                <a:srgbClr val="FF0000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rgbClr val="FF0000"/>
              </a:solidFill>
              <a:ln w="9525">
                <a:noFill/>
              </a:ln>
              <a:effectLst/>
            </c:spPr>
          </c:marker>
          <c:trendline>
            <c:spPr>
              <a:ln w="44450" cap="rnd">
                <a:solidFill>
                  <a:srgbClr val="FF0000"/>
                </a:solidFill>
                <a:prstDash val="sysDot"/>
              </a:ln>
              <a:effectLst/>
            </c:spPr>
            <c:trendlineType val="linear"/>
            <c:dispRSqr val="1"/>
            <c:dispEq val="0"/>
            <c:trendlineLbl>
              <c:layout>
                <c:manualLayout>
                  <c:x val="-2.2868309939518428E-2"/>
                  <c:y val="-2.4186701425882872E-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&quot;arial&quot;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val>
            <c:numRef>
              <c:f>'White F vs. Black F'!$B$13:$O$13</c:f>
              <c:numCache>
                <c:formatCode>General</c:formatCode>
                <c:ptCount val="14"/>
                <c:pt idx="0">
                  <c:v>81</c:v>
                </c:pt>
                <c:pt idx="1">
                  <c:v>79.8</c:v>
                </c:pt>
                <c:pt idx="2">
                  <c:v>65.8</c:v>
                </c:pt>
                <c:pt idx="3">
                  <c:v>86.2</c:v>
                </c:pt>
                <c:pt idx="4">
                  <c:v>91.9</c:v>
                </c:pt>
                <c:pt idx="5">
                  <c:v>74.400000000000006</c:v>
                </c:pt>
                <c:pt idx="6">
                  <c:v>82.6</c:v>
                </c:pt>
                <c:pt idx="7">
                  <c:v>81</c:v>
                </c:pt>
                <c:pt idx="8">
                  <c:v>89.3</c:v>
                </c:pt>
                <c:pt idx="9">
                  <c:v>88.4</c:v>
                </c:pt>
                <c:pt idx="10">
                  <c:v>81.8</c:v>
                </c:pt>
                <c:pt idx="11">
                  <c:v>76.8</c:v>
                </c:pt>
                <c:pt idx="12">
                  <c:v>78</c:v>
                </c:pt>
                <c:pt idx="13">
                  <c:v>84.1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68029800"/>
        <c:axId val="268030192"/>
      </c:lineChart>
      <c:catAx>
        <c:axId val="26802980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&quot;arial&quot;"/>
                    <a:ea typeface="+mn-ea"/>
                    <a:cs typeface="+mn-cs"/>
                  </a:defRPr>
                </a:pPr>
                <a:r>
                  <a:rPr lang="en-US"/>
                  <a:t>Year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&quot;arial&quot;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&quot;arial&quot;"/>
                <a:ea typeface="+mn-ea"/>
                <a:cs typeface="+mn-cs"/>
              </a:defRPr>
            </a:pPr>
            <a:endParaRPr lang="en-US"/>
          </a:p>
        </c:txPr>
        <c:crossAx val="268030192"/>
        <c:crosses val="autoZero"/>
        <c:auto val="1"/>
        <c:lblAlgn val="ctr"/>
        <c:lblOffset val="100"/>
        <c:noMultiLvlLbl val="0"/>
      </c:catAx>
      <c:valAx>
        <c:axId val="268030192"/>
        <c:scaling>
          <c:orientation val="minMax"/>
          <c:min val="6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&quot;arial&quot;"/>
                    <a:ea typeface="+mn-ea"/>
                    <a:cs typeface="+mn-cs"/>
                  </a:defRPr>
                </a:pPr>
                <a:r>
                  <a:rPr lang="en-US"/>
                  <a:t>Age-Adjusted Rate (per 100,000)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&quot;arial&quot;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&quot;arial&quot;"/>
                <a:ea typeface="+mn-ea"/>
                <a:cs typeface="+mn-cs"/>
              </a:defRPr>
            </a:pPr>
            <a:endParaRPr lang="en-US"/>
          </a:p>
        </c:txPr>
        <c:crossAx val="2680298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5661439195100608"/>
          <c:y val="0.39661959466424829"/>
          <c:w val="0.13106681977252843"/>
          <c:h val="0.39367577509132823"/>
        </c:manualLayout>
      </c:layout>
      <c:overlay val="0"/>
      <c:spPr>
        <a:noFill/>
        <a:ln w="25400">
          <a:solidFill>
            <a:sysClr val="windowText" lastClr="000000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&quot;arial&quot;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>
          <a:latin typeface="&quot;arial&quot;"/>
        </a:defRPr>
      </a:pPr>
      <a:endParaRPr lang="en-US"/>
    </a:p>
  </c:txPr>
  <c:externalData r:id="rId4">
    <c:autoUpdate val="0"/>
  </c:externalData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&quot;arial&quot;"/>
                <a:ea typeface="+mn-ea"/>
                <a:cs typeface="+mn-cs"/>
              </a:defRPr>
            </a:pPr>
            <a:r>
              <a:rPr lang="en-US" sz="1600" dirty="0"/>
              <a:t>Appalachia vs. Non-Appalachia </a:t>
            </a:r>
            <a:r>
              <a:rPr lang="en-US" sz="1600" dirty="0">
                <a:solidFill>
                  <a:srgbClr val="FF0000"/>
                </a:solidFill>
              </a:rPr>
              <a:t>Late Stage </a:t>
            </a:r>
            <a:r>
              <a:rPr lang="en-US" sz="1600" dirty="0"/>
              <a:t>Colon and Rectum Cancer Incidence Rates 2001-2013</a:t>
            </a:r>
          </a:p>
        </c:rich>
      </c:tx>
      <c:layout>
        <c:manualLayout>
          <c:xMode val="edge"/>
          <c:yMode val="edge"/>
          <c:x val="8.9088116702803449E-2"/>
          <c:y val="7.763644317211934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&quot;arial&quot;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326159230096237"/>
          <c:y val="0.21995370370370371"/>
          <c:w val="0.67897155279832444"/>
          <c:h val="0.61301734426857868"/>
        </c:manualLayout>
      </c:layout>
      <c:lineChart>
        <c:grouping val="standard"/>
        <c:varyColors val="0"/>
        <c:ser>
          <c:idx val="0"/>
          <c:order val="0"/>
          <c:tx>
            <c:v>Appalachia</c:v>
          </c:tx>
          <c:spPr>
            <a:ln w="22225" cap="rnd">
              <a:solidFill>
                <a:srgbClr val="FF0000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rgbClr val="FF0000"/>
              </a:solidFill>
              <a:ln w="9525">
                <a:noFill/>
              </a:ln>
              <a:effectLst/>
            </c:spPr>
          </c:marker>
          <c:trendline>
            <c:spPr>
              <a:ln w="38100" cap="rnd">
                <a:solidFill>
                  <a:srgbClr val="FF0000"/>
                </a:solidFill>
                <a:prstDash val="sysDot"/>
              </a:ln>
              <a:effectLst/>
            </c:spPr>
            <c:trendlineType val="linear"/>
            <c:dispRSqr val="1"/>
            <c:dispEq val="0"/>
            <c:trendlineLbl>
              <c:layout>
                <c:manualLayout>
                  <c:x val="-2.643132108486439E-2"/>
                  <c:y val="-8.7990984822549356E-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&quot;arial&quot;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cat>
            <c:numRef>
              <c:f>'App vs. Non-App'!$B$3:$N$3</c:f>
              <c:numCache>
                <c:formatCode>General</c:formatCode>
                <c:ptCount val="13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</c:numCache>
            </c:numRef>
          </c:cat>
          <c:val>
            <c:numRef>
              <c:f>'App vs. Non-App'!$B$4:$N$4</c:f>
              <c:numCache>
                <c:formatCode>General</c:formatCode>
                <c:ptCount val="13"/>
                <c:pt idx="0">
                  <c:v>29.1</c:v>
                </c:pt>
                <c:pt idx="1">
                  <c:v>32.299999999999997</c:v>
                </c:pt>
                <c:pt idx="2">
                  <c:v>34.5</c:v>
                </c:pt>
                <c:pt idx="3">
                  <c:v>35.299999999999997</c:v>
                </c:pt>
                <c:pt idx="4">
                  <c:v>29.7</c:v>
                </c:pt>
                <c:pt idx="5">
                  <c:v>30.4</c:v>
                </c:pt>
                <c:pt idx="6">
                  <c:v>33.299999999999997</c:v>
                </c:pt>
                <c:pt idx="7">
                  <c:v>29</c:v>
                </c:pt>
                <c:pt idx="8">
                  <c:v>31.4</c:v>
                </c:pt>
                <c:pt idx="9">
                  <c:v>29</c:v>
                </c:pt>
                <c:pt idx="10">
                  <c:v>28</c:v>
                </c:pt>
                <c:pt idx="11">
                  <c:v>27.1</c:v>
                </c:pt>
                <c:pt idx="12">
                  <c:v>30.3</c:v>
                </c:pt>
              </c:numCache>
            </c:numRef>
          </c:val>
          <c:smooth val="0"/>
        </c:ser>
        <c:ser>
          <c:idx val="1"/>
          <c:order val="1"/>
          <c:tx>
            <c:v>Non-Appalachia</c:v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trendline>
            <c:spPr>
              <a:ln w="38100" cap="rnd">
                <a:solidFill>
                  <a:srgbClr val="4584D3"/>
                </a:solidFill>
                <a:prstDash val="sysDot"/>
              </a:ln>
              <a:effectLst/>
            </c:spPr>
            <c:trendlineType val="linear"/>
            <c:dispRSqr val="1"/>
            <c:dispEq val="0"/>
            <c:trendlineLbl>
              <c:layout>
                <c:manualLayout>
                  <c:x val="-0.13382720909886264"/>
                  <c:y val="-2.30025866331925E-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&quot;arial&quot;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val>
            <c:numRef>
              <c:f>'App vs. Non-App'!$B$13:$N$13</c:f>
              <c:numCache>
                <c:formatCode>General</c:formatCode>
                <c:ptCount val="13"/>
                <c:pt idx="0">
                  <c:v>32.5</c:v>
                </c:pt>
                <c:pt idx="1">
                  <c:v>28.2</c:v>
                </c:pt>
                <c:pt idx="2">
                  <c:v>29.6</c:v>
                </c:pt>
                <c:pt idx="3">
                  <c:v>29.6</c:v>
                </c:pt>
                <c:pt idx="4">
                  <c:v>28.3</c:v>
                </c:pt>
                <c:pt idx="5">
                  <c:v>28.8</c:v>
                </c:pt>
                <c:pt idx="6">
                  <c:v>27.5</c:v>
                </c:pt>
                <c:pt idx="7">
                  <c:v>28.7</c:v>
                </c:pt>
                <c:pt idx="8">
                  <c:v>26.5</c:v>
                </c:pt>
                <c:pt idx="9">
                  <c:v>27</c:v>
                </c:pt>
                <c:pt idx="10">
                  <c:v>25</c:v>
                </c:pt>
                <c:pt idx="11">
                  <c:v>26.1</c:v>
                </c:pt>
                <c:pt idx="12">
                  <c:v>26.2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73418992"/>
        <c:axId val="273419384"/>
      </c:lineChart>
      <c:catAx>
        <c:axId val="27341899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&quot;arial&quot;"/>
                    <a:ea typeface="+mn-ea"/>
                    <a:cs typeface="+mn-cs"/>
                  </a:defRPr>
                </a:pPr>
                <a:r>
                  <a:rPr lang="en-US"/>
                  <a:t>Year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&quot;arial&quot;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&quot;arial&quot;"/>
                <a:ea typeface="+mn-ea"/>
                <a:cs typeface="+mn-cs"/>
              </a:defRPr>
            </a:pPr>
            <a:endParaRPr lang="en-US"/>
          </a:p>
        </c:txPr>
        <c:crossAx val="273419384"/>
        <c:crosses val="autoZero"/>
        <c:auto val="1"/>
        <c:lblAlgn val="ctr"/>
        <c:lblOffset val="100"/>
        <c:noMultiLvlLbl val="0"/>
      </c:catAx>
      <c:valAx>
        <c:axId val="273419384"/>
        <c:scaling>
          <c:orientation val="minMax"/>
          <c:min val="2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&quot;arial&quot;"/>
                    <a:ea typeface="+mn-ea"/>
                    <a:cs typeface="+mn-cs"/>
                  </a:defRPr>
                </a:pPr>
                <a:r>
                  <a:rPr lang="en-US"/>
                  <a:t>Age-Adjusted Rate (per 100,000)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&quot;arial&quot;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&quot;arial&quot;"/>
                <a:ea typeface="+mn-ea"/>
                <a:cs typeface="+mn-cs"/>
              </a:defRPr>
            </a:pPr>
            <a:endParaRPr lang="en-US"/>
          </a:p>
        </c:txPr>
        <c:crossAx val="2734189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1480522747156592"/>
          <c:y val="0.42208262010726921"/>
          <c:w val="0.16436165791776025"/>
          <c:h val="0.36398056221233216"/>
        </c:manualLayout>
      </c:layout>
      <c:overlay val="0"/>
      <c:spPr>
        <a:noFill/>
        <a:ln w="25400"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&quot;arial&quot;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>
          <a:latin typeface="&quot;arial&quot;"/>
        </a:defRPr>
      </a:pPr>
      <a:endParaRPr lang="en-US"/>
    </a:p>
  </c:txPr>
  <c:externalData r:id="rId4">
    <c:autoUpdate val="0"/>
  </c:externalData>
</c:chartSpace>
</file>

<file path=ppt/charts/chart6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&quot;arial&quot;"/>
                <a:ea typeface="+mn-ea"/>
                <a:cs typeface="+mn-cs"/>
              </a:defRPr>
            </a:pPr>
            <a:r>
              <a:rPr lang="en-US" sz="1400" dirty="0"/>
              <a:t>Appalachian Male vs. Non-Appalachian Male </a:t>
            </a:r>
            <a:r>
              <a:rPr lang="en-US" sz="1400" dirty="0">
                <a:solidFill>
                  <a:srgbClr val="FF0000"/>
                </a:solidFill>
              </a:rPr>
              <a:t>Late Stage </a:t>
            </a:r>
            <a:r>
              <a:rPr lang="en-US" sz="1400" dirty="0"/>
              <a:t>Colon and Rectum Cancer Incidence Rates 2001-2013</a:t>
            </a:r>
          </a:p>
        </c:rich>
      </c:tx>
      <c:layout>
        <c:manualLayout>
          <c:xMode val="edge"/>
          <c:yMode val="edge"/>
          <c:x val="9.8369565217391319E-2"/>
          <c:y val="8.195829412737989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&quot;arial&quot;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751283806915441E-2"/>
          <c:y val="0.21435185185185182"/>
          <c:w val="0.74788847046293117"/>
          <c:h val="0.6683725775291941"/>
        </c:manualLayout>
      </c:layout>
      <c:lineChart>
        <c:grouping val="standard"/>
        <c:varyColors val="0"/>
        <c:ser>
          <c:idx val="0"/>
          <c:order val="0"/>
          <c:tx>
            <c:v>Appalachia Male</c:v>
          </c:tx>
          <c:spPr>
            <a:ln w="22225" cap="rnd">
              <a:solidFill>
                <a:srgbClr val="FF0000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rgbClr val="FF0000"/>
              </a:solidFill>
              <a:ln w="9525">
                <a:noFill/>
              </a:ln>
              <a:effectLst/>
            </c:spPr>
          </c:marker>
          <c:trendline>
            <c:spPr>
              <a:ln w="38100" cap="rnd">
                <a:solidFill>
                  <a:srgbClr val="FF0000"/>
                </a:solidFill>
                <a:prstDash val="sysDot"/>
              </a:ln>
              <a:effectLst/>
            </c:spPr>
            <c:trendlineType val="linear"/>
            <c:dispRSqr val="1"/>
            <c:dispEq val="0"/>
            <c:trendlineLbl>
              <c:layout>
                <c:manualLayout>
                  <c:x val="-3.9344597550306212E-2"/>
                  <c:y val="-4.1133165645960923E-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&quot;arial&quot;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cat>
            <c:numRef>
              <c:f>'App M vs. Non-App M'!$B$3:$N$3</c:f>
              <c:numCache>
                <c:formatCode>General</c:formatCode>
                <c:ptCount val="13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</c:numCache>
            </c:numRef>
          </c:cat>
          <c:val>
            <c:numRef>
              <c:f>'App M vs. Non-App M'!$B$4:$N$4</c:f>
              <c:numCache>
                <c:formatCode>General</c:formatCode>
                <c:ptCount val="13"/>
                <c:pt idx="0">
                  <c:v>30.7</c:v>
                </c:pt>
                <c:pt idx="1">
                  <c:v>35</c:v>
                </c:pt>
                <c:pt idx="2">
                  <c:v>38.9</c:v>
                </c:pt>
                <c:pt idx="3">
                  <c:v>40.799999999999997</c:v>
                </c:pt>
                <c:pt idx="4">
                  <c:v>32.299999999999997</c:v>
                </c:pt>
                <c:pt idx="5">
                  <c:v>37.6</c:v>
                </c:pt>
                <c:pt idx="6">
                  <c:v>43.5</c:v>
                </c:pt>
                <c:pt idx="7">
                  <c:v>33.4</c:v>
                </c:pt>
                <c:pt idx="8">
                  <c:v>35.6</c:v>
                </c:pt>
                <c:pt idx="9">
                  <c:v>34</c:v>
                </c:pt>
                <c:pt idx="10">
                  <c:v>33.9</c:v>
                </c:pt>
                <c:pt idx="11">
                  <c:v>28.7</c:v>
                </c:pt>
                <c:pt idx="12">
                  <c:v>37.700000000000003</c:v>
                </c:pt>
              </c:numCache>
            </c:numRef>
          </c:val>
          <c:smooth val="0"/>
        </c:ser>
        <c:ser>
          <c:idx val="1"/>
          <c:order val="1"/>
          <c:tx>
            <c:v>Non-Appalachia Male</c:v>
          </c:tx>
          <c:spPr>
            <a:ln w="22225" cap="rnd">
              <a:solidFill>
                <a:srgbClr val="00CCFF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rgbClr val="00CCFF"/>
              </a:solidFill>
              <a:ln w="9525">
                <a:noFill/>
              </a:ln>
              <a:effectLst/>
            </c:spPr>
          </c:marker>
          <c:trendline>
            <c:spPr>
              <a:ln w="38100" cap="rnd">
                <a:solidFill>
                  <a:srgbClr val="00CCFF"/>
                </a:solidFill>
                <a:prstDash val="sysDot"/>
              </a:ln>
              <a:effectLst/>
            </c:spPr>
            <c:trendlineType val="linear"/>
            <c:dispRSqr val="1"/>
            <c:dispEq val="0"/>
            <c:trendlineLbl>
              <c:layout>
                <c:manualLayout>
                  <c:x val="-9.0733486439195099E-2"/>
                  <c:y val="2.2640529308836397E-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&quot;arial&quot;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val>
            <c:numRef>
              <c:f>'App M vs. Non-App M'!$B$13:$N$13</c:f>
              <c:numCache>
                <c:formatCode>General</c:formatCode>
                <c:ptCount val="13"/>
                <c:pt idx="0">
                  <c:v>39.299999999999997</c:v>
                </c:pt>
                <c:pt idx="1">
                  <c:v>33.1</c:v>
                </c:pt>
                <c:pt idx="2">
                  <c:v>34.4</c:v>
                </c:pt>
                <c:pt idx="3">
                  <c:v>36.4</c:v>
                </c:pt>
                <c:pt idx="4">
                  <c:v>34.5</c:v>
                </c:pt>
                <c:pt idx="5">
                  <c:v>33.4</c:v>
                </c:pt>
                <c:pt idx="6">
                  <c:v>32.200000000000003</c:v>
                </c:pt>
                <c:pt idx="7">
                  <c:v>33.799999999999997</c:v>
                </c:pt>
                <c:pt idx="8">
                  <c:v>29.2</c:v>
                </c:pt>
                <c:pt idx="9">
                  <c:v>30.9</c:v>
                </c:pt>
                <c:pt idx="10">
                  <c:v>29.7</c:v>
                </c:pt>
                <c:pt idx="11">
                  <c:v>30.1</c:v>
                </c:pt>
                <c:pt idx="12">
                  <c:v>30.2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73420168"/>
        <c:axId val="273420560"/>
      </c:lineChart>
      <c:catAx>
        <c:axId val="27342016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&quot;arial&quot;"/>
                    <a:ea typeface="+mn-ea"/>
                    <a:cs typeface="+mn-cs"/>
                  </a:defRPr>
                </a:pPr>
                <a:r>
                  <a:rPr lang="en-US"/>
                  <a:t>Year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&quot;arial&quot;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&quot;arial&quot;"/>
                <a:ea typeface="+mn-ea"/>
                <a:cs typeface="+mn-cs"/>
              </a:defRPr>
            </a:pPr>
            <a:endParaRPr lang="en-US"/>
          </a:p>
        </c:txPr>
        <c:crossAx val="273420560"/>
        <c:crosses val="autoZero"/>
        <c:auto val="1"/>
        <c:lblAlgn val="ctr"/>
        <c:lblOffset val="100"/>
        <c:noMultiLvlLbl val="0"/>
      </c:catAx>
      <c:valAx>
        <c:axId val="273420560"/>
        <c:scaling>
          <c:orientation val="minMax"/>
          <c:min val="2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&quot;arial&quot;"/>
                    <a:ea typeface="+mn-ea"/>
                    <a:cs typeface="+mn-cs"/>
                  </a:defRPr>
                </a:pPr>
                <a:r>
                  <a:rPr lang="en-US"/>
                  <a:t>Age-Adjusted Rate (per 100,000)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&quot;arial&quot;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&quot;arial&quot;"/>
                <a:ea typeface="+mn-ea"/>
                <a:cs typeface="+mn-cs"/>
              </a:defRPr>
            </a:pPr>
            <a:endParaRPr lang="en-US"/>
          </a:p>
        </c:txPr>
        <c:crossAx val="273420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400118110236221"/>
          <c:y val="0.41793926800816567"/>
          <c:w val="0.1474882983377078"/>
          <c:h val="0.37824839603382915"/>
        </c:manualLayout>
      </c:layout>
      <c:overlay val="0"/>
      <c:spPr>
        <a:noFill/>
        <a:ln w="25400"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&quot;arial&quot;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>
          <a:latin typeface="&quot;arial&quot;"/>
        </a:defRPr>
      </a:pPr>
      <a:endParaRPr lang="en-US"/>
    </a:p>
  </c:txPr>
  <c:externalData r:id="rId4">
    <c:autoUpdate val="0"/>
  </c:externalData>
</c:chartSpace>
</file>

<file path=ppt/charts/chart6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&quot;arial&quot;"/>
                <a:ea typeface="+mn-ea"/>
                <a:cs typeface="+mn-cs"/>
              </a:defRPr>
            </a:pPr>
            <a:r>
              <a:rPr lang="en-US" sz="1400" dirty="0"/>
              <a:t>Appalachian Female vs. Non-Appalachian Female </a:t>
            </a:r>
            <a:r>
              <a:rPr lang="en-US" sz="1400" dirty="0">
                <a:solidFill>
                  <a:srgbClr val="FF0000"/>
                </a:solidFill>
              </a:rPr>
              <a:t>Late Stage </a:t>
            </a:r>
            <a:r>
              <a:rPr lang="en-US" sz="1400" dirty="0"/>
              <a:t>Colon and Rectum Cancer Incidence Rates 2001-2013</a:t>
            </a:r>
          </a:p>
        </c:rich>
      </c:tx>
      <c:layout>
        <c:manualLayout>
          <c:xMode val="edge"/>
          <c:yMode val="edge"/>
          <c:x val="9.5670242306668193E-2"/>
          <c:y val="5.54653879055974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&quot;arial&quot;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9372703412073484E-2"/>
          <c:y val="0.1948148148148148"/>
          <c:w val="0.69118197725284347"/>
          <c:h val="0.65398950131233591"/>
        </c:manualLayout>
      </c:layout>
      <c:lineChart>
        <c:grouping val="standard"/>
        <c:varyColors val="0"/>
        <c:ser>
          <c:idx val="0"/>
          <c:order val="0"/>
          <c:tx>
            <c:v>Appalachia Female</c:v>
          </c:tx>
          <c:spPr>
            <a:ln w="22225" cap="rnd">
              <a:solidFill>
                <a:srgbClr val="FF0000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rgbClr val="FF0000"/>
              </a:solidFill>
              <a:ln w="9525">
                <a:noFill/>
              </a:ln>
              <a:effectLst/>
            </c:spPr>
          </c:marker>
          <c:trendline>
            <c:spPr>
              <a:ln w="38100" cap="rnd">
                <a:solidFill>
                  <a:srgbClr val="FF0000"/>
                </a:solidFill>
                <a:prstDash val="sysDot"/>
              </a:ln>
              <a:effectLst/>
            </c:spPr>
            <c:trendlineType val="linear"/>
            <c:dispRSqr val="1"/>
            <c:dispEq val="0"/>
            <c:trendlineLbl>
              <c:layout>
                <c:manualLayout>
                  <c:x val="-6.7338910761154849E-2"/>
                  <c:y val="-0.13165463692038495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&quot;arial&quot;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cat>
            <c:numRef>
              <c:f>'App F vs. Non-App F'!$B$3:$N$3</c:f>
              <c:numCache>
                <c:formatCode>General</c:formatCode>
                <c:ptCount val="13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</c:numCache>
            </c:numRef>
          </c:cat>
          <c:val>
            <c:numRef>
              <c:f>'App F vs. Non-App F'!$B$4:$N$4</c:f>
              <c:numCache>
                <c:formatCode>General</c:formatCode>
                <c:ptCount val="13"/>
                <c:pt idx="0">
                  <c:v>28</c:v>
                </c:pt>
                <c:pt idx="1">
                  <c:v>30.1</c:v>
                </c:pt>
                <c:pt idx="2">
                  <c:v>30.6</c:v>
                </c:pt>
                <c:pt idx="3">
                  <c:v>31.1</c:v>
                </c:pt>
                <c:pt idx="4">
                  <c:v>27.3</c:v>
                </c:pt>
                <c:pt idx="5">
                  <c:v>24.4</c:v>
                </c:pt>
                <c:pt idx="6">
                  <c:v>25.4</c:v>
                </c:pt>
                <c:pt idx="7">
                  <c:v>25.2</c:v>
                </c:pt>
                <c:pt idx="8">
                  <c:v>28.8</c:v>
                </c:pt>
                <c:pt idx="9">
                  <c:v>25.2</c:v>
                </c:pt>
                <c:pt idx="10">
                  <c:v>23.5</c:v>
                </c:pt>
                <c:pt idx="11">
                  <c:v>25.5</c:v>
                </c:pt>
                <c:pt idx="12">
                  <c:v>23.9</c:v>
                </c:pt>
              </c:numCache>
            </c:numRef>
          </c:val>
          <c:smooth val="0"/>
        </c:ser>
        <c:ser>
          <c:idx val="1"/>
          <c:order val="1"/>
          <c:tx>
            <c:v>Non-Appalachia Female</c:v>
          </c:tx>
          <c:spPr>
            <a:ln w="22225" cap="rnd">
              <a:solidFill>
                <a:srgbClr val="00CCFF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rgbClr val="00CCFF"/>
              </a:solidFill>
              <a:ln w="9525">
                <a:noFill/>
              </a:ln>
              <a:effectLst/>
            </c:spPr>
          </c:marker>
          <c:trendline>
            <c:spPr>
              <a:ln w="38100" cap="rnd">
                <a:solidFill>
                  <a:srgbClr val="00CCFF"/>
                </a:solidFill>
                <a:prstDash val="sysDot"/>
              </a:ln>
              <a:effectLst/>
            </c:spPr>
            <c:trendlineType val="linear"/>
            <c:dispRSqr val="1"/>
            <c:dispEq val="0"/>
            <c:trendlineLbl>
              <c:layout>
                <c:manualLayout>
                  <c:x val="-0.15806802274715662"/>
                  <c:y val="-2.6085593467483317E-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&quot;arial&quot;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val>
            <c:numRef>
              <c:f>'App F vs. Non-App F'!$B$13:$N$13</c:f>
              <c:numCache>
                <c:formatCode>General</c:formatCode>
                <c:ptCount val="13"/>
                <c:pt idx="0">
                  <c:v>27.5</c:v>
                </c:pt>
                <c:pt idx="1">
                  <c:v>25</c:v>
                </c:pt>
                <c:pt idx="2">
                  <c:v>25.7</c:v>
                </c:pt>
                <c:pt idx="3">
                  <c:v>25.1</c:v>
                </c:pt>
                <c:pt idx="4">
                  <c:v>23.5</c:v>
                </c:pt>
                <c:pt idx="5">
                  <c:v>24.6</c:v>
                </c:pt>
                <c:pt idx="6">
                  <c:v>24.1</c:v>
                </c:pt>
                <c:pt idx="7">
                  <c:v>24.6</c:v>
                </c:pt>
                <c:pt idx="8">
                  <c:v>24.2</c:v>
                </c:pt>
                <c:pt idx="9">
                  <c:v>24</c:v>
                </c:pt>
                <c:pt idx="10">
                  <c:v>20.9</c:v>
                </c:pt>
                <c:pt idx="11">
                  <c:v>22.9</c:v>
                </c:pt>
                <c:pt idx="12">
                  <c:v>22.8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73421344"/>
        <c:axId val="273421736"/>
      </c:lineChart>
      <c:catAx>
        <c:axId val="27342134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&quot;arial&quot;"/>
                    <a:ea typeface="+mn-ea"/>
                    <a:cs typeface="+mn-cs"/>
                  </a:defRPr>
                </a:pPr>
                <a:r>
                  <a:rPr lang="en-US"/>
                  <a:t>Year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&quot;arial&quot;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&quot;arial&quot;"/>
                <a:ea typeface="+mn-ea"/>
                <a:cs typeface="+mn-cs"/>
              </a:defRPr>
            </a:pPr>
            <a:endParaRPr lang="en-US"/>
          </a:p>
        </c:txPr>
        <c:crossAx val="273421736"/>
        <c:crosses val="autoZero"/>
        <c:auto val="1"/>
        <c:lblAlgn val="ctr"/>
        <c:lblOffset val="100"/>
        <c:noMultiLvlLbl val="0"/>
      </c:catAx>
      <c:valAx>
        <c:axId val="273421736"/>
        <c:scaling>
          <c:orientation val="minMax"/>
          <c:min val="2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&quot;arial&quot;"/>
                    <a:ea typeface="+mn-ea"/>
                    <a:cs typeface="+mn-cs"/>
                  </a:defRPr>
                </a:pPr>
                <a:r>
                  <a:rPr lang="en-US"/>
                  <a:t>Age-Adjusted Rate (per 100,000)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&quot;arial&quot;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&quot;arial&quot;"/>
                <a:ea typeface="+mn-ea"/>
                <a:cs typeface="+mn-cs"/>
              </a:defRPr>
            </a:pPr>
            <a:endParaRPr lang="en-US"/>
          </a:p>
        </c:txPr>
        <c:crossAx val="2734213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0736629388717718"/>
          <c:y val="0.32031295567220769"/>
          <c:w val="0.14939698162729659"/>
          <c:h val="0.37371974336541264"/>
        </c:manualLayout>
      </c:layout>
      <c:overlay val="0"/>
      <c:spPr>
        <a:noFill/>
        <a:ln w="25400"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&quot;arial&quot;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>
          <a:latin typeface="&quot;arial&quot;"/>
        </a:defRPr>
      </a:pPr>
      <a:endParaRPr lang="en-US"/>
    </a:p>
  </c:txPr>
  <c:externalData r:id="rId4">
    <c:autoUpdate val="0"/>
  </c:externalData>
</c:chartSpace>
</file>

<file path=ppt/charts/chart6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&quot;arial&quot;"/>
                <a:ea typeface="+mn-ea"/>
                <a:cs typeface="+mn-cs"/>
              </a:defRPr>
            </a:pPr>
            <a:r>
              <a:rPr lang="en-US" sz="1800" dirty="0"/>
              <a:t>Overall Colon and Rectum Cancer </a:t>
            </a:r>
            <a:r>
              <a:rPr lang="en-US" sz="1800" dirty="0">
                <a:solidFill>
                  <a:srgbClr val="FF0000"/>
                </a:solidFill>
              </a:rPr>
              <a:t>Mortality </a:t>
            </a:r>
            <a:r>
              <a:rPr lang="en-US" sz="1800" dirty="0"/>
              <a:t>Rates 2000-2013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&quot;arial&quot;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Overall</c:v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3810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0"/>
            <c:trendlineLbl>
              <c:layout>
                <c:manualLayout>
                  <c:x val="1.0387905772955676E-2"/>
                  <c:y val="-0.10938359198986951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&quot;arial&quot;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cat>
            <c:numRef>
              <c:f>Overall!$B$2:$O$2</c:f>
              <c:numCache>
                <c:formatCode>General</c:formatCode>
                <c:ptCount val="1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</c:numCache>
            </c:numRef>
          </c:cat>
          <c:val>
            <c:numRef>
              <c:f>Overall!$B$3:$O$3</c:f>
              <c:numCache>
                <c:formatCode>General</c:formatCode>
                <c:ptCount val="14"/>
                <c:pt idx="0">
                  <c:v>23.6</c:v>
                </c:pt>
                <c:pt idx="1">
                  <c:v>22.5</c:v>
                </c:pt>
                <c:pt idx="2">
                  <c:v>24.2</c:v>
                </c:pt>
                <c:pt idx="3">
                  <c:v>23</c:v>
                </c:pt>
                <c:pt idx="4">
                  <c:v>20.5</c:v>
                </c:pt>
                <c:pt idx="5">
                  <c:v>20.5</c:v>
                </c:pt>
                <c:pt idx="6">
                  <c:v>19.600000000000001</c:v>
                </c:pt>
                <c:pt idx="7">
                  <c:v>20.6</c:v>
                </c:pt>
                <c:pt idx="8">
                  <c:v>19.100000000000001</c:v>
                </c:pt>
                <c:pt idx="9">
                  <c:v>19</c:v>
                </c:pt>
                <c:pt idx="10">
                  <c:v>17.399999999999999</c:v>
                </c:pt>
                <c:pt idx="11">
                  <c:v>17.5</c:v>
                </c:pt>
                <c:pt idx="12">
                  <c:v>16.600000000000001</c:v>
                </c:pt>
                <c:pt idx="13">
                  <c:v>16.8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9525" cap="flat" cmpd="sng" algn="ctr">
              <a:solidFill>
                <a:schemeClr val="tx1">
                  <a:lumMod val="75000"/>
                  <a:lumOff val="25000"/>
                </a:schemeClr>
              </a:solidFill>
              <a:round/>
            </a:ln>
            <a:effectLst/>
          </c:spPr>
        </c:hiLowLines>
        <c:marker val="1"/>
        <c:smooth val="0"/>
        <c:axId val="273422520"/>
        <c:axId val="273422912"/>
      </c:lineChart>
      <c:catAx>
        <c:axId val="27342252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&quot;arial&quot;"/>
                    <a:ea typeface="+mn-ea"/>
                    <a:cs typeface="+mn-cs"/>
                  </a:defRPr>
                </a:pPr>
                <a:r>
                  <a:rPr lang="en-US"/>
                  <a:t>Year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&quot;arial&quot;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&quot;arial&quot;"/>
                <a:ea typeface="+mn-ea"/>
                <a:cs typeface="+mn-cs"/>
              </a:defRPr>
            </a:pPr>
            <a:endParaRPr lang="en-US"/>
          </a:p>
        </c:txPr>
        <c:crossAx val="273422912"/>
        <c:crosses val="autoZero"/>
        <c:auto val="1"/>
        <c:lblAlgn val="ctr"/>
        <c:lblOffset val="100"/>
        <c:noMultiLvlLbl val="0"/>
      </c:catAx>
      <c:valAx>
        <c:axId val="273422912"/>
        <c:scaling>
          <c:orientation val="minMax"/>
          <c:min val="1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&quot;arial&quot;"/>
                    <a:ea typeface="+mn-ea"/>
                    <a:cs typeface="+mn-cs"/>
                  </a:defRPr>
                </a:pPr>
                <a:r>
                  <a:rPr lang="en-US"/>
                  <a:t>Age-Adjusted Rate (per 100,000)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&quot;arial&quot;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&quot;arial&quot;"/>
                <a:ea typeface="+mn-ea"/>
                <a:cs typeface="+mn-cs"/>
              </a:defRPr>
            </a:pPr>
            <a:endParaRPr lang="en-US"/>
          </a:p>
        </c:txPr>
        <c:crossAx val="2734225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>
          <a:latin typeface="&quot;arial&quot;"/>
        </a:defRPr>
      </a:pPr>
      <a:endParaRPr lang="en-US"/>
    </a:p>
  </c:txPr>
  <c:externalData r:id="rId4">
    <c:autoUpdate val="0"/>
  </c:externalData>
</c:chartSpace>
</file>

<file path=ppt/charts/chart6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&quot;arial&quot;"/>
                <a:ea typeface="+mn-ea"/>
                <a:cs typeface="+mn-cs"/>
              </a:defRPr>
            </a:pPr>
            <a:r>
              <a:rPr lang="en-US" sz="2400" dirty="0"/>
              <a:t>Male vs. Female Colon and Rectum Cancer </a:t>
            </a:r>
            <a:r>
              <a:rPr lang="en-US" sz="2400" dirty="0">
                <a:solidFill>
                  <a:srgbClr val="FF0000"/>
                </a:solidFill>
              </a:rPr>
              <a:t>Mortality</a:t>
            </a:r>
            <a:r>
              <a:rPr lang="en-US" sz="2400" dirty="0"/>
              <a:t> Rates 2000-2013</a:t>
            </a:r>
          </a:p>
        </c:rich>
      </c:tx>
      <c:layout>
        <c:manualLayout>
          <c:xMode val="edge"/>
          <c:yMode val="edge"/>
          <c:x val="0.17374999999999999"/>
          <c:y val="1.388889142040161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&quot;arial&quot;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621747585427432E-2"/>
          <c:y val="0.13901501546105188"/>
          <c:w val="0.80752586223039224"/>
          <c:h val="0.71049072539267688"/>
        </c:manualLayout>
      </c:layout>
      <c:lineChart>
        <c:grouping val="standard"/>
        <c:varyColors val="0"/>
        <c:ser>
          <c:idx val="0"/>
          <c:order val="0"/>
          <c:tx>
            <c:v>Male</c:v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3810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0"/>
            <c:trendlineLbl>
              <c:layout>
                <c:manualLayout>
                  <c:x val="1.3024629648844296E-3"/>
                  <c:y val="-5.9756864377951135E-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&quot;arial&quot;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cat>
            <c:numRef>
              <c:f>'Male vs. Female'!$B$3:$O$3</c:f>
              <c:numCache>
                <c:formatCode>General</c:formatCode>
                <c:ptCount val="1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</c:numCache>
            </c:numRef>
          </c:cat>
          <c:val>
            <c:numRef>
              <c:f>'Male vs. Female'!$B$4:$O$4</c:f>
              <c:numCache>
                <c:formatCode>General</c:formatCode>
                <c:ptCount val="14"/>
                <c:pt idx="0">
                  <c:v>30.4</c:v>
                </c:pt>
                <c:pt idx="1">
                  <c:v>26.5</c:v>
                </c:pt>
                <c:pt idx="2">
                  <c:v>30.1</c:v>
                </c:pt>
                <c:pt idx="3">
                  <c:v>28.5</c:v>
                </c:pt>
                <c:pt idx="4">
                  <c:v>23.4</c:v>
                </c:pt>
                <c:pt idx="5">
                  <c:v>25.6</c:v>
                </c:pt>
                <c:pt idx="6">
                  <c:v>24.4</c:v>
                </c:pt>
                <c:pt idx="7">
                  <c:v>24.8</c:v>
                </c:pt>
                <c:pt idx="8">
                  <c:v>23.2</c:v>
                </c:pt>
                <c:pt idx="9">
                  <c:v>22.4</c:v>
                </c:pt>
                <c:pt idx="10">
                  <c:v>21.6</c:v>
                </c:pt>
                <c:pt idx="11">
                  <c:v>20.2</c:v>
                </c:pt>
                <c:pt idx="12">
                  <c:v>20.7</c:v>
                </c:pt>
                <c:pt idx="13">
                  <c:v>20.100000000000001</c:v>
                </c:pt>
              </c:numCache>
            </c:numRef>
          </c:val>
          <c:smooth val="0"/>
        </c:ser>
        <c:ser>
          <c:idx val="1"/>
          <c:order val="1"/>
          <c:tx>
            <c:v>Female</c:v>
          </c:tx>
          <c:spPr>
            <a:ln w="22225" cap="rnd">
              <a:solidFill>
                <a:srgbClr val="FF0000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rgbClr val="FF0000"/>
              </a:solidFill>
              <a:ln w="9525">
                <a:noFill/>
              </a:ln>
              <a:effectLst/>
            </c:spPr>
          </c:marker>
          <c:trendline>
            <c:spPr>
              <a:ln w="38100" cap="rnd">
                <a:solidFill>
                  <a:srgbClr val="FF0000"/>
                </a:solidFill>
                <a:prstDash val="sysDot"/>
              </a:ln>
              <a:effectLst/>
            </c:spPr>
            <c:trendlineType val="linear"/>
            <c:dispRSqr val="1"/>
            <c:dispEq val="0"/>
            <c:trendlineLbl>
              <c:layout>
                <c:manualLayout>
                  <c:x val="1.1136700625567588E-2"/>
                  <c:y val="3.5074440244103534E-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&quot;arial&quot;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cat>
            <c:numRef>
              <c:f>'Male vs. Female'!$B$3:$O$3</c:f>
              <c:numCache>
                <c:formatCode>General</c:formatCode>
                <c:ptCount val="1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</c:numCache>
            </c:numRef>
          </c:cat>
          <c:val>
            <c:numRef>
              <c:f>'Male vs. Female'!$B$13:$O$13</c:f>
              <c:numCache>
                <c:formatCode>General</c:formatCode>
                <c:ptCount val="14"/>
                <c:pt idx="0">
                  <c:v>19</c:v>
                </c:pt>
                <c:pt idx="1">
                  <c:v>19.7</c:v>
                </c:pt>
                <c:pt idx="2">
                  <c:v>20.5</c:v>
                </c:pt>
                <c:pt idx="3">
                  <c:v>19.600000000000001</c:v>
                </c:pt>
                <c:pt idx="4">
                  <c:v>18.2</c:v>
                </c:pt>
                <c:pt idx="5">
                  <c:v>17</c:v>
                </c:pt>
                <c:pt idx="6">
                  <c:v>16.3</c:v>
                </c:pt>
                <c:pt idx="7">
                  <c:v>17.600000000000001</c:v>
                </c:pt>
                <c:pt idx="8">
                  <c:v>15.9</c:v>
                </c:pt>
                <c:pt idx="9">
                  <c:v>16.3</c:v>
                </c:pt>
                <c:pt idx="10">
                  <c:v>14.4</c:v>
                </c:pt>
                <c:pt idx="11">
                  <c:v>15.2</c:v>
                </c:pt>
                <c:pt idx="12">
                  <c:v>13.3</c:v>
                </c:pt>
                <c:pt idx="13">
                  <c:v>14.2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73423696"/>
        <c:axId val="273424088"/>
      </c:lineChart>
      <c:catAx>
        <c:axId val="27342369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&quot;arial&quot;"/>
                    <a:ea typeface="+mn-ea"/>
                    <a:cs typeface="+mn-cs"/>
                  </a:defRPr>
                </a:pPr>
                <a:r>
                  <a:rPr lang="en-US"/>
                  <a:t>Year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&quot;arial&quot;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&quot;arial&quot;"/>
                <a:ea typeface="+mn-ea"/>
                <a:cs typeface="+mn-cs"/>
              </a:defRPr>
            </a:pPr>
            <a:endParaRPr lang="en-US"/>
          </a:p>
        </c:txPr>
        <c:crossAx val="273424088"/>
        <c:crosses val="autoZero"/>
        <c:auto val="1"/>
        <c:lblAlgn val="ctr"/>
        <c:lblOffset val="100"/>
        <c:noMultiLvlLbl val="0"/>
      </c:catAx>
      <c:valAx>
        <c:axId val="273424088"/>
        <c:scaling>
          <c:orientation val="minMax"/>
          <c:min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&quot;arial&quot;"/>
                    <a:ea typeface="+mn-ea"/>
                    <a:cs typeface="+mn-cs"/>
                  </a:defRPr>
                </a:pPr>
                <a:r>
                  <a:rPr lang="en-US"/>
                  <a:t>Age-Adjusted Rate (per 100,000)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&quot;arial&quot;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&quot;arial&quot;"/>
                <a:ea typeface="+mn-ea"/>
                <a:cs typeface="+mn-cs"/>
              </a:defRPr>
            </a:pPr>
            <a:endParaRPr lang="en-US"/>
          </a:p>
        </c:txPr>
        <c:crossAx val="2734236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8306102362204719"/>
          <c:y val="0.26236042985572139"/>
          <c:w val="0.11693897637795275"/>
          <c:h val="0.42125754980634839"/>
        </c:manualLayout>
      </c:layout>
      <c:overlay val="0"/>
      <c:spPr>
        <a:noFill/>
        <a:ln w="25400"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&quot;arial&quot;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>
          <a:latin typeface="&quot;arial&quot;"/>
        </a:defRPr>
      </a:pPr>
      <a:endParaRPr lang="en-US"/>
    </a:p>
  </c:txPr>
  <c:externalData r:id="rId4">
    <c:autoUpdate val="0"/>
  </c:externalData>
</c:chartSpace>
</file>

<file path=ppt/charts/chart6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&quot;arial&quot;"/>
                <a:ea typeface="+mn-ea"/>
                <a:cs typeface="+mn-cs"/>
              </a:defRPr>
            </a:pPr>
            <a:r>
              <a:rPr lang="en-US" sz="2400" dirty="0"/>
              <a:t>White vs. Black Colon and Rectum Cancer </a:t>
            </a:r>
            <a:r>
              <a:rPr lang="en-US" sz="2400" dirty="0">
                <a:solidFill>
                  <a:srgbClr val="FF0000"/>
                </a:solidFill>
              </a:rPr>
              <a:t>Mortality</a:t>
            </a:r>
            <a:r>
              <a:rPr lang="en-US" sz="2400" dirty="0"/>
              <a:t> Rates 2000-2013</a:t>
            </a:r>
          </a:p>
        </c:rich>
      </c:tx>
      <c:layout>
        <c:manualLayout>
          <c:xMode val="edge"/>
          <c:yMode val="edge"/>
          <c:x val="0.1591596675415573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&quot;arial&quot;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2835218835012136E-2"/>
          <c:y val="0.13112668687266046"/>
          <c:w val="0.82815380053706333"/>
          <c:h val="0.72446761380201186"/>
        </c:manualLayout>
      </c:layout>
      <c:lineChart>
        <c:grouping val="standard"/>
        <c:varyColors val="0"/>
        <c:ser>
          <c:idx val="0"/>
          <c:order val="0"/>
          <c:tx>
            <c:v>White</c:v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3810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0"/>
            <c:trendlineLbl>
              <c:layout>
                <c:manualLayout>
                  <c:x val="-0.10144685039370079"/>
                  <c:y val="4.4309565470982797E-3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&quot;arial&quot;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cat>
            <c:numRef>
              <c:f>'White vs. Black'!$B$3:$O$3</c:f>
              <c:numCache>
                <c:formatCode>General</c:formatCode>
                <c:ptCount val="1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</c:numCache>
            </c:numRef>
          </c:cat>
          <c:val>
            <c:numRef>
              <c:f>'White vs. Black'!$B$4:$O$4</c:f>
              <c:numCache>
                <c:formatCode>General</c:formatCode>
                <c:ptCount val="14"/>
                <c:pt idx="0">
                  <c:v>23.1</c:v>
                </c:pt>
                <c:pt idx="1">
                  <c:v>22</c:v>
                </c:pt>
                <c:pt idx="2">
                  <c:v>23.6</c:v>
                </c:pt>
                <c:pt idx="3">
                  <c:v>22.6</c:v>
                </c:pt>
                <c:pt idx="4">
                  <c:v>20.100000000000001</c:v>
                </c:pt>
                <c:pt idx="5">
                  <c:v>20.100000000000001</c:v>
                </c:pt>
                <c:pt idx="6">
                  <c:v>19.399999999999999</c:v>
                </c:pt>
                <c:pt idx="7">
                  <c:v>20.100000000000001</c:v>
                </c:pt>
                <c:pt idx="8">
                  <c:v>18.600000000000001</c:v>
                </c:pt>
                <c:pt idx="9">
                  <c:v>18.5</c:v>
                </c:pt>
                <c:pt idx="10">
                  <c:v>17.3</c:v>
                </c:pt>
                <c:pt idx="11">
                  <c:v>17.100000000000001</c:v>
                </c:pt>
                <c:pt idx="12">
                  <c:v>16.600000000000001</c:v>
                </c:pt>
                <c:pt idx="13">
                  <c:v>16.7</c:v>
                </c:pt>
              </c:numCache>
            </c:numRef>
          </c:val>
          <c:smooth val="0"/>
        </c:ser>
        <c:ser>
          <c:idx val="1"/>
          <c:order val="1"/>
          <c:tx>
            <c:v>Black</c:v>
          </c:tx>
          <c:spPr>
            <a:ln w="22225" cap="rnd">
              <a:solidFill>
                <a:srgbClr val="FF0000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rgbClr val="FF0000"/>
              </a:solidFill>
              <a:ln w="9525">
                <a:noFill/>
              </a:ln>
              <a:effectLst/>
            </c:spPr>
          </c:marker>
          <c:trendline>
            <c:spPr>
              <a:ln w="38100" cap="rnd">
                <a:solidFill>
                  <a:srgbClr val="FF0000"/>
                </a:solidFill>
                <a:prstDash val="sysDot"/>
              </a:ln>
              <a:effectLst/>
            </c:spPr>
            <c:trendlineType val="linear"/>
            <c:dispRSqr val="1"/>
            <c:dispEq val="0"/>
            <c:trendlineLbl>
              <c:layout>
                <c:manualLayout>
                  <c:x val="1.4768482064741907E-2"/>
                  <c:y val="-7.7862715077282013E-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&quot;arial&quot;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cat>
            <c:numRef>
              <c:f>'White vs. Black'!$B$3:$O$3</c:f>
              <c:numCache>
                <c:formatCode>General</c:formatCode>
                <c:ptCount val="1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</c:numCache>
            </c:numRef>
          </c:cat>
          <c:val>
            <c:numRef>
              <c:f>'White vs. Black'!$B$13:$O$13</c:f>
              <c:numCache>
                <c:formatCode>General</c:formatCode>
                <c:ptCount val="14"/>
                <c:pt idx="0">
                  <c:v>33.200000000000003</c:v>
                </c:pt>
                <c:pt idx="1">
                  <c:v>32.1</c:v>
                </c:pt>
                <c:pt idx="2">
                  <c:v>35.4</c:v>
                </c:pt>
                <c:pt idx="3">
                  <c:v>32.9</c:v>
                </c:pt>
                <c:pt idx="4">
                  <c:v>27.9</c:v>
                </c:pt>
                <c:pt idx="5">
                  <c:v>30.1</c:v>
                </c:pt>
                <c:pt idx="6">
                  <c:v>24.7</c:v>
                </c:pt>
                <c:pt idx="7">
                  <c:v>28.2</c:v>
                </c:pt>
                <c:pt idx="8">
                  <c:v>25.4</c:v>
                </c:pt>
                <c:pt idx="9">
                  <c:v>27.7</c:v>
                </c:pt>
                <c:pt idx="10">
                  <c:v>20.5</c:v>
                </c:pt>
                <c:pt idx="11">
                  <c:v>24.8</c:v>
                </c:pt>
                <c:pt idx="12">
                  <c:v>16.5</c:v>
                </c:pt>
                <c:pt idx="13">
                  <c:v>18.8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73424872"/>
        <c:axId val="274177272"/>
      </c:lineChart>
      <c:catAx>
        <c:axId val="27342487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&quot;arial&quot;"/>
                    <a:ea typeface="+mn-ea"/>
                    <a:cs typeface="+mn-cs"/>
                  </a:defRPr>
                </a:pPr>
                <a:r>
                  <a:rPr lang="en-US"/>
                  <a:t>Year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&quot;arial&quot;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&quot;arial&quot;"/>
                <a:ea typeface="+mn-ea"/>
                <a:cs typeface="+mn-cs"/>
              </a:defRPr>
            </a:pPr>
            <a:endParaRPr lang="en-US"/>
          </a:p>
        </c:txPr>
        <c:crossAx val="274177272"/>
        <c:crosses val="autoZero"/>
        <c:auto val="1"/>
        <c:lblAlgn val="ctr"/>
        <c:lblOffset val="100"/>
        <c:noMultiLvlLbl val="0"/>
      </c:catAx>
      <c:valAx>
        <c:axId val="274177272"/>
        <c:scaling>
          <c:orientation val="minMax"/>
          <c:min val="1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&quot;arial&quot;"/>
                    <a:ea typeface="+mn-ea"/>
                    <a:cs typeface="+mn-cs"/>
                  </a:defRPr>
                </a:pPr>
                <a:r>
                  <a:rPr lang="en-US"/>
                  <a:t>Age-Adjusted Rate (per 100,000)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&quot;arial&quot;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&quot;arial&quot;"/>
                <a:ea typeface="+mn-ea"/>
                <a:cs typeface="+mn-cs"/>
              </a:defRPr>
            </a:pPr>
            <a:endParaRPr lang="en-US"/>
          </a:p>
        </c:txPr>
        <c:crossAx val="2734248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8467771216097968"/>
          <c:y val="0.32120297462817149"/>
          <c:w val="0.11393339895013123"/>
          <c:h val="0.42874799504228639"/>
        </c:manualLayout>
      </c:layout>
      <c:overlay val="0"/>
      <c:spPr>
        <a:noFill/>
        <a:ln w="25400"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&quot;arial&quot;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>
          <a:latin typeface="&quot;arial&quot;"/>
        </a:defRPr>
      </a:pPr>
      <a:endParaRPr lang="en-US"/>
    </a:p>
  </c:txPr>
  <c:externalData r:id="rId4">
    <c:autoUpdate val="0"/>
  </c:externalData>
</c:chartSpace>
</file>

<file path=ppt/charts/chart6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&quot;arial&quot;"/>
                <a:ea typeface="+mn-ea"/>
                <a:cs typeface="+mn-cs"/>
              </a:defRPr>
            </a:pPr>
            <a:r>
              <a:rPr lang="en-US" sz="2400" dirty="0"/>
              <a:t>White vs. Black Colon and Rectum Cancer </a:t>
            </a:r>
            <a:r>
              <a:rPr lang="en-US" sz="2400" dirty="0">
                <a:solidFill>
                  <a:srgbClr val="FF0000"/>
                </a:solidFill>
              </a:rPr>
              <a:t>Mortality </a:t>
            </a:r>
            <a:r>
              <a:rPr lang="en-US" sz="2400" dirty="0"/>
              <a:t>Rates 2000-2013</a:t>
            </a:r>
          </a:p>
        </c:rich>
      </c:tx>
      <c:layout>
        <c:manualLayout>
          <c:xMode val="edge"/>
          <c:yMode val="edge"/>
          <c:x val="0.1591596675415573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&quot;arial&quot;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2835218835012136E-2"/>
          <c:y val="0.13112668687266046"/>
          <c:w val="0.82815380053706333"/>
          <c:h val="0.72446761380201186"/>
        </c:manualLayout>
      </c:layout>
      <c:lineChart>
        <c:grouping val="standard"/>
        <c:varyColors val="0"/>
        <c:ser>
          <c:idx val="0"/>
          <c:order val="0"/>
          <c:tx>
            <c:v>White</c:v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3810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0"/>
            <c:trendlineLbl>
              <c:layout>
                <c:manualLayout>
                  <c:x val="-0.10144685039370079"/>
                  <c:y val="4.4309565470982797E-3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&quot;arial&quot;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cat>
            <c:numRef>
              <c:f>'White vs. Black'!$B$3:$O$3</c:f>
              <c:numCache>
                <c:formatCode>General</c:formatCode>
                <c:ptCount val="1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</c:numCache>
            </c:numRef>
          </c:cat>
          <c:val>
            <c:numRef>
              <c:f>'White vs. Black'!$B$4:$O$4</c:f>
              <c:numCache>
                <c:formatCode>General</c:formatCode>
                <c:ptCount val="14"/>
                <c:pt idx="0">
                  <c:v>23.1</c:v>
                </c:pt>
                <c:pt idx="1">
                  <c:v>22</c:v>
                </c:pt>
                <c:pt idx="2">
                  <c:v>23.6</c:v>
                </c:pt>
                <c:pt idx="3">
                  <c:v>22.6</c:v>
                </c:pt>
                <c:pt idx="4">
                  <c:v>20.100000000000001</c:v>
                </c:pt>
                <c:pt idx="5">
                  <c:v>20.100000000000001</c:v>
                </c:pt>
                <c:pt idx="6">
                  <c:v>19.399999999999999</c:v>
                </c:pt>
                <c:pt idx="7">
                  <c:v>20.100000000000001</c:v>
                </c:pt>
                <c:pt idx="8">
                  <c:v>18.600000000000001</c:v>
                </c:pt>
                <c:pt idx="9">
                  <c:v>18.5</c:v>
                </c:pt>
                <c:pt idx="10">
                  <c:v>17.3</c:v>
                </c:pt>
                <c:pt idx="11">
                  <c:v>17.100000000000001</c:v>
                </c:pt>
                <c:pt idx="12">
                  <c:v>16.600000000000001</c:v>
                </c:pt>
                <c:pt idx="13">
                  <c:v>16.7</c:v>
                </c:pt>
              </c:numCache>
            </c:numRef>
          </c:val>
          <c:smooth val="0"/>
        </c:ser>
        <c:ser>
          <c:idx val="1"/>
          <c:order val="1"/>
          <c:tx>
            <c:v>Black</c:v>
          </c:tx>
          <c:spPr>
            <a:ln w="22225" cap="rnd">
              <a:solidFill>
                <a:srgbClr val="FF0000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rgbClr val="FF0000"/>
              </a:solidFill>
              <a:ln w="9525">
                <a:noFill/>
              </a:ln>
              <a:effectLst/>
            </c:spPr>
          </c:marker>
          <c:trendline>
            <c:spPr>
              <a:ln w="38100" cap="rnd">
                <a:solidFill>
                  <a:srgbClr val="FF0000"/>
                </a:solidFill>
                <a:prstDash val="sysDot"/>
              </a:ln>
              <a:effectLst/>
            </c:spPr>
            <c:trendlineType val="linear"/>
            <c:dispRSqr val="1"/>
            <c:dispEq val="0"/>
            <c:trendlineLbl>
              <c:layout>
                <c:manualLayout>
                  <c:x val="2.3101815398075241E-2"/>
                  <c:y val="-6.3973826188393118E-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&quot;arial&quot;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cat>
            <c:numRef>
              <c:f>'White vs. Black'!$B$3:$O$3</c:f>
              <c:numCache>
                <c:formatCode>General</c:formatCode>
                <c:ptCount val="1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</c:numCache>
            </c:numRef>
          </c:cat>
          <c:val>
            <c:numRef>
              <c:f>'White vs. Black'!$B$13:$O$13</c:f>
              <c:numCache>
                <c:formatCode>General</c:formatCode>
                <c:ptCount val="14"/>
                <c:pt idx="0">
                  <c:v>33.200000000000003</c:v>
                </c:pt>
                <c:pt idx="1">
                  <c:v>32.1</c:v>
                </c:pt>
                <c:pt idx="2">
                  <c:v>35.4</c:v>
                </c:pt>
                <c:pt idx="3">
                  <c:v>32.9</c:v>
                </c:pt>
                <c:pt idx="4">
                  <c:v>27.9</c:v>
                </c:pt>
                <c:pt idx="5">
                  <c:v>30.1</c:v>
                </c:pt>
                <c:pt idx="6">
                  <c:v>24.7</c:v>
                </c:pt>
                <c:pt idx="7">
                  <c:v>28.2</c:v>
                </c:pt>
                <c:pt idx="8">
                  <c:v>25.4</c:v>
                </c:pt>
                <c:pt idx="9">
                  <c:v>27.7</c:v>
                </c:pt>
                <c:pt idx="10">
                  <c:v>20.5</c:v>
                </c:pt>
                <c:pt idx="11">
                  <c:v>24.8</c:v>
                </c:pt>
                <c:pt idx="12">
                  <c:v>16.5</c:v>
                </c:pt>
                <c:pt idx="13">
                  <c:v>18.8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74178056"/>
        <c:axId val="274178448"/>
      </c:lineChart>
      <c:catAx>
        <c:axId val="27417805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&quot;arial&quot;"/>
                    <a:ea typeface="+mn-ea"/>
                    <a:cs typeface="+mn-cs"/>
                  </a:defRPr>
                </a:pPr>
                <a:r>
                  <a:rPr lang="en-US"/>
                  <a:t>Year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&quot;arial&quot;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&quot;arial&quot;"/>
                <a:ea typeface="+mn-ea"/>
                <a:cs typeface="+mn-cs"/>
              </a:defRPr>
            </a:pPr>
            <a:endParaRPr lang="en-US"/>
          </a:p>
        </c:txPr>
        <c:crossAx val="274178448"/>
        <c:crosses val="autoZero"/>
        <c:auto val="1"/>
        <c:lblAlgn val="ctr"/>
        <c:lblOffset val="100"/>
        <c:noMultiLvlLbl val="0"/>
      </c:catAx>
      <c:valAx>
        <c:axId val="274178448"/>
        <c:scaling>
          <c:orientation val="minMax"/>
          <c:min val="1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&quot;arial&quot;"/>
                    <a:ea typeface="+mn-ea"/>
                    <a:cs typeface="+mn-cs"/>
                  </a:defRPr>
                </a:pPr>
                <a:r>
                  <a:rPr lang="en-US"/>
                  <a:t>Age-Adjusted Rate (per 100,000)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&quot;arial&quot;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&quot;arial&quot;"/>
                <a:ea typeface="+mn-ea"/>
                <a:cs typeface="+mn-cs"/>
              </a:defRPr>
            </a:pPr>
            <a:endParaRPr lang="en-US"/>
          </a:p>
        </c:txPr>
        <c:crossAx val="2741780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9162215660542421"/>
          <c:y val="0.4045363079615048"/>
          <c:w val="0.10837784339457568"/>
          <c:h val="0.34772947652376784"/>
        </c:manualLayout>
      </c:layout>
      <c:overlay val="0"/>
      <c:spPr>
        <a:noFill/>
        <a:ln w="25400"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&quot;arial&quot;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>
          <a:latin typeface="&quot;arial&quot;"/>
        </a:defRPr>
      </a:pPr>
      <a:endParaRPr lang="en-US"/>
    </a:p>
  </c:txPr>
  <c:externalData r:id="rId4">
    <c:autoUpdate val="0"/>
  </c:externalData>
</c:chartSpace>
</file>

<file path=ppt/charts/chart6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&quot;arial&quot;"/>
                <a:ea typeface="+mn-ea"/>
                <a:cs typeface="+mn-cs"/>
              </a:defRPr>
            </a:pPr>
            <a:r>
              <a:rPr lang="en-US" sz="2000" dirty="0"/>
              <a:t>White Male vs. Black Male Colon and Rectum Cancer </a:t>
            </a:r>
            <a:r>
              <a:rPr lang="en-US" sz="2000" dirty="0">
                <a:solidFill>
                  <a:srgbClr val="FF0000"/>
                </a:solidFill>
              </a:rPr>
              <a:t>Mortality</a:t>
            </a:r>
            <a:r>
              <a:rPr lang="en-US" sz="2000" dirty="0"/>
              <a:t> Rates 2000-2013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&quot;arial&quot;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0253171802846898E-2"/>
          <c:y val="0.14402772237140593"/>
          <c:w val="0.78806447851024464"/>
          <c:h val="0.73428950790919456"/>
        </c:manualLayout>
      </c:layout>
      <c:lineChart>
        <c:grouping val="standard"/>
        <c:varyColors val="0"/>
        <c:ser>
          <c:idx val="0"/>
          <c:order val="0"/>
          <c:tx>
            <c:v>White Male</c:v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3810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0"/>
            <c:trendlineLbl>
              <c:layout>
                <c:manualLayout>
                  <c:x val="-0.14426979440069992"/>
                  <c:y val="-3.6118401866432515E-3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&quot;arial&quot;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cat>
            <c:numRef>
              <c:f>'White M vs. Black M'!$B$3:$O$3</c:f>
              <c:numCache>
                <c:formatCode>General</c:formatCode>
                <c:ptCount val="1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</c:numCache>
            </c:numRef>
          </c:cat>
          <c:val>
            <c:numRef>
              <c:f>'White M vs. Black M'!$B$4:$O$4</c:f>
              <c:numCache>
                <c:formatCode>General</c:formatCode>
                <c:ptCount val="14"/>
                <c:pt idx="0">
                  <c:v>29.9</c:v>
                </c:pt>
                <c:pt idx="1">
                  <c:v>26.1</c:v>
                </c:pt>
                <c:pt idx="2">
                  <c:v>29.6</c:v>
                </c:pt>
                <c:pt idx="3">
                  <c:v>28.3</c:v>
                </c:pt>
                <c:pt idx="4">
                  <c:v>23.1</c:v>
                </c:pt>
                <c:pt idx="5">
                  <c:v>25.4</c:v>
                </c:pt>
                <c:pt idx="6">
                  <c:v>24.5</c:v>
                </c:pt>
                <c:pt idx="7">
                  <c:v>24.2</c:v>
                </c:pt>
                <c:pt idx="8">
                  <c:v>22.3</c:v>
                </c:pt>
                <c:pt idx="9">
                  <c:v>21.9</c:v>
                </c:pt>
                <c:pt idx="10">
                  <c:v>21.6</c:v>
                </c:pt>
                <c:pt idx="11">
                  <c:v>19.899999999999999</c:v>
                </c:pt>
                <c:pt idx="12">
                  <c:v>20.6</c:v>
                </c:pt>
                <c:pt idx="13">
                  <c:v>19.8</c:v>
                </c:pt>
              </c:numCache>
            </c:numRef>
          </c:val>
          <c:smooth val="0"/>
        </c:ser>
        <c:ser>
          <c:idx val="1"/>
          <c:order val="1"/>
          <c:tx>
            <c:v>Black Male</c:v>
          </c:tx>
          <c:spPr>
            <a:ln w="22225" cap="rnd">
              <a:solidFill>
                <a:srgbClr val="FF0000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rgbClr val="FF0000"/>
              </a:solidFill>
              <a:ln w="9525">
                <a:noFill/>
              </a:ln>
              <a:effectLst/>
            </c:spPr>
          </c:marker>
          <c:trendline>
            <c:spPr>
              <a:ln w="38100" cap="rnd">
                <a:solidFill>
                  <a:srgbClr val="FF0000"/>
                </a:solidFill>
                <a:prstDash val="sysDot"/>
              </a:ln>
              <a:effectLst/>
            </c:spPr>
            <c:trendlineType val="linear"/>
            <c:dispRSqr val="1"/>
            <c:dispEq val="0"/>
            <c:trendlineLbl>
              <c:layout>
                <c:manualLayout>
                  <c:x val="-1.0936461067366579E-2"/>
                  <c:y val="-0.10108778069407991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&quot;arial&quot;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cat>
            <c:numRef>
              <c:f>'White M vs. Black M'!$B$3:$O$3</c:f>
              <c:numCache>
                <c:formatCode>General</c:formatCode>
                <c:ptCount val="1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</c:numCache>
            </c:numRef>
          </c:cat>
          <c:val>
            <c:numRef>
              <c:f>'White M vs. Black M'!$B$13:$O$13</c:f>
              <c:numCache>
                <c:formatCode>General</c:formatCode>
                <c:ptCount val="14"/>
                <c:pt idx="0">
                  <c:v>42</c:v>
                </c:pt>
                <c:pt idx="1">
                  <c:v>36</c:v>
                </c:pt>
                <c:pt idx="2">
                  <c:v>38.200000000000003</c:v>
                </c:pt>
                <c:pt idx="3">
                  <c:v>33.1</c:v>
                </c:pt>
                <c:pt idx="4">
                  <c:v>29.1</c:v>
                </c:pt>
                <c:pt idx="5">
                  <c:v>33.700000000000003</c:v>
                </c:pt>
                <c:pt idx="6">
                  <c:v>24.8</c:v>
                </c:pt>
                <c:pt idx="7">
                  <c:v>37.9</c:v>
                </c:pt>
                <c:pt idx="8">
                  <c:v>32.9</c:v>
                </c:pt>
                <c:pt idx="9">
                  <c:v>28.5</c:v>
                </c:pt>
                <c:pt idx="10">
                  <c:v>22.3</c:v>
                </c:pt>
                <c:pt idx="11">
                  <c:v>25.4</c:v>
                </c:pt>
                <c:pt idx="12">
                  <c:v>19.3</c:v>
                </c:pt>
                <c:pt idx="13">
                  <c:v>26.6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74179232"/>
        <c:axId val="274179624"/>
      </c:lineChart>
      <c:catAx>
        <c:axId val="27417923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&quot;arial&quot;"/>
                    <a:ea typeface="+mn-ea"/>
                    <a:cs typeface="+mn-cs"/>
                  </a:defRPr>
                </a:pPr>
                <a:r>
                  <a:rPr lang="en-US"/>
                  <a:t>Year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&quot;arial&quot;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&quot;arial&quot;"/>
                <a:ea typeface="+mn-ea"/>
                <a:cs typeface="+mn-cs"/>
              </a:defRPr>
            </a:pPr>
            <a:endParaRPr lang="en-US"/>
          </a:p>
        </c:txPr>
        <c:crossAx val="274179624"/>
        <c:crosses val="autoZero"/>
        <c:auto val="1"/>
        <c:lblAlgn val="ctr"/>
        <c:lblOffset val="100"/>
        <c:noMultiLvlLbl val="0"/>
      </c:catAx>
      <c:valAx>
        <c:axId val="274179624"/>
        <c:scaling>
          <c:orientation val="minMax"/>
          <c:min val="1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&quot;arial&quot;"/>
                    <a:ea typeface="+mn-ea"/>
                    <a:cs typeface="+mn-cs"/>
                  </a:defRPr>
                </a:pPr>
                <a:r>
                  <a:rPr lang="en-US"/>
                  <a:t>Age-Adjusted Rate (per 100,000)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&quot;arial&quot;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&quot;arial&quot;"/>
                <a:ea typeface="+mn-ea"/>
                <a:cs typeface="+mn-cs"/>
              </a:defRPr>
            </a:pPr>
            <a:endParaRPr lang="en-US"/>
          </a:p>
        </c:txPr>
        <c:crossAx val="2741792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8177515310586163"/>
          <c:y val="0.34898075240594928"/>
          <c:w val="0.10155818022747157"/>
          <c:h val="0.40856590842811308"/>
        </c:manualLayout>
      </c:layout>
      <c:overlay val="0"/>
      <c:spPr>
        <a:noFill/>
        <a:ln w="25400"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&quot;arial&quot;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>
          <a:latin typeface="&quot;arial&quot;"/>
        </a:defRPr>
      </a:pPr>
      <a:endParaRPr lang="en-US"/>
    </a:p>
  </c:txPr>
  <c:externalData r:id="rId4">
    <c:autoUpdate val="0"/>
  </c:externalData>
</c:chartSpace>
</file>

<file path=ppt/charts/chart6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&quot;arial&quot;"/>
                <a:ea typeface="+mn-ea"/>
                <a:cs typeface="+mn-cs"/>
              </a:defRPr>
            </a:pPr>
            <a:r>
              <a:rPr lang="en-US" sz="1800" dirty="0"/>
              <a:t>White Female vs. Black Female Colon and Rectum Cancer </a:t>
            </a:r>
            <a:r>
              <a:rPr lang="en-US" sz="1800" dirty="0">
                <a:solidFill>
                  <a:srgbClr val="FF0000"/>
                </a:solidFill>
              </a:rPr>
              <a:t>Mortality</a:t>
            </a:r>
            <a:r>
              <a:rPr lang="en-US" sz="1800" dirty="0"/>
              <a:t> Rates 2000-2013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&quot;arial&quot;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7389763551791488E-2"/>
          <c:y val="0.13083017653828291"/>
          <c:w val="0.78861466324174434"/>
          <c:h val="0.7541130455045908"/>
        </c:manualLayout>
      </c:layout>
      <c:lineChart>
        <c:grouping val="standard"/>
        <c:varyColors val="0"/>
        <c:ser>
          <c:idx val="0"/>
          <c:order val="0"/>
          <c:tx>
            <c:v>White Female</c:v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3810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0"/>
            <c:trendlineLbl>
              <c:layout>
                <c:manualLayout>
                  <c:x val="-0.26742292950819441"/>
                  <c:y val="-7.1520524848186972E-3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&quot;arial&quot;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cat>
            <c:numRef>
              <c:f>'White F vs. Black F'!$B$3:$O$3</c:f>
              <c:numCache>
                <c:formatCode>General</c:formatCode>
                <c:ptCount val="1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</c:numCache>
            </c:numRef>
          </c:cat>
          <c:val>
            <c:numRef>
              <c:f>'White F vs. Black F'!$B$4:$O$4</c:f>
              <c:numCache>
                <c:formatCode>General</c:formatCode>
                <c:ptCount val="14"/>
                <c:pt idx="0">
                  <c:v>18.399999999999999</c:v>
                </c:pt>
                <c:pt idx="1">
                  <c:v>19</c:v>
                </c:pt>
                <c:pt idx="2">
                  <c:v>19.7</c:v>
                </c:pt>
                <c:pt idx="3">
                  <c:v>18.899999999999999</c:v>
                </c:pt>
                <c:pt idx="4">
                  <c:v>17.899999999999999</c:v>
                </c:pt>
                <c:pt idx="5">
                  <c:v>16.399999999999999</c:v>
                </c:pt>
                <c:pt idx="6">
                  <c:v>15.7</c:v>
                </c:pt>
                <c:pt idx="7">
                  <c:v>17.100000000000001</c:v>
                </c:pt>
                <c:pt idx="8">
                  <c:v>15.8</c:v>
                </c:pt>
                <c:pt idx="9">
                  <c:v>15.8</c:v>
                </c:pt>
                <c:pt idx="10">
                  <c:v>14.1</c:v>
                </c:pt>
                <c:pt idx="11">
                  <c:v>14.7</c:v>
                </c:pt>
                <c:pt idx="12">
                  <c:v>13.2</c:v>
                </c:pt>
                <c:pt idx="13">
                  <c:v>14.3</c:v>
                </c:pt>
              </c:numCache>
            </c:numRef>
          </c:val>
          <c:smooth val="0"/>
        </c:ser>
        <c:ser>
          <c:idx val="1"/>
          <c:order val="1"/>
          <c:tx>
            <c:v>Black Female</c:v>
          </c:tx>
          <c:spPr>
            <a:ln w="22225" cap="rnd">
              <a:solidFill>
                <a:srgbClr val="FF0000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rgbClr val="FF0000"/>
              </a:solidFill>
              <a:ln w="9525">
                <a:noFill/>
              </a:ln>
              <a:effectLst/>
            </c:spPr>
          </c:marker>
          <c:trendline>
            <c:spPr>
              <a:ln w="38100" cap="rnd">
                <a:solidFill>
                  <a:srgbClr val="FF0000"/>
                </a:solidFill>
                <a:prstDash val="sysDot"/>
              </a:ln>
              <a:effectLst/>
            </c:spPr>
            <c:trendlineType val="linear"/>
            <c:dispRSqr val="1"/>
            <c:dispEq val="0"/>
            <c:trendlineLbl>
              <c:layout>
                <c:manualLayout>
                  <c:x val="-0.24287437039308513"/>
                  <c:y val="-0.25758624700432298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&quot;arial&quot;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cat>
            <c:numRef>
              <c:f>'White F vs. Black F'!$B$3:$O$3</c:f>
              <c:numCache>
                <c:formatCode>General</c:formatCode>
                <c:ptCount val="1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</c:numCache>
            </c:numRef>
          </c:cat>
          <c:val>
            <c:numRef>
              <c:f>'White F vs. Black F'!$B$13:$O$13</c:f>
              <c:numCache>
                <c:formatCode>General</c:formatCode>
                <c:ptCount val="14"/>
                <c:pt idx="0">
                  <c:v>27.5</c:v>
                </c:pt>
                <c:pt idx="1">
                  <c:v>31.7</c:v>
                </c:pt>
                <c:pt idx="2">
                  <c:v>35.700000000000003</c:v>
                </c:pt>
                <c:pt idx="3">
                  <c:v>32.6</c:v>
                </c:pt>
                <c:pt idx="4">
                  <c:v>25.7</c:v>
                </c:pt>
                <c:pt idx="5">
                  <c:v>28.4</c:v>
                </c:pt>
                <c:pt idx="6">
                  <c:v>25.9</c:v>
                </c:pt>
                <c:pt idx="7">
                  <c:v>22.4</c:v>
                </c:pt>
                <c:pt idx="8">
                  <c:v>18.899999999999999</c:v>
                </c:pt>
                <c:pt idx="9">
                  <c:v>26.1</c:v>
                </c:pt>
                <c:pt idx="10">
                  <c:v>18.100000000000001</c:v>
                </c:pt>
                <c:pt idx="11">
                  <c:v>23.1</c:v>
                </c:pt>
                <c:pt idx="12">
                  <c:v>13.9</c:v>
                </c:pt>
                <c:pt idx="13">
                  <c:v>13.6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74180408"/>
        <c:axId val="274180800"/>
      </c:lineChart>
      <c:catAx>
        <c:axId val="27418040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&quot;arial&quot;"/>
                    <a:ea typeface="+mn-ea"/>
                    <a:cs typeface="+mn-cs"/>
                  </a:defRPr>
                </a:pPr>
                <a:r>
                  <a:rPr lang="en-US"/>
                  <a:t>Year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&quot;arial&quot;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&quot;arial&quot;"/>
                <a:ea typeface="+mn-ea"/>
                <a:cs typeface="+mn-cs"/>
              </a:defRPr>
            </a:pPr>
            <a:endParaRPr lang="en-US"/>
          </a:p>
        </c:txPr>
        <c:crossAx val="274180800"/>
        <c:crosses val="autoZero"/>
        <c:auto val="1"/>
        <c:lblAlgn val="ctr"/>
        <c:lblOffset val="100"/>
        <c:noMultiLvlLbl val="0"/>
      </c:catAx>
      <c:valAx>
        <c:axId val="274180800"/>
        <c:scaling>
          <c:orientation val="minMax"/>
          <c:min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&quot;arial&quot;"/>
                    <a:ea typeface="+mn-ea"/>
                    <a:cs typeface="+mn-cs"/>
                  </a:defRPr>
                </a:pPr>
                <a:r>
                  <a:rPr lang="en-US"/>
                  <a:t>Age-Adjusted Rate (per 100,000)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&quot;arial&quot;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&quot;arial&quot;"/>
                <a:ea typeface="+mn-ea"/>
                <a:cs typeface="+mn-cs"/>
              </a:defRPr>
            </a:pPr>
            <a:endParaRPr lang="en-US"/>
          </a:p>
        </c:txPr>
        <c:crossAx val="2741804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7156002532371224"/>
          <c:y val="0.35808135729359603"/>
          <c:w val="0.12427341691529056"/>
          <c:h val="0.40510955400524107"/>
        </c:manualLayout>
      </c:layout>
      <c:overlay val="0"/>
      <c:spPr>
        <a:noFill/>
        <a:ln w="25400"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&quot;arial&quot;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>
          <a:latin typeface="&quot;arial&quot;"/>
        </a:defRPr>
      </a:pPr>
      <a:endParaRPr lang="en-US"/>
    </a:p>
  </c:txPr>
  <c:externalData r:id="rId4">
    <c:autoUpdate val="0"/>
  </c:externalData>
</c:chartSpace>
</file>

<file path=ppt/charts/chart6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&quot;arial&quot;"/>
                <a:ea typeface="+mn-ea"/>
                <a:cs typeface="+mn-cs"/>
              </a:defRPr>
            </a:pPr>
            <a:r>
              <a:rPr lang="en-US" sz="2400" dirty="0"/>
              <a:t>Urban vs. Rural Colon and Rectum Cancer </a:t>
            </a:r>
            <a:r>
              <a:rPr lang="en-US" sz="2400" dirty="0">
                <a:solidFill>
                  <a:srgbClr val="FF0000"/>
                </a:solidFill>
              </a:rPr>
              <a:t>Mortality</a:t>
            </a:r>
            <a:r>
              <a:rPr lang="en-US" sz="2400" dirty="0"/>
              <a:t> Rates 2000-2013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&quot;arial&quot;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3544260048024487E-2"/>
          <c:y val="0.13842517897816622"/>
          <c:w val="0.83351070359386548"/>
          <c:h val="0.73235364030396943"/>
        </c:manualLayout>
      </c:layout>
      <c:lineChart>
        <c:grouping val="standard"/>
        <c:varyColors val="0"/>
        <c:ser>
          <c:idx val="0"/>
          <c:order val="0"/>
          <c:tx>
            <c:v>Urban</c:v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3810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0"/>
            <c:trendlineLbl>
              <c:layout>
                <c:manualLayout>
                  <c:x val="-0.27305063429571302"/>
                  <c:y val="-0.1314978607126163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&quot;arial&quot;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cat>
            <c:numRef>
              <c:f>'Urban vs. Rural'!$B$3:$O$3</c:f>
              <c:numCache>
                <c:formatCode>General</c:formatCode>
                <c:ptCount val="1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</c:numCache>
            </c:numRef>
          </c:cat>
          <c:val>
            <c:numRef>
              <c:f>'Urban vs. Rural'!$B$4:$O$4</c:f>
              <c:numCache>
                <c:formatCode>General</c:formatCode>
                <c:ptCount val="14"/>
                <c:pt idx="0">
                  <c:v>23.9</c:v>
                </c:pt>
                <c:pt idx="1">
                  <c:v>23.4</c:v>
                </c:pt>
                <c:pt idx="2">
                  <c:v>25.4</c:v>
                </c:pt>
                <c:pt idx="3">
                  <c:v>23.1</c:v>
                </c:pt>
                <c:pt idx="4">
                  <c:v>20.9</c:v>
                </c:pt>
                <c:pt idx="5">
                  <c:v>20</c:v>
                </c:pt>
                <c:pt idx="6">
                  <c:v>19.100000000000001</c:v>
                </c:pt>
                <c:pt idx="7">
                  <c:v>20.2</c:v>
                </c:pt>
                <c:pt idx="8">
                  <c:v>18.2</c:v>
                </c:pt>
                <c:pt idx="9">
                  <c:v>18.8</c:v>
                </c:pt>
                <c:pt idx="10">
                  <c:v>15</c:v>
                </c:pt>
                <c:pt idx="11">
                  <c:v>17.600000000000001</c:v>
                </c:pt>
                <c:pt idx="12">
                  <c:v>15.3</c:v>
                </c:pt>
                <c:pt idx="13">
                  <c:v>15.1</c:v>
                </c:pt>
              </c:numCache>
            </c:numRef>
          </c:val>
          <c:smooth val="0"/>
        </c:ser>
        <c:ser>
          <c:idx val="1"/>
          <c:order val="1"/>
          <c:tx>
            <c:v>Rural</c:v>
          </c:tx>
          <c:spPr>
            <a:ln w="22225" cap="rnd">
              <a:solidFill>
                <a:srgbClr val="FF0000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rgbClr val="FF0000"/>
              </a:solidFill>
              <a:ln w="9525">
                <a:noFill/>
              </a:ln>
              <a:effectLst/>
            </c:spPr>
          </c:marker>
          <c:trendline>
            <c:spPr>
              <a:ln w="38100" cap="rnd">
                <a:solidFill>
                  <a:srgbClr val="FF0000"/>
                </a:solidFill>
                <a:prstDash val="sysDot"/>
              </a:ln>
              <a:effectLst/>
            </c:spPr>
            <c:trendlineType val="linear"/>
            <c:dispRSqr val="1"/>
            <c:dispEq val="0"/>
            <c:trendlineLbl>
              <c:layout>
                <c:manualLayout>
                  <c:x val="-0.18832841207349083"/>
                  <c:y val="-0.18618793370006831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&quot;arial&quot;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cat>
            <c:numRef>
              <c:f>'Urban vs. Rural'!$B$3:$O$3</c:f>
              <c:numCache>
                <c:formatCode>General</c:formatCode>
                <c:ptCount val="1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</c:numCache>
            </c:numRef>
          </c:cat>
          <c:val>
            <c:numRef>
              <c:f>'Urban vs. Rural'!$B$13:$O$13</c:f>
              <c:numCache>
                <c:formatCode>General</c:formatCode>
                <c:ptCount val="14"/>
                <c:pt idx="0">
                  <c:v>23.4</c:v>
                </c:pt>
                <c:pt idx="1">
                  <c:v>21.6</c:v>
                </c:pt>
                <c:pt idx="2">
                  <c:v>22.9</c:v>
                </c:pt>
                <c:pt idx="3">
                  <c:v>23</c:v>
                </c:pt>
                <c:pt idx="4">
                  <c:v>20</c:v>
                </c:pt>
                <c:pt idx="5">
                  <c:v>21</c:v>
                </c:pt>
                <c:pt idx="6">
                  <c:v>20.2</c:v>
                </c:pt>
                <c:pt idx="7">
                  <c:v>21.2</c:v>
                </c:pt>
                <c:pt idx="8">
                  <c:v>20.2</c:v>
                </c:pt>
                <c:pt idx="9">
                  <c:v>19.3</c:v>
                </c:pt>
                <c:pt idx="10">
                  <c:v>20.6</c:v>
                </c:pt>
                <c:pt idx="11">
                  <c:v>17.5</c:v>
                </c:pt>
                <c:pt idx="12">
                  <c:v>18.3</c:v>
                </c:pt>
                <c:pt idx="13">
                  <c:v>19.100000000000001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74181584"/>
        <c:axId val="274181976"/>
      </c:lineChart>
      <c:catAx>
        <c:axId val="27418158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&quot;arial&quot;"/>
                    <a:ea typeface="+mn-ea"/>
                    <a:cs typeface="+mn-cs"/>
                  </a:defRPr>
                </a:pPr>
                <a:r>
                  <a:rPr lang="en-US"/>
                  <a:t>Year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&quot;arial&quot;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&quot;arial&quot;"/>
                <a:ea typeface="+mn-ea"/>
                <a:cs typeface="+mn-cs"/>
              </a:defRPr>
            </a:pPr>
            <a:endParaRPr lang="en-US"/>
          </a:p>
        </c:txPr>
        <c:crossAx val="274181976"/>
        <c:crosses val="autoZero"/>
        <c:auto val="1"/>
        <c:lblAlgn val="ctr"/>
        <c:lblOffset val="100"/>
        <c:noMultiLvlLbl val="0"/>
      </c:catAx>
      <c:valAx>
        <c:axId val="274181976"/>
        <c:scaling>
          <c:orientation val="minMax"/>
          <c:min val="1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&quot;arial&quot;"/>
                    <a:ea typeface="+mn-ea"/>
                    <a:cs typeface="+mn-cs"/>
                  </a:defRPr>
                </a:pPr>
                <a:r>
                  <a:rPr lang="en-US"/>
                  <a:t>Age-Adjusted Rate (per 100,000)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&quot;arial&quot;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&quot;arial&quot;"/>
                <a:ea typeface="+mn-ea"/>
                <a:cs typeface="+mn-cs"/>
              </a:defRPr>
            </a:pPr>
            <a:endParaRPr lang="en-US"/>
          </a:p>
        </c:txPr>
        <c:crossAx val="2741815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9019105424321965"/>
          <c:y val="0.35801801315931397"/>
          <c:w val="0.10841994750656168"/>
          <c:h val="0.32748391040161073"/>
        </c:manualLayout>
      </c:layout>
      <c:overlay val="0"/>
      <c:spPr>
        <a:noFill/>
        <a:ln w="25400"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&quot;arial&quot;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>
          <a:latin typeface="&quot;arial&quot;"/>
        </a:defRPr>
      </a:pPr>
      <a:endParaRPr lang="en-US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&quot;arial&quot;"/>
                <a:ea typeface="+mn-ea"/>
                <a:cs typeface="+mn-cs"/>
              </a:defRPr>
            </a:pPr>
            <a:r>
              <a:rPr lang="en-US" sz="2400" dirty="0"/>
              <a:t>Urban vs. Rural Lung and Bronchus Cancer </a:t>
            </a:r>
            <a:r>
              <a:rPr lang="en-US" sz="2400" dirty="0">
                <a:solidFill>
                  <a:srgbClr val="FF0000"/>
                </a:solidFill>
              </a:rPr>
              <a:t>Incidence</a:t>
            </a:r>
            <a:r>
              <a:rPr lang="en-US" sz="2400" dirty="0"/>
              <a:t> Rates 2000-2013</a:t>
            </a:r>
          </a:p>
        </c:rich>
      </c:tx>
      <c:layout>
        <c:manualLayout>
          <c:xMode val="edge"/>
          <c:yMode val="edge"/>
          <c:x val="0.11790146544181977"/>
          <c:y val="1.415786020168531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&quot;arial&quot;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4164954924112745E-2"/>
          <c:y val="0.21069444444444443"/>
          <c:w val="0.78917370383049945"/>
          <c:h val="0.66605163875909512"/>
        </c:manualLayout>
      </c:layout>
      <c:lineChart>
        <c:grouping val="standard"/>
        <c:varyColors val="0"/>
        <c:ser>
          <c:idx val="0"/>
          <c:order val="0"/>
          <c:tx>
            <c:v>Urban</c:v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444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0"/>
            <c:trendlineLbl>
              <c:layout>
                <c:manualLayout>
                  <c:x val="-0.14786209536307962"/>
                  <c:y val="3.2870562232352536E-3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&quot;arial&quot;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cat>
            <c:numRef>
              <c:f>'Urban vs. Rural'!$B$3:$O$3</c:f>
              <c:numCache>
                <c:formatCode>General</c:formatCode>
                <c:ptCount val="1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</c:numCache>
            </c:numRef>
          </c:cat>
          <c:val>
            <c:numRef>
              <c:f>'Urban vs. Rural'!$B$4:$O$4</c:f>
              <c:numCache>
                <c:formatCode>General</c:formatCode>
                <c:ptCount val="14"/>
                <c:pt idx="0">
                  <c:v>99.4</c:v>
                </c:pt>
                <c:pt idx="1">
                  <c:v>98.7</c:v>
                </c:pt>
                <c:pt idx="2">
                  <c:v>100.2</c:v>
                </c:pt>
                <c:pt idx="3">
                  <c:v>98.7</c:v>
                </c:pt>
                <c:pt idx="4">
                  <c:v>100.1</c:v>
                </c:pt>
                <c:pt idx="5">
                  <c:v>96.1</c:v>
                </c:pt>
                <c:pt idx="6">
                  <c:v>94.5</c:v>
                </c:pt>
                <c:pt idx="7">
                  <c:v>93.2</c:v>
                </c:pt>
                <c:pt idx="8">
                  <c:v>95.4</c:v>
                </c:pt>
                <c:pt idx="9">
                  <c:v>93</c:v>
                </c:pt>
                <c:pt idx="10">
                  <c:v>93.2</c:v>
                </c:pt>
                <c:pt idx="11">
                  <c:v>86.9</c:v>
                </c:pt>
                <c:pt idx="12">
                  <c:v>86.5</c:v>
                </c:pt>
                <c:pt idx="13">
                  <c:v>92</c:v>
                </c:pt>
              </c:numCache>
            </c:numRef>
          </c:val>
          <c:smooth val="0"/>
        </c:ser>
        <c:ser>
          <c:idx val="1"/>
          <c:order val="1"/>
          <c:tx>
            <c:v>Rural</c:v>
          </c:tx>
          <c:spPr>
            <a:ln w="22225" cap="rnd">
              <a:solidFill>
                <a:srgbClr val="FF0000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rgbClr val="FF0000"/>
              </a:solidFill>
              <a:ln w="9525">
                <a:noFill/>
              </a:ln>
              <a:effectLst/>
            </c:spPr>
          </c:marker>
          <c:trendline>
            <c:spPr>
              <a:ln w="44450" cap="rnd">
                <a:solidFill>
                  <a:srgbClr val="FF0000"/>
                </a:solidFill>
                <a:prstDash val="sysDot"/>
              </a:ln>
              <a:effectLst/>
            </c:spPr>
            <c:trendlineType val="linear"/>
            <c:dispRSqr val="1"/>
            <c:dispEq val="0"/>
            <c:trendlineLbl>
              <c:layout>
                <c:manualLayout>
                  <c:x val="1.6478127734033246E-2"/>
                  <c:y val="-5.2714808675231387E-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&quot;arial&quot;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val>
            <c:numRef>
              <c:f>'Urban vs. Rural'!$B$13:$O$13</c:f>
              <c:numCache>
                <c:formatCode>General</c:formatCode>
                <c:ptCount val="14"/>
                <c:pt idx="0">
                  <c:v>104.7</c:v>
                </c:pt>
                <c:pt idx="1">
                  <c:v>109.7</c:v>
                </c:pt>
                <c:pt idx="2">
                  <c:v>105.9</c:v>
                </c:pt>
                <c:pt idx="3">
                  <c:v>103.7</c:v>
                </c:pt>
                <c:pt idx="4">
                  <c:v>106.7</c:v>
                </c:pt>
                <c:pt idx="5">
                  <c:v>107.3</c:v>
                </c:pt>
                <c:pt idx="6">
                  <c:v>110.9</c:v>
                </c:pt>
                <c:pt idx="7">
                  <c:v>107.8</c:v>
                </c:pt>
                <c:pt idx="8">
                  <c:v>109.9</c:v>
                </c:pt>
                <c:pt idx="9">
                  <c:v>106.6</c:v>
                </c:pt>
                <c:pt idx="10">
                  <c:v>110.7</c:v>
                </c:pt>
                <c:pt idx="11">
                  <c:v>106.3</c:v>
                </c:pt>
                <c:pt idx="12">
                  <c:v>104</c:v>
                </c:pt>
                <c:pt idx="13">
                  <c:v>95.8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68030976"/>
        <c:axId val="268771744"/>
      </c:lineChart>
      <c:catAx>
        <c:axId val="26803097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&quot;arial&quot;"/>
                    <a:ea typeface="+mn-ea"/>
                    <a:cs typeface="+mn-cs"/>
                  </a:defRPr>
                </a:pPr>
                <a:r>
                  <a:rPr lang="en-US"/>
                  <a:t>Year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&quot;arial&quot;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&quot;arial&quot;"/>
                <a:ea typeface="+mn-ea"/>
                <a:cs typeface="+mn-cs"/>
              </a:defRPr>
            </a:pPr>
            <a:endParaRPr lang="en-US"/>
          </a:p>
        </c:txPr>
        <c:crossAx val="268771744"/>
        <c:crosses val="autoZero"/>
        <c:auto val="1"/>
        <c:lblAlgn val="ctr"/>
        <c:lblOffset val="100"/>
        <c:noMultiLvlLbl val="0"/>
      </c:catAx>
      <c:valAx>
        <c:axId val="268771744"/>
        <c:scaling>
          <c:orientation val="minMax"/>
          <c:min val="8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&quot;arial&quot;"/>
                    <a:ea typeface="+mn-ea"/>
                    <a:cs typeface="+mn-cs"/>
                  </a:defRPr>
                </a:pPr>
                <a:r>
                  <a:rPr lang="en-US"/>
                  <a:t>Age-Adjusted Rate (per 100,000)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&quot;arial&quot;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&quot;arial&quot;"/>
                <a:ea typeface="+mn-ea"/>
                <a:cs typeface="+mn-cs"/>
              </a:defRPr>
            </a:pPr>
            <a:endParaRPr lang="en-US"/>
          </a:p>
        </c:txPr>
        <c:crossAx val="2680309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7418406938263149"/>
          <c:y val="0.51333260425780114"/>
          <c:w val="0.12581593061736848"/>
          <c:h val="0.23739138693189663"/>
        </c:manualLayout>
      </c:layout>
      <c:overlay val="0"/>
      <c:spPr>
        <a:noFill/>
        <a:ln w="25400">
          <a:solidFill>
            <a:sysClr val="windowText" lastClr="000000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&quot;arial&quot;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>
          <a:latin typeface="&quot;arial&quot;"/>
        </a:defRPr>
      </a:pPr>
      <a:endParaRPr lang="en-US"/>
    </a:p>
  </c:txPr>
  <c:externalData r:id="rId4">
    <c:autoUpdate val="0"/>
  </c:externalData>
</c:chartSpace>
</file>

<file path=ppt/charts/chart7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&quot;arial&quot;"/>
                <a:ea typeface="+mn-ea"/>
                <a:cs typeface="+mn-cs"/>
              </a:defRPr>
            </a:pPr>
            <a:r>
              <a:rPr lang="en-US" sz="2000" dirty="0"/>
              <a:t>Urban Male vs. Rural Male Colon and Rectum Cancer </a:t>
            </a:r>
            <a:r>
              <a:rPr lang="en-US" sz="2000" dirty="0">
                <a:solidFill>
                  <a:srgbClr val="FF0000"/>
                </a:solidFill>
              </a:rPr>
              <a:t>Mortality</a:t>
            </a:r>
            <a:r>
              <a:rPr lang="en-US" sz="2000" dirty="0"/>
              <a:t> Rates 2000-2013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&quot;arial&quot;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6826433255543997E-2"/>
          <c:y val="0.14598640243388034"/>
          <c:w val="0.79321019185715536"/>
          <c:h val="0.71834061829003604"/>
        </c:manualLayout>
      </c:layout>
      <c:lineChart>
        <c:grouping val="standard"/>
        <c:varyColors val="0"/>
        <c:ser>
          <c:idx val="0"/>
          <c:order val="0"/>
          <c:tx>
            <c:v>Urban Male</c:v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3810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0"/>
            <c:trendlineLbl>
              <c:layout>
                <c:manualLayout>
                  <c:x val="-3.9138127639777739E-2"/>
                  <c:y val="-8.0288009256104919E-3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&quot;arial&quot;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cat>
            <c:numRef>
              <c:f>'Urban M vs. Rural M'!$B$3:$O$3</c:f>
              <c:numCache>
                <c:formatCode>General</c:formatCode>
                <c:ptCount val="1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</c:numCache>
            </c:numRef>
          </c:cat>
          <c:val>
            <c:numRef>
              <c:f>'Urban M vs. Rural M'!$B$4:$O$4</c:f>
              <c:numCache>
                <c:formatCode>General</c:formatCode>
                <c:ptCount val="14"/>
                <c:pt idx="0">
                  <c:v>31.7</c:v>
                </c:pt>
                <c:pt idx="1">
                  <c:v>28.2</c:v>
                </c:pt>
                <c:pt idx="2">
                  <c:v>31.4</c:v>
                </c:pt>
                <c:pt idx="3">
                  <c:v>29.7</c:v>
                </c:pt>
                <c:pt idx="4">
                  <c:v>22.9</c:v>
                </c:pt>
                <c:pt idx="5">
                  <c:v>25.7</c:v>
                </c:pt>
                <c:pt idx="6">
                  <c:v>24</c:v>
                </c:pt>
                <c:pt idx="7">
                  <c:v>24.4</c:v>
                </c:pt>
                <c:pt idx="8">
                  <c:v>22.4</c:v>
                </c:pt>
                <c:pt idx="9">
                  <c:v>21.1</c:v>
                </c:pt>
                <c:pt idx="10">
                  <c:v>17.899999999999999</c:v>
                </c:pt>
                <c:pt idx="11">
                  <c:v>18.600000000000001</c:v>
                </c:pt>
                <c:pt idx="12">
                  <c:v>20</c:v>
                </c:pt>
                <c:pt idx="13">
                  <c:v>18.3</c:v>
                </c:pt>
              </c:numCache>
            </c:numRef>
          </c:val>
          <c:smooth val="0"/>
        </c:ser>
        <c:ser>
          <c:idx val="1"/>
          <c:order val="1"/>
          <c:tx>
            <c:v>Rural Male</c:v>
          </c:tx>
          <c:spPr>
            <a:ln w="22225" cap="rnd">
              <a:solidFill>
                <a:srgbClr val="FF0000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rgbClr val="FF0000"/>
              </a:solidFill>
              <a:ln w="9525">
                <a:noFill/>
              </a:ln>
              <a:effectLst/>
            </c:spPr>
          </c:marker>
          <c:trendline>
            <c:spPr>
              <a:ln w="38100" cap="rnd">
                <a:solidFill>
                  <a:srgbClr val="FF0000"/>
                </a:solidFill>
                <a:prstDash val="sysDot"/>
              </a:ln>
              <a:effectLst/>
            </c:spPr>
            <c:trendlineType val="linear"/>
            <c:dispRSqr val="1"/>
            <c:dispEq val="0"/>
            <c:trendlineLbl>
              <c:layout>
                <c:manualLayout>
                  <c:x val="-5.3534564034838587E-3"/>
                  <c:y val="-6.112160880192874E-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&quot;arial&quot;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cat>
            <c:numRef>
              <c:f>'Urban M vs. Rural M'!$B$3:$O$3</c:f>
              <c:numCache>
                <c:formatCode>General</c:formatCode>
                <c:ptCount val="1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</c:numCache>
            </c:numRef>
          </c:cat>
          <c:val>
            <c:numRef>
              <c:f>'Urban M vs. Rural M'!$B$13:$O$13</c:f>
              <c:numCache>
                <c:formatCode>General</c:formatCode>
                <c:ptCount val="14"/>
                <c:pt idx="0">
                  <c:v>29</c:v>
                </c:pt>
                <c:pt idx="1">
                  <c:v>24.8</c:v>
                </c:pt>
                <c:pt idx="2">
                  <c:v>28.7</c:v>
                </c:pt>
                <c:pt idx="3">
                  <c:v>27.1</c:v>
                </c:pt>
                <c:pt idx="4">
                  <c:v>24</c:v>
                </c:pt>
                <c:pt idx="5">
                  <c:v>25.4</c:v>
                </c:pt>
                <c:pt idx="6">
                  <c:v>25</c:v>
                </c:pt>
                <c:pt idx="7">
                  <c:v>25.2</c:v>
                </c:pt>
                <c:pt idx="8">
                  <c:v>24.3</c:v>
                </c:pt>
                <c:pt idx="9">
                  <c:v>23.9</c:v>
                </c:pt>
                <c:pt idx="10">
                  <c:v>26.1</c:v>
                </c:pt>
                <c:pt idx="11">
                  <c:v>22.2</c:v>
                </c:pt>
                <c:pt idx="12">
                  <c:v>21.6</c:v>
                </c:pt>
                <c:pt idx="13">
                  <c:v>22.5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74182760"/>
        <c:axId val="274183152"/>
      </c:lineChart>
      <c:catAx>
        <c:axId val="27418276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&quot;arial&quot;"/>
                    <a:ea typeface="+mn-ea"/>
                    <a:cs typeface="+mn-cs"/>
                  </a:defRPr>
                </a:pPr>
                <a:r>
                  <a:rPr lang="en-US"/>
                  <a:t>Year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&quot;arial&quot;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&quot;arial&quot;"/>
                <a:ea typeface="+mn-ea"/>
                <a:cs typeface="+mn-cs"/>
              </a:defRPr>
            </a:pPr>
            <a:endParaRPr lang="en-US"/>
          </a:p>
        </c:txPr>
        <c:crossAx val="274183152"/>
        <c:crosses val="autoZero"/>
        <c:auto val="1"/>
        <c:lblAlgn val="ctr"/>
        <c:lblOffset val="100"/>
        <c:noMultiLvlLbl val="0"/>
      </c:catAx>
      <c:valAx>
        <c:axId val="274183152"/>
        <c:scaling>
          <c:orientation val="minMax"/>
          <c:min val="1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&quot;arial&quot;"/>
                    <a:ea typeface="+mn-ea"/>
                    <a:cs typeface="+mn-cs"/>
                  </a:defRPr>
                </a:pPr>
                <a:r>
                  <a:rPr lang="en-US"/>
                  <a:t>Age-Adjsuted Rate (per 100,000)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&quot;arial&quot;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&quot;arial&quot;"/>
                <a:ea typeface="+mn-ea"/>
                <a:cs typeface="+mn-cs"/>
              </a:defRPr>
            </a:pPr>
            <a:endParaRPr lang="en-US"/>
          </a:p>
        </c:txPr>
        <c:crossAx val="2741827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8999036417217459"/>
          <c:y val="0.39911397531981002"/>
          <c:w val="0.10028741254236796"/>
          <c:h val="0.39597713227216269"/>
        </c:manualLayout>
      </c:layout>
      <c:overlay val="0"/>
      <c:spPr>
        <a:noFill/>
        <a:ln w="25400"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&quot;arial&quot;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>
          <a:latin typeface="&quot;arial&quot;"/>
        </a:defRPr>
      </a:pPr>
      <a:endParaRPr lang="en-US"/>
    </a:p>
  </c:txPr>
  <c:externalData r:id="rId4">
    <c:autoUpdate val="0"/>
  </c:externalData>
</c:chartSpace>
</file>

<file path=ppt/charts/chart7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&quot;arial&quot;"/>
                <a:ea typeface="+mn-ea"/>
                <a:cs typeface="+mn-cs"/>
              </a:defRPr>
            </a:pPr>
            <a:r>
              <a:rPr lang="en-US" sz="1800" dirty="0"/>
              <a:t>Urban Female vs. Rural Female Colon and Rectum Cancer </a:t>
            </a:r>
            <a:r>
              <a:rPr lang="en-US" sz="1800" dirty="0">
                <a:solidFill>
                  <a:srgbClr val="FF0000"/>
                </a:solidFill>
              </a:rPr>
              <a:t>Mortality</a:t>
            </a:r>
            <a:r>
              <a:rPr lang="en-US" sz="1800" dirty="0"/>
              <a:t> Rates 2000-2013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&quot;arial&quot;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6354493387745775E-2"/>
          <c:y val="0.12120597942923883"/>
          <c:w val="0.77694274900636551"/>
          <c:h val="0.72699617156351026"/>
        </c:manualLayout>
      </c:layout>
      <c:lineChart>
        <c:grouping val="standard"/>
        <c:varyColors val="0"/>
        <c:ser>
          <c:idx val="0"/>
          <c:order val="0"/>
          <c:tx>
            <c:v>Urban Female</c:v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3810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0"/>
            <c:trendlineLbl>
              <c:layout>
                <c:manualLayout>
                  <c:x val="-0.20464643482064743"/>
                  <c:y val="-8.8594198503253604E-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&quot;arial&quot;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cat>
            <c:numRef>
              <c:f>'Urban F vs. Rural F'!$B$3:$O$3</c:f>
              <c:numCache>
                <c:formatCode>General</c:formatCode>
                <c:ptCount val="1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</c:numCache>
            </c:numRef>
          </c:cat>
          <c:val>
            <c:numRef>
              <c:f>'Urban F vs. Rural F'!$B$4:$O$4</c:f>
              <c:numCache>
                <c:formatCode>General</c:formatCode>
                <c:ptCount val="14"/>
                <c:pt idx="0">
                  <c:v>18.7</c:v>
                </c:pt>
                <c:pt idx="1">
                  <c:v>20.2</c:v>
                </c:pt>
                <c:pt idx="2">
                  <c:v>21.7</c:v>
                </c:pt>
                <c:pt idx="3">
                  <c:v>18.7</c:v>
                </c:pt>
                <c:pt idx="4">
                  <c:v>19.399999999999999</c:v>
                </c:pt>
                <c:pt idx="5">
                  <c:v>16.5</c:v>
                </c:pt>
                <c:pt idx="6">
                  <c:v>16.2</c:v>
                </c:pt>
                <c:pt idx="7">
                  <c:v>17.2</c:v>
                </c:pt>
                <c:pt idx="8">
                  <c:v>15</c:v>
                </c:pt>
                <c:pt idx="9">
                  <c:v>16.7</c:v>
                </c:pt>
                <c:pt idx="10">
                  <c:v>12.7</c:v>
                </c:pt>
                <c:pt idx="11">
                  <c:v>16.399999999999999</c:v>
                </c:pt>
                <c:pt idx="12">
                  <c:v>11.6</c:v>
                </c:pt>
                <c:pt idx="13">
                  <c:v>12.5</c:v>
                </c:pt>
              </c:numCache>
            </c:numRef>
          </c:val>
          <c:smooth val="0"/>
        </c:ser>
        <c:ser>
          <c:idx val="1"/>
          <c:order val="1"/>
          <c:tx>
            <c:v>Rural Female</c:v>
          </c:tx>
          <c:spPr>
            <a:ln w="22225" cap="rnd">
              <a:solidFill>
                <a:srgbClr val="FF0000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rgbClr val="FF0000"/>
              </a:solidFill>
              <a:ln w="9525">
                <a:noFill/>
              </a:ln>
              <a:effectLst/>
            </c:spPr>
          </c:marker>
          <c:trendline>
            <c:spPr>
              <a:ln w="38100" cap="rnd">
                <a:solidFill>
                  <a:srgbClr val="FF0000"/>
                </a:solidFill>
                <a:prstDash val="sysDot"/>
              </a:ln>
              <a:effectLst/>
            </c:spPr>
            <c:trendlineType val="linear"/>
            <c:dispRSqr val="1"/>
            <c:dispEq val="0"/>
            <c:trendlineLbl>
              <c:layout>
                <c:manualLayout>
                  <c:x val="-2.825754593175853E-2"/>
                  <c:y val="-0.11346440755481385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&quot;arial&quot;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cat>
            <c:numRef>
              <c:f>'Urban F vs. Rural F'!$B$3:$O$3</c:f>
              <c:numCache>
                <c:formatCode>General</c:formatCode>
                <c:ptCount val="1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</c:numCache>
            </c:numRef>
          </c:cat>
          <c:val>
            <c:numRef>
              <c:f>'Urban F vs. Rural F'!$B$13:$O$13</c:f>
              <c:numCache>
                <c:formatCode>General</c:formatCode>
                <c:ptCount val="14"/>
                <c:pt idx="0">
                  <c:v>19.399999999999999</c:v>
                </c:pt>
                <c:pt idx="1">
                  <c:v>19.399999999999999</c:v>
                </c:pt>
                <c:pt idx="2">
                  <c:v>19.2</c:v>
                </c:pt>
                <c:pt idx="3">
                  <c:v>20.5</c:v>
                </c:pt>
                <c:pt idx="4">
                  <c:v>16.899999999999999</c:v>
                </c:pt>
                <c:pt idx="5">
                  <c:v>17.7</c:v>
                </c:pt>
                <c:pt idx="6">
                  <c:v>16.399999999999999</c:v>
                </c:pt>
                <c:pt idx="7">
                  <c:v>18.100000000000001</c:v>
                </c:pt>
                <c:pt idx="8">
                  <c:v>17</c:v>
                </c:pt>
                <c:pt idx="9">
                  <c:v>16</c:v>
                </c:pt>
                <c:pt idx="10">
                  <c:v>16.600000000000001</c:v>
                </c:pt>
                <c:pt idx="11">
                  <c:v>13.8</c:v>
                </c:pt>
                <c:pt idx="12">
                  <c:v>15.6</c:v>
                </c:pt>
                <c:pt idx="13">
                  <c:v>16.5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74183936"/>
        <c:axId val="274184328"/>
      </c:lineChart>
      <c:catAx>
        <c:axId val="27418393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&quot;arial&quot;"/>
                    <a:ea typeface="+mn-ea"/>
                    <a:cs typeface="+mn-cs"/>
                  </a:defRPr>
                </a:pPr>
                <a:r>
                  <a:rPr lang="en-US"/>
                  <a:t>Year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&quot;arial&quot;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&quot;arial&quot;"/>
                <a:ea typeface="+mn-ea"/>
                <a:cs typeface="+mn-cs"/>
              </a:defRPr>
            </a:pPr>
            <a:endParaRPr lang="en-US"/>
          </a:p>
        </c:txPr>
        <c:crossAx val="274184328"/>
        <c:crosses val="autoZero"/>
        <c:auto val="1"/>
        <c:lblAlgn val="ctr"/>
        <c:lblOffset val="100"/>
        <c:noMultiLvlLbl val="0"/>
      </c:catAx>
      <c:valAx>
        <c:axId val="274184328"/>
        <c:scaling>
          <c:orientation val="minMax"/>
          <c:min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&quot;arial&quot;"/>
                    <a:ea typeface="+mn-ea"/>
                    <a:cs typeface="+mn-cs"/>
                  </a:defRPr>
                </a:pPr>
                <a:r>
                  <a:rPr lang="en-US"/>
                  <a:t>Age-Adjusted Rate (per 100,000)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&quot;arial&quot;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&quot;arial&quot;"/>
                <a:ea typeface="+mn-ea"/>
                <a:cs typeface="+mn-cs"/>
              </a:defRPr>
            </a:pPr>
            <a:endParaRPr lang="en-US"/>
          </a:p>
        </c:txPr>
        <c:crossAx val="2741839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6467782152230976"/>
          <c:y val="0.3582516014546438"/>
          <c:w val="0.12421106736657918"/>
          <c:h val="0.408906160591479"/>
        </c:manualLayout>
      </c:layout>
      <c:overlay val="0"/>
      <c:spPr>
        <a:noFill/>
        <a:ln w="25400"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&quot;arial&quot;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>
          <a:latin typeface="&quot;arial&quot;"/>
        </a:defRPr>
      </a:pPr>
      <a:endParaRPr lang="en-US"/>
    </a:p>
  </c:txPr>
  <c:externalData r:id="rId4">
    <c:autoUpdate val="0"/>
  </c:externalData>
</c:chartSpace>
</file>

<file path=ppt/charts/chart7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&quot;arial&quot;"/>
                <a:ea typeface="+mn-ea"/>
                <a:cs typeface="+mn-cs"/>
              </a:defRPr>
            </a:pPr>
            <a:r>
              <a:rPr lang="en-US" sz="1800" dirty="0"/>
              <a:t>Appalachia vs. Non-Appalachia Colon and Rectum Cancer </a:t>
            </a:r>
            <a:r>
              <a:rPr lang="en-US" sz="1800" dirty="0">
                <a:solidFill>
                  <a:srgbClr val="FF0000"/>
                </a:solidFill>
              </a:rPr>
              <a:t>Mortality</a:t>
            </a:r>
            <a:r>
              <a:rPr lang="en-US" sz="1800" dirty="0"/>
              <a:t> Rates 2000-2013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&quot;arial&quot;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5451177780411613E-2"/>
          <c:y val="0.14060334653465006"/>
          <c:w val="0.76550377054725804"/>
          <c:h val="0.71616997931274806"/>
        </c:manualLayout>
      </c:layout>
      <c:lineChart>
        <c:grouping val="standard"/>
        <c:varyColors val="0"/>
        <c:ser>
          <c:idx val="0"/>
          <c:order val="0"/>
          <c:tx>
            <c:v>Appalachia</c:v>
          </c:tx>
          <c:spPr>
            <a:ln w="22225" cap="rnd">
              <a:solidFill>
                <a:srgbClr val="FF0000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rgbClr val="FF0000"/>
              </a:solidFill>
              <a:ln w="9525">
                <a:noFill/>
              </a:ln>
              <a:effectLst/>
            </c:spPr>
          </c:marker>
          <c:trendline>
            <c:spPr>
              <a:ln w="38100" cap="rnd">
                <a:solidFill>
                  <a:srgbClr val="FF0000"/>
                </a:solidFill>
                <a:prstDash val="sysDot"/>
              </a:ln>
              <a:effectLst/>
            </c:spPr>
            <c:trendlineType val="linear"/>
            <c:dispRSqr val="1"/>
            <c:dispEq val="0"/>
            <c:trendlineLbl>
              <c:layout>
                <c:manualLayout>
                  <c:x val="4.4287665600176241E-3"/>
                  <c:y val="-7.2648941142631138E-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&quot;arial&quot;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cat>
            <c:numRef>
              <c:f>'App. vs. Non-App'!$B$3:$O$3</c:f>
              <c:numCache>
                <c:formatCode>General</c:formatCode>
                <c:ptCount val="1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</c:numCache>
            </c:numRef>
          </c:cat>
          <c:val>
            <c:numRef>
              <c:f>'App. vs. Non-App'!$B$4:$O$4</c:f>
              <c:numCache>
                <c:formatCode>General</c:formatCode>
                <c:ptCount val="14"/>
                <c:pt idx="0">
                  <c:v>23.2</c:v>
                </c:pt>
                <c:pt idx="1">
                  <c:v>22.1</c:v>
                </c:pt>
                <c:pt idx="2">
                  <c:v>23.1</c:v>
                </c:pt>
                <c:pt idx="3">
                  <c:v>24.1</c:v>
                </c:pt>
                <c:pt idx="4">
                  <c:v>19.7</c:v>
                </c:pt>
                <c:pt idx="5">
                  <c:v>22.5</c:v>
                </c:pt>
                <c:pt idx="6">
                  <c:v>20.3</c:v>
                </c:pt>
                <c:pt idx="7">
                  <c:v>21.2</c:v>
                </c:pt>
                <c:pt idx="8">
                  <c:v>21.7</c:v>
                </c:pt>
                <c:pt idx="9">
                  <c:v>20.100000000000001</c:v>
                </c:pt>
                <c:pt idx="10">
                  <c:v>21.5</c:v>
                </c:pt>
                <c:pt idx="11">
                  <c:v>19.8</c:v>
                </c:pt>
                <c:pt idx="12">
                  <c:v>20</c:v>
                </c:pt>
                <c:pt idx="13">
                  <c:v>19.899999999999999</c:v>
                </c:pt>
              </c:numCache>
            </c:numRef>
          </c:val>
          <c:smooth val="0"/>
        </c:ser>
        <c:ser>
          <c:idx val="1"/>
          <c:order val="1"/>
          <c:tx>
            <c:v>Non-Appalachia</c:v>
          </c:tx>
          <c:spPr>
            <a:ln w="22225" cap="rnd">
              <a:solidFill>
                <a:srgbClr val="00CCFF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rgbClr val="00CCFF"/>
              </a:solidFill>
              <a:ln w="9525">
                <a:noFill/>
              </a:ln>
              <a:effectLst/>
            </c:spPr>
          </c:marker>
          <c:trendline>
            <c:spPr>
              <a:ln w="38100" cap="rnd">
                <a:solidFill>
                  <a:srgbClr val="00CCFF"/>
                </a:solidFill>
                <a:prstDash val="sysDot"/>
              </a:ln>
              <a:effectLst/>
            </c:spPr>
            <c:trendlineType val="linear"/>
            <c:dispRSqr val="1"/>
            <c:dispEq val="0"/>
            <c:trendlineLbl>
              <c:layout>
                <c:manualLayout>
                  <c:x val="-0.21044883498619477"/>
                  <c:y val="-0.14717272498471945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&quot;arial&quot;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cat>
            <c:numRef>
              <c:f>'App. vs. Non-App'!$B$3:$O$3</c:f>
              <c:numCache>
                <c:formatCode>General</c:formatCode>
                <c:ptCount val="1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</c:numCache>
            </c:numRef>
          </c:cat>
          <c:val>
            <c:numRef>
              <c:f>'App. vs. Non-App'!$B$13:$O$13</c:f>
              <c:numCache>
                <c:formatCode>General</c:formatCode>
                <c:ptCount val="14"/>
                <c:pt idx="0">
                  <c:v>23.8</c:v>
                </c:pt>
                <c:pt idx="1">
                  <c:v>22.6</c:v>
                </c:pt>
                <c:pt idx="2">
                  <c:v>24.6</c:v>
                </c:pt>
                <c:pt idx="3">
                  <c:v>22.6</c:v>
                </c:pt>
                <c:pt idx="4">
                  <c:v>20.8</c:v>
                </c:pt>
                <c:pt idx="5">
                  <c:v>19.7</c:v>
                </c:pt>
                <c:pt idx="6">
                  <c:v>19.3</c:v>
                </c:pt>
                <c:pt idx="7">
                  <c:v>20.399999999999999</c:v>
                </c:pt>
                <c:pt idx="8">
                  <c:v>18.100000000000001</c:v>
                </c:pt>
                <c:pt idx="9">
                  <c:v>18.600000000000001</c:v>
                </c:pt>
                <c:pt idx="10">
                  <c:v>15.9</c:v>
                </c:pt>
                <c:pt idx="11">
                  <c:v>16.600000000000001</c:v>
                </c:pt>
                <c:pt idx="12">
                  <c:v>15.3</c:v>
                </c:pt>
                <c:pt idx="13">
                  <c:v>15.6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74439416"/>
        <c:axId val="274439808"/>
      </c:lineChart>
      <c:catAx>
        <c:axId val="27443941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&quot;arial&quot;"/>
                    <a:ea typeface="+mn-ea"/>
                    <a:cs typeface="+mn-cs"/>
                  </a:defRPr>
                </a:pPr>
                <a:r>
                  <a:rPr lang="en-US"/>
                  <a:t>Year</a:t>
                </a:r>
              </a:p>
            </c:rich>
          </c:tx>
          <c:layout>
            <c:manualLayout>
              <c:xMode val="edge"/>
              <c:yMode val="edge"/>
              <c:x val="0.45143351380926544"/>
              <c:y val="0.9111597221819278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&quot;arial&quot;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&quot;arial&quot;"/>
                <a:ea typeface="+mn-ea"/>
                <a:cs typeface="+mn-cs"/>
              </a:defRPr>
            </a:pPr>
            <a:endParaRPr lang="en-US"/>
          </a:p>
        </c:txPr>
        <c:crossAx val="274439808"/>
        <c:crosses val="autoZero"/>
        <c:auto val="1"/>
        <c:lblAlgn val="ctr"/>
        <c:lblOffset val="100"/>
        <c:noMultiLvlLbl val="0"/>
      </c:catAx>
      <c:valAx>
        <c:axId val="274439808"/>
        <c:scaling>
          <c:orientation val="minMax"/>
          <c:max val="25"/>
          <c:min val="1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&quot;arial&quot;"/>
                    <a:ea typeface="+mn-ea"/>
                    <a:cs typeface="+mn-cs"/>
                  </a:defRPr>
                </a:pPr>
                <a:r>
                  <a:rPr lang="en-US"/>
                  <a:t>Age-Adjusted Rate (per 100,000)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&quot;arial&quot;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&quot;arial&quot;"/>
                <a:ea typeface="+mn-ea"/>
                <a:cs typeface="+mn-cs"/>
              </a:defRPr>
            </a:pPr>
            <a:endParaRPr lang="en-US"/>
          </a:p>
        </c:txPr>
        <c:crossAx val="2744394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599095607079682"/>
          <c:y val="0.44053266458131091"/>
          <c:w val="0.13567808083792476"/>
          <c:h val="0.25184389909109867"/>
        </c:manualLayout>
      </c:layout>
      <c:overlay val="0"/>
      <c:spPr>
        <a:noFill/>
        <a:ln w="25400"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&quot;arial&quot;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>
          <a:latin typeface="&quot;arial&quot;"/>
        </a:defRPr>
      </a:pPr>
      <a:endParaRPr lang="en-US"/>
    </a:p>
  </c:txPr>
  <c:externalData r:id="rId4">
    <c:autoUpdate val="0"/>
  </c:externalData>
</c:chartSpace>
</file>

<file path=ppt/charts/chart7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&quot;arial&quot;"/>
                <a:ea typeface="+mn-ea"/>
                <a:cs typeface="+mn-cs"/>
              </a:defRPr>
            </a:pPr>
            <a:r>
              <a:rPr lang="en-US" sz="1600" dirty="0"/>
              <a:t>Appalachian Male vs. Non-Appalachian Male Colon and Rectum Cancer </a:t>
            </a:r>
            <a:r>
              <a:rPr lang="en-US" sz="1600" dirty="0">
                <a:solidFill>
                  <a:srgbClr val="FF0000"/>
                </a:solidFill>
              </a:rPr>
              <a:t>Mortality</a:t>
            </a:r>
            <a:r>
              <a:rPr lang="en-US" sz="1600" dirty="0"/>
              <a:t> Rates 2000-2013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&quot;arial&quot;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194824193511987E-2"/>
          <c:y val="0.14365739282589679"/>
          <c:w val="0.73098320449083853"/>
          <c:h val="0.71162834645669293"/>
        </c:manualLayout>
      </c:layout>
      <c:lineChart>
        <c:grouping val="standard"/>
        <c:varyColors val="0"/>
        <c:ser>
          <c:idx val="0"/>
          <c:order val="0"/>
          <c:tx>
            <c:v>Appalachia Male</c:v>
          </c:tx>
          <c:spPr>
            <a:ln w="22225" cap="rnd">
              <a:solidFill>
                <a:srgbClr val="FF0000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rgbClr val="FF0000"/>
              </a:solidFill>
              <a:ln w="9525">
                <a:noFill/>
              </a:ln>
              <a:effectLst/>
            </c:spPr>
          </c:marker>
          <c:trendline>
            <c:spPr>
              <a:ln w="38100" cap="rnd">
                <a:solidFill>
                  <a:srgbClr val="FF0000"/>
                </a:solidFill>
                <a:prstDash val="sysDot"/>
              </a:ln>
              <a:effectLst/>
            </c:spPr>
            <c:trendlineType val="linear"/>
            <c:dispRSqr val="1"/>
            <c:dispEq val="0"/>
            <c:trendlineLbl>
              <c:layout>
                <c:manualLayout>
                  <c:x val="-0.23425546806649175"/>
                  <c:y val="-0.10231044036162146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&quot;arial&quot;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cat>
            <c:numRef>
              <c:f>'App M vs. Non-App M'!$B$3:$O$3</c:f>
              <c:numCache>
                <c:formatCode>General</c:formatCode>
                <c:ptCount val="1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</c:numCache>
            </c:numRef>
          </c:cat>
          <c:val>
            <c:numRef>
              <c:f>'App M vs. Non-App M'!$B$4:$O$4</c:f>
              <c:numCache>
                <c:formatCode>General</c:formatCode>
                <c:ptCount val="14"/>
                <c:pt idx="0">
                  <c:v>27.5</c:v>
                </c:pt>
                <c:pt idx="1">
                  <c:v>25.1</c:v>
                </c:pt>
                <c:pt idx="2">
                  <c:v>26.9</c:v>
                </c:pt>
                <c:pt idx="3">
                  <c:v>29.5</c:v>
                </c:pt>
                <c:pt idx="4">
                  <c:v>24.8</c:v>
                </c:pt>
                <c:pt idx="5">
                  <c:v>26.7</c:v>
                </c:pt>
                <c:pt idx="6">
                  <c:v>24.9</c:v>
                </c:pt>
                <c:pt idx="7">
                  <c:v>25.7</c:v>
                </c:pt>
                <c:pt idx="8">
                  <c:v>24.9</c:v>
                </c:pt>
                <c:pt idx="9">
                  <c:v>26.4</c:v>
                </c:pt>
                <c:pt idx="10">
                  <c:v>26.2</c:v>
                </c:pt>
                <c:pt idx="11">
                  <c:v>26.3</c:v>
                </c:pt>
                <c:pt idx="12">
                  <c:v>22.3</c:v>
                </c:pt>
                <c:pt idx="13">
                  <c:v>22.9</c:v>
                </c:pt>
              </c:numCache>
            </c:numRef>
          </c:val>
          <c:smooth val="0"/>
        </c:ser>
        <c:ser>
          <c:idx val="1"/>
          <c:order val="1"/>
          <c:tx>
            <c:v>Non-Appalachia Male</c:v>
          </c:tx>
          <c:spPr>
            <a:ln w="22225" cap="rnd">
              <a:solidFill>
                <a:srgbClr val="00CCFF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rgbClr val="00CCFF"/>
              </a:solidFill>
              <a:ln w="9525">
                <a:noFill/>
              </a:ln>
              <a:effectLst/>
            </c:spPr>
          </c:marker>
          <c:trendline>
            <c:spPr>
              <a:ln w="38100" cap="rnd">
                <a:solidFill>
                  <a:srgbClr val="00CCFF"/>
                </a:solidFill>
                <a:prstDash val="sysDot"/>
              </a:ln>
              <a:effectLst/>
            </c:spPr>
            <c:trendlineType val="linear"/>
            <c:dispRSqr val="1"/>
            <c:dispEq val="0"/>
            <c:trendlineLbl>
              <c:layout>
                <c:manualLayout>
                  <c:x val="-0.29258880139982502"/>
                  <c:y val="-0.18923191892680083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&quot;arial&quot;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cat>
            <c:numRef>
              <c:f>'App M vs. Non-App M'!$B$3:$O$3</c:f>
              <c:numCache>
                <c:formatCode>General</c:formatCode>
                <c:ptCount val="1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</c:numCache>
            </c:numRef>
          </c:cat>
          <c:val>
            <c:numRef>
              <c:f>'App M vs. Non-App M'!$B$13:$O$13</c:f>
              <c:numCache>
                <c:formatCode>General</c:formatCode>
                <c:ptCount val="14"/>
                <c:pt idx="0">
                  <c:v>31.6</c:v>
                </c:pt>
                <c:pt idx="1">
                  <c:v>27.1</c:v>
                </c:pt>
                <c:pt idx="2">
                  <c:v>31.4</c:v>
                </c:pt>
                <c:pt idx="3">
                  <c:v>28.1</c:v>
                </c:pt>
                <c:pt idx="4">
                  <c:v>22.7</c:v>
                </c:pt>
                <c:pt idx="5">
                  <c:v>25.1</c:v>
                </c:pt>
                <c:pt idx="6">
                  <c:v>24.2</c:v>
                </c:pt>
                <c:pt idx="7">
                  <c:v>24.3</c:v>
                </c:pt>
                <c:pt idx="8">
                  <c:v>22.7</c:v>
                </c:pt>
                <c:pt idx="9">
                  <c:v>20.8</c:v>
                </c:pt>
                <c:pt idx="10">
                  <c:v>19.8</c:v>
                </c:pt>
                <c:pt idx="11">
                  <c:v>17.8</c:v>
                </c:pt>
                <c:pt idx="12">
                  <c:v>20</c:v>
                </c:pt>
                <c:pt idx="13">
                  <c:v>19.100000000000001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74440592"/>
        <c:axId val="274440984"/>
      </c:lineChart>
      <c:catAx>
        <c:axId val="27444059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&quot;arial&quot;"/>
                    <a:ea typeface="+mn-ea"/>
                    <a:cs typeface="+mn-cs"/>
                  </a:defRPr>
                </a:pPr>
                <a:r>
                  <a:rPr lang="en-US"/>
                  <a:t>Year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&quot;arial&quot;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&quot;arial&quot;"/>
                <a:ea typeface="+mn-ea"/>
                <a:cs typeface="+mn-cs"/>
              </a:defRPr>
            </a:pPr>
            <a:endParaRPr lang="en-US"/>
          </a:p>
        </c:txPr>
        <c:crossAx val="274440984"/>
        <c:crosses val="autoZero"/>
        <c:auto val="1"/>
        <c:lblAlgn val="ctr"/>
        <c:lblOffset val="100"/>
        <c:noMultiLvlLbl val="0"/>
      </c:catAx>
      <c:valAx>
        <c:axId val="274440984"/>
        <c:scaling>
          <c:orientation val="minMax"/>
          <c:min val="1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&quot;arial&quot;"/>
                    <a:ea typeface="+mn-ea"/>
                    <a:cs typeface="+mn-cs"/>
                  </a:defRPr>
                </a:pPr>
                <a:r>
                  <a:rPr lang="en-US"/>
                  <a:t>Age-Adjusted Rate (per 100,000)</a:t>
                </a:r>
              </a:p>
            </c:rich>
          </c:tx>
          <c:layout>
            <c:manualLayout>
              <c:xMode val="edge"/>
              <c:yMode val="edge"/>
              <c:x val="2.4983965970730344E-2"/>
              <c:y val="0.2653704286964129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&quot;arial&quot;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&quot;arial&quot;"/>
                <a:ea typeface="+mn-ea"/>
                <a:cs typeface="+mn-cs"/>
              </a:defRPr>
            </a:pPr>
            <a:endParaRPr lang="en-US"/>
          </a:p>
        </c:txPr>
        <c:crossAx val="2744405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2533694225721799"/>
          <c:y val="0.30731390347039955"/>
          <c:w val="0.16494093070896984"/>
          <c:h val="0.41726961213181685"/>
        </c:manualLayout>
      </c:layout>
      <c:overlay val="0"/>
      <c:spPr>
        <a:noFill/>
        <a:ln w="25400"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&quot;arial&quot;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>
          <a:latin typeface="&quot;arial&quot;"/>
        </a:defRPr>
      </a:pPr>
      <a:endParaRPr lang="en-US"/>
    </a:p>
  </c:txPr>
  <c:externalData r:id="rId4">
    <c:autoUpdate val="0"/>
  </c:externalData>
</c:chartSpace>
</file>

<file path=ppt/charts/chart7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5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&quot;arial&quot;"/>
                <a:ea typeface="+mn-ea"/>
                <a:cs typeface="+mn-cs"/>
              </a:defRPr>
            </a:pPr>
            <a:r>
              <a:rPr lang="en-US" sz="1500" dirty="0"/>
              <a:t>Appalachian Female vs. Non-Appalachian Female Colon and Rectum Cancer </a:t>
            </a:r>
            <a:r>
              <a:rPr lang="en-US" sz="1500" dirty="0">
                <a:solidFill>
                  <a:srgbClr val="FF0000"/>
                </a:solidFill>
              </a:rPr>
              <a:t>Mortality</a:t>
            </a:r>
            <a:r>
              <a:rPr lang="en-US" sz="1500" dirty="0"/>
              <a:t> Rates 2000-2013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&quot;arial&quot;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9076615736808256E-2"/>
          <c:y val="0.17764840623813208"/>
          <c:w val="0.72619526866184092"/>
          <c:h val="0.70452112878809481"/>
        </c:manualLayout>
      </c:layout>
      <c:lineChart>
        <c:grouping val="standard"/>
        <c:varyColors val="0"/>
        <c:ser>
          <c:idx val="0"/>
          <c:order val="0"/>
          <c:tx>
            <c:v>Appalachia Female</c:v>
          </c:tx>
          <c:spPr>
            <a:ln w="22225" cap="rnd">
              <a:solidFill>
                <a:srgbClr val="FF0000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rgbClr val="FF0000"/>
              </a:solidFill>
              <a:ln w="9525">
                <a:noFill/>
              </a:ln>
              <a:effectLst/>
            </c:spPr>
          </c:marker>
          <c:trendline>
            <c:spPr>
              <a:ln w="38100" cap="rnd">
                <a:solidFill>
                  <a:srgbClr val="FF0000"/>
                </a:solidFill>
                <a:prstDash val="sysDot"/>
              </a:ln>
              <a:effectLst/>
            </c:spPr>
            <c:trendlineType val="linear"/>
            <c:dispRSqr val="1"/>
            <c:dispEq val="0"/>
            <c:trendlineLbl>
              <c:layout>
                <c:manualLayout>
                  <c:x val="-0.28343361767279091"/>
                  <c:y val="-0.16216243802857977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&quot;arial&quot;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cat>
            <c:numRef>
              <c:f>'App F vs. Non-App F'!$B$3:$O$3</c:f>
              <c:numCache>
                <c:formatCode>General</c:formatCode>
                <c:ptCount val="1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</c:numCache>
            </c:numRef>
          </c:cat>
          <c:val>
            <c:numRef>
              <c:f>'App F vs. Non-App F'!$B$4:$O$4</c:f>
              <c:numCache>
                <c:formatCode>General</c:formatCode>
                <c:ptCount val="14"/>
                <c:pt idx="0">
                  <c:v>19.8</c:v>
                </c:pt>
                <c:pt idx="1">
                  <c:v>19.8</c:v>
                </c:pt>
                <c:pt idx="2">
                  <c:v>20.399999999999999</c:v>
                </c:pt>
                <c:pt idx="3">
                  <c:v>20.7</c:v>
                </c:pt>
                <c:pt idx="4">
                  <c:v>15.7</c:v>
                </c:pt>
                <c:pt idx="5">
                  <c:v>19.600000000000001</c:v>
                </c:pt>
                <c:pt idx="6">
                  <c:v>16.899999999999999</c:v>
                </c:pt>
                <c:pt idx="7">
                  <c:v>17.8</c:v>
                </c:pt>
                <c:pt idx="8">
                  <c:v>19.600000000000001</c:v>
                </c:pt>
                <c:pt idx="9">
                  <c:v>15.8</c:v>
                </c:pt>
                <c:pt idx="10">
                  <c:v>18.399999999999999</c:v>
                </c:pt>
                <c:pt idx="11">
                  <c:v>14.9</c:v>
                </c:pt>
                <c:pt idx="12">
                  <c:v>17.5</c:v>
                </c:pt>
                <c:pt idx="13">
                  <c:v>17.600000000000001</c:v>
                </c:pt>
              </c:numCache>
            </c:numRef>
          </c:val>
          <c:smooth val="0"/>
        </c:ser>
        <c:ser>
          <c:idx val="1"/>
          <c:order val="1"/>
          <c:tx>
            <c:v>Non-Appalachia Female</c:v>
          </c:tx>
          <c:spPr>
            <a:ln w="22225" cap="rnd">
              <a:solidFill>
                <a:srgbClr val="00CCFF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rgbClr val="00CCFF"/>
              </a:solidFill>
              <a:ln w="9525">
                <a:noFill/>
              </a:ln>
              <a:effectLst/>
            </c:spPr>
          </c:marker>
          <c:trendline>
            <c:spPr>
              <a:ln w="38100" cap="rnd">
                <a:solidFill>
                  <a:schemeClr val="accent2"/>
                </a:solidFill>
                <a:prstDash val="sysDot"/>
              </a:ln>
              <a:effectLst/>
            </c:spPr>
            <c:trendlineType val="linear"/>
            <c:dispRSqr val="1"/>
            <c:dispEq val="0"/>
            <c:trendlineLbl>
              <c:layout>
                <c:manualLayout>
                  <c:x val="-0.28343361767279091"/>
                  <c:y val="-0.15317548848060658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&quot;arial&quot;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cat>
            <c:numRef>
              <c:f>'App F vs. Non-App F'!$B$3:$O$3</c:f>
              <c:numCache>
                <c:formatCode>General</c:formatCode>
                <c:ptCount val="1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</c:numCache>
            </c:numRef>
          </c:cat>
          <c:val>
            <c:numRef>
              <c:f>'App F vs. Non-App F'!$B$13:$O$13</c:f>
              <c:numCache>
                <c:formatCode>General</c:formatCode>
                <c:ptCount val="14"/>
                <c:pt idx="0">
                  <c:v>18.600000000000001</c:v>
                </c:pt>
                <c:pt idx="1">
                  <c:v>19.600000000000001</c:v>
                </c:pt>
                <c:pt idx="2">
                  <c:v>20.5</c:v>
                </c:pt>
                <c:pt idx="3">
                  <c:v>19.100000000000001</c:v>
                </c:pt>
                <c:pt idx="4">
                  <c:v>19.2</c:v>
                </c:pt>
                <c:pt idx="5">
                  <c:v>16</c:v>
                </c:pt>
                <c:pt idx="6">
                  <c:v>16.100000000000001</c:v>
                </c:pt>
                <c:pt idx="7">
                  <c:v>17.5</c:v>
                </c:pt>
                <c:pt idx="8">
                  <c:v>14.4</c:v>
                </c:pt>
                <c:pt idx="9">
                  <c:v>16.5</c:v>
                </c:pt>
                <c:pt idx="10">
                  <c:v>12.9</c:v>
                </c:pt>
                <c:pt idx="11">
                  <c:v>15.2</c:v>
                </c:pt>
                <c:pt idx="12">
                  <c:v>11.8</c:v>
                </c:pt>
                <c:pt idx="13">
                  <c:v>12.9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74441768"/>
        <c:axId val="274442160"/>
      </c:lineChart>
      <c:catAx>
        <c:axId val="27444176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&quot;arial&quot;"/>
                    <a:ea typeface="+mn-ea"/>
                    <a:cs typeface="+mn-cs"/>
                  </a:defRPr>
                </a:pPr>
                <a:r>
                  <a:rPr lang="en-US"/>
                  <a:t>Year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&quot;arial&quot;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&quot;arial&quot;"/>
                <a:ea typeface="+mn-ea"/>
                <a:cs typeface="+mn-cs"/>
              </a:defRPr>
            </a:pPr>
            <a:endParaRPr lang="en-US"/>
          </a:p>
        </c:txPr>
        <c:crossAx val="274442160"/>
        <c:crosses val="autoZero"/>
        <c:auto val="1"/>
        <c:lblAlgn val="ctr"/>
        <c:lblOffset val="100"/>
        <c:noMultiLvlLbl val="0"/>
      </c:catAx>
      <c:valAx>
        <c:axId val="274442160"/>
        <c:scaling>
          <c:orientation val="minMax"/>
          <c:min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&quot;arial&quot;"/>
                    <a:ea typeface="+mn-ea"/>
                    <a:cs typeface="+mn-cs"/>
                  </a:defRPr>
                </a:pPr>
                <a:r>
                  <a:rPr lang="en-US"/>
                  <a:t>Age-Adjusted Rate (per 100,000)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&quot;arial&quot;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&quot;arial&quot;"/>
                <a:ea typeface="+mn-ea"/>
                <a:cs typeface="+mn-cs"/>
              </a:defRPr>
            </a:pPr>
            <a:endParaRPr lang="en-US"/>
          </a:p>
        </c:txPr>
        <c:crossAx val="2744417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1556791338582679"/>
          <c:y val="0.34906058617672792"/>
          <c:w val="0.17170745844269467"/>
          <c:h val="0.42476961213181685"/>
        </c:manualLayout>
      </c:layout>
      <c:overlay val="0"/>
      <c:spPr>
        <a:noFill/>
        <a:ln w="25400"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&quot;arial&quot;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>
          <a:latin typeface="&quot;arial&quot;"/>
        </a:defRPr>
      </a:pPr>
      <a:endParaRPr lang="en-US"/>
    </a:p>
  </c:txPr>
  <c:externalData r:id="rId4">
    <c:autoUpdate val="0"/>
  </c:externalData>
</c:chartSpace>
</file>

<file path=ppt/charts/chart7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</a:t>
            </a:r>
            <a:r>
              <a:rPr lang="en-US" sz="1600" b="1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School Education (2009-2013) vs. Colonoscopy Rate (2012)</a:t>
            </a:r>
            <a:endParaRPr lang="en-US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5209904823838709E-2"/>
          <c:y val="9.5492421133928501E-2"/>
          <c:w val="0.63430259636161568"/>
          <c:h val="0.7765889333183924"/>
        </c:manualLayout>
      </c:layout>
      <c:scatterChart>
        <c:scatterStyle val="lineMarker"/>
        <c:varyColors val="0"/>
        <c:ser>
          <c:idx val="0"/>
          <c:order val="0"/>
          <c:tx>
            <c:v>High School Education vs. Colonoscopy Rate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C6E7FC">
                  <a:lumMod val="50000"/>
                </a:srgbClr>
              </a:solidFill>
              <a:ln w="19050">
                <a:solidFill>
                  <a:srgbClr val="C6E7FC">
                    <a:lumMod val="50000"/>
                  </a:srgbClr>
                </a:solidFill>
              </a:ln>
              <a:effectLst/>
            </c:spPr>
          </c:marker>
          <c:trendline>
            <c:spPr>
              <a:ln w="31750" cap="rnd">
                <a:solidFill>
                  <a:srgbClr val="C6E7FC">
                    <a:lumMod val="50000"/>
                  </a:srgbClr>
                </a:solidFill>
                <a:prstDash val="sysDot"/>
              </a:ln>
              <a:effectLst/>
            </c:spPr>
            <c:trendlineType val="linear"/>
            <c:dispRSqr val="1"/>
            <c:dispEq val="0"/>
            <c:trendlineLbl>
              <c:layout>
                <c:manualLayout>
                  <c:x val="-0.28233569713489837"/>
                  <c:y val="-2.9572402590478747E-2"/>
                </c:manualLayout>
              </c:layout>
              <c:numFmt formatCode="General" sourceLinked="0"/>
              <c:spPr>
                <a:noFill/>
                <a:ln w="25400">
                  <a:solidFill>
                    <a:srgbClr val="FF0000"/>
                  </a:solidFill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ln>
                        <a:noFill/>
                      </a:ln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</c:trendlineLbl>
          </c:trendline>
          <c:xVal>
            <c:numRef>
              <c:f>Colon!$O$27:$O$41</c:f>
              <c:numCache>
                <c:formatCode>General</c:formatCode>
                <c:ptCount val="15"/>
                <c:pt idx="0">
                  <c:v>68.8</c:v>
                </c:pt>
                <c:pt idx="1">
                  <c:v>70.03</c:v>
                </c:pt>
                <c:pt idx="2">
                  <c:v>74.28</c:v>
                </c:pt>
                <c:pt idx="3">
                  <c:v>79.19</c:v>
                </c:pt>
                <c:pt idx="4">
                  <c:v>66.72</c:v>
                </c:pt>
                <c:pt idx="5">
                  <c:v>74.88</c:v>
                </c:pt>
                <c:pt idx="6">
                  <c:v>72.48</c:v>
                </c:pt>
                <c:pt idx="7">
                  <c:v>87.14</c:v>
                </c:pt>
                <c:pt idx="8">
                  <c:v>79.180000000000007</c:v>
                </c:pt>
                <c:pt idx="9">
                  <c:v>80.8</c:v>
                </c:pt>
                <c:pt idx="10">
                  <c:v>83.24</c:v>
                </c:pt>
                <c:pt idx="11">
                  <c:v>83.78</c:v>
                </c:pt>
                <c:pt idx="12">
                  <c:v>87.01</c:v>
                </c:pt>
                <c:pt idx="13">
                  <c:v>84.93</c:v>
                </c:pt>
                <c:pt idx="14">
                  <c:v>83.67</c:v>
                </c:pt>
              </c:numCache>
            </c:numRef>
          </c:xVal>
          <c:yVal>
            <c:numRef>
              <c:f>Colon!$Q$27:$Q$41</c:f>
              <c:numCache>
                <c:formatCode>General</c:formatCode>
                <c:ptCount val="15"/>
                <c:pt idx="0">
                  <c:v>60.3</c:v>
                </c:pt>
                <c:pt idx="1">
                  <c:v>59.5</c:v>
                </c:pt>
                <c:pt idx="2">
                  <c:v>54.1</c:v>
                </c:pt>
                <c:pt idx="3">
                  <c:v>61.4</c:v>
                </c:pt>
                <c:pt idx="4">
                  <c:v>57.3</c:v>
                </c:pt>
                <c:pt idx="5">
                  <c:v>64.5</c:v>
                </c:pt>
                <c:pt idx="6">
                  <c:v>60.1</c:v>
                </c:pt>
                <c:pt idx="7">
                  <c:v>62.3</c:v>
                </c:pt>
                <c:pt idx="8">
                  <c:v>69.400000000000006</c:v>
                </c:pt>
                <c:pt idx="9">
                  <c:v>66.8</c:v>
                </c:pt>
                <c:pt idx="10">
                  <c:v>71.900000000000006</c:v>
                </c:pt>
                <c:pt idx="11">
                  <c:v>72.7</c:v>
                </c:pt>
                <c:pt idx="12">
                  <c:v>68.2</c:v>
                </c:pt>
                <c:pt idx="13">
                  <c:v>68.2</c:v>
                </c:pt>
                <c:pt idx="14">
                  <c:v>70.8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96081408"/>
        <c:axId val="296081800"/>
      </c:scatterChart>
      <c:valAx>
        <c:axId val="296081408"/>
        <c:scaling>
          <c:orientation val="minMax"/>
          <c:min val="65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2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Percent</a:t>
                </a:r>
                <a:r>
                  <a:rPr lang="en-US" sz="1200" b="1" baseline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High School Education (2009-2013)</a:t>
                </a:r>
                <a:endParaRPr lang="en-US" sz="1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0.22083765593861002"/>
              <c:y val="0.9286903909738555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96081800"/>
        <c:crosses val="autoZero"/>
        <c:crossBetween val="midCat"/>
        <c:majorUnit val="5"/>
      </c:valAx>
      <c:valAx>
        <c:axId val="296081800"/>
        <c:scaling>
          <c:orientation val="minMax"/>
          <c:min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2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Colonoscopy Rate (2012) (%)</a:t>
                </a:r>
              </a:p>
            </c:rich>
          </c:tx>
          <c:layout>
            <c:manualLayout>
              <c:xMode val="edge"/>
              <c:yMode val="edge"/>
              <c:x val="1.7488089376263324E-2"/>
              <c:y val="0.2808124235951486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9608140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5290200340122682"/>
          <c:y val="0.29366809452972786"/>
          <c:w val="0.23863601786832317"/>
          <c:h val="0.32563609195699161"/>
        </c:manualLayout>
      </c:layout>
      <c:overlay val="0"/>
      <c:spPr>
        <a:noFill/>
        <a:ln>
          <a:solidFill>
            <a:schemeClr val="tx1">
              <a:lumMod val="50000"/>
              <a:lumOff val="50000"/>
            </a:schemeClr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7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755654213436086"/>
          <c:y val="0.10881765623891608"/>
          <c:w val="0.82248090847940492"/>
          <c:h val="0.77866336809250192"/>
        </c:manualLayout>
      </c:layout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circle"/>
            <c:size val="7"/>
            <c:spPr>
              <a:solidFill>
                <a:srgbClr val="C6E7FC">
                  <a:lumMod val="50000"/>
                </a:srgbClr>
              </a:solidFill>
              <a:ln>
                <a:solidFill>
                  <a:srgbClr val="C6E7FC">
                    <a:lumMod val="50000"/>
                  </a:srgbClr>
                </a:solidFill>
              </a:ln>
            </c:spPr>
          </c:marker>
          <c:trendline>
            <c:spPr>
              <a:ln w="31750">
                <a:solidFill>
                  <a:srgbClr val="C6E7FC">
                    <a:lumMod val="50000"/>
                  </a:srgbClr>
                </a:solidFill>
                <a:prstDash val="sysDot"/>
              </a:ln>
            </c:spPr>
            <c:trendlineType val="linear"/>
            <c:dispRSqr val="1"/>
            <c:dispEq val="0"/>
            <c:trendlineLbl>
              <c:layout>
                <c:manualLayout>
                  <c:x val="-0.50334126202974627"/>
                  <c:y val="-0.4550095765056395"/>
                </c:manualLayout>
              </c:layout>
              <c:numFmt formatCode="General" sourceLinked="0"/>
              <c:spPr>
                <a:ln w="19050">
                  <a:solidFill>
                    <a:srgbClr val="FF0000"/>
                  </a:solidFill>
                </a:ln>
              </c:spPr>
              <c:txPr>
                <a:bodyPr/>
                <a:lstStyle/>
                <a:p>
                  <a:pPr>
                    <a:defRPr sz="12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en-US"/>
                </a:p>
              </c:txPr>
            </c:trendlineLbl>
          </c:trendline>
          <c:xVal>
            <c:numRef>
              <c:f>'Colorectal by ADD'!$G$5:$G$19</c:f>
              <c:numCache>
                <c:formatCode>0.0</c:formatCode>
                <c:ptCount val="15"/>
                <c:pt idx="0">
                  <c:v>46.9</c:v>
                </c:pt>
                <c:pt idx="1">
                  <c:v>49.349999999999994</c:v>
                </c:pt>
                <c:pt idx="2">
                  <c:v>62.98</c:v>
                </c:pt>
                <c:pt idx="3">
                  <c:v>47.54</c:v>
                </c:pt>
                <c:pt idx="4">
                  <c:v>48.98</c:v>
                </c:pt>
                <c:pt idx="5">
                  <c:v>54.1</c:v>
                </c:pt>
                <c:pt idx="6">
                  <c:v>48.42</c:v>
                </c:pt>
                <c:pt idx="7">
                  <c:v>56.849999999999994</c:v>
                </c:pt>
                <c:pt idx="8">
                  <c:v>46.5</c:v>
                </c:pt>
                <c:pt idx="9">
                  <c:v>62.3</c:v>
                </c:pt>
                <c:pt idx="10">
                  <c:v>50.839999999999996</c:v>
                </c:pt>
                <c:pt idx="11">
                  <c:v>53.9</c:v>
                </c:pt>
                <c:pt idx="12">
                  <c:v>58.86</c:v>
                </c:pt>
                <c:pt idx="13">
                  <c:v>51.2</c:v>
                </c:pt>
                <c:pt idx="14">
                  <c:v>60.74</c:v>
                </c:pt>
              </c:numCache>
            </c:numRef>
          </c:xVal>
          <c:yVal>
            <c:numRef>
              <c:f>'Colorectal by ADD'!$D$5:$D$19</c:f>
              <c:numCache>
                <c:formatCode>0.0%</c:formatCode>
                <c:ptCount val="15"/>
                <c:pt idx="0">
                  <c:v>0.59699999999999998</c:v>
                </c:pt>
                <c:pt idx="1">
                  <c:v>0.49600000000000016</c:v>
                </c:pt>
                <c:pt idx="2">
                  <c:v>0.502</c:v>
                </c:pt>
                <c:pt idx="3">
                  <c:v>0.53600000000000003</c:v>
                </c:pt>
                <c:pt idx="4">
                  <c:v>0.54</c:v>
                </c:pt>
                <c:pt idx="5">
                  <c:v>0.45700000000000002</c:v>
                </c:pt>
                <c:pt idx="6">
                  <c:v>0.55300000000000005</c:v>
                </c:pt>
                <c:pt idx="7">
                  <c:v>0.54400000000000004</c:v>
                </c:pt>
                <c:pt idx="8">
                  <c:v>0.56699999999999995</c:v>
                </c:pt>
                <c:pt idx="9">
                  <c:v>0.49800000000000016</c:v>
                </c:pt>
                <c:pt idx="10">
                  <c:v>0.51300000000000001</c:v>
                </c:pt>
                <c:pt idx="11">
                  <c:v>0.51300000000000001</c:v>
                </c:pt>
                <c:pt idx="12">
                  <c:v>0.53300000000000003</c:v>
                </c:pt>
                <c:pt idx="13">
                  <c:v>0.52800000000000002</c:v>
                </c:pt>
                <c:pt idx="14">
                  <c:v>0.42300000000000021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96080624"/>
        <c:axId val="296082584"/>
      </c:scatterChart>
      <c:valAx>
        <c:axId val="296080624"/>
        <c:scaling>
          <c:orientation val="minMax"/>
          <c:max val="65"/>
          <c:min val="45"/>
        </c:scaling>
        <c:delete val="0"/>
        <c:axPos val="b"/>
        <c:title>
          <c:tx>
            <c:rich>
              <a:bodyPr/>
              <a:lstStyle/>
              <a:p>
                <a:pPr algn="ctr">
                  <a:defRPr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r>
                  <a:rPr lang="en-US" sz="1200" b="1" i="0" baseline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Colonoscopy Rate (2012)</a:t>
                </a:r>
                <a:endParaRPr lang="en-US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layout/>
          <c:overlay val="0"/>
        </c:title>
        <c:numFmt formatCode="0.0" sourceLinked="1"/>
        <c:majorTickMark val="none"/>
        <c:minorTickMark val="none"/>
        <c:tickLblPos val="nextTo"/>
        <c:txPr>
          <a:bodyPr/>
          <a:lstStyle/>
          <a:p>
            <a:pPr>
              <a:defRPr sz="1200" b="1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296082584"/>
        <c:crosses val="autoZero"/>
        <c:crossBetween val="midCat"/>
        <c:majorUnit val="5"/>
        <c:minorUnit val="2"/>
      </c:valAx>
      <c:valAx>
        <c:axId val="296082584"/>
        <c:scaling>
          <c:orientation val="minMax"/>
          <c:max val="0.65000000000000113"/>
          <c:min val="0.4"/>
        </c:scaling>
        <c:delete val="0"/>
        <c:axPos val="l"/>
        <c:majorGridlines/>
        <c:title>
          <c:tx>
            <c:rich>
              <a:bodyPr/>
              <a:lstStyle/>
              <a:p>
                <a:pPr algn="ctr">
                  <a:defRPr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r>
                  <a:rPr lang="en-US" sz="1200" b="1" i="0" baseline="0" dirty="0">
                    <a:latin typeface="Arial" panose="020B0604020202020204" pitchFamily="34" charset="0"/>
                    <a:cs typeface="Arial" panose="020B0604020202020204" pitchFamily="34" charset="0"/>
                  </a:rPr>
                  <a:t>Late Stage Colorectal Cancer </a:t>
                </a:r>
                <a:r>
                  <a:rPr lang="en-US" sz="1200" b="1" i="0" baseline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Incidence (2009-2013)</a:t>
                </a:r>
                <a:endParaRPr lang="en-US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5.0251256281407036E-3"/>
              <c:y val="0.16506406271584473"/>
            </c:manualLayout>
          </c:layout>
          <c:overlay val="0"/>
        </c:title>
        <c:numFmt formatCode="0.0%" sourceLinked="1"/>
        <c:majorTickMark val="none"/>
        <c:minorTickMark val="none"/>
        <c:tickLblPos val="nextTo"/>
        <c:txPr>
          <a:bodyPr/>
          <a:lstStyle/>
          <a:p>
            <a:pPr>
              <a:defRPr sz="1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296080624"/>
        <c:crosses val="autoZero"/>
        <c:crossBetween val="midCat"/>
        <c:majorUnit val="0.05"/>
        <c:minorUnit val="2.0000000000000011E-2"/>
      </c:valAx>
    </c:plotArea>
    <c:plotVisOnly val="1"/>
    <c:dispBlanksAs val="gap"/>
    <c:showDLblsOverMax val="0"/>
  </c:chart>
  <c:externalData r:id="rId2">
    <c:autoUpdate val="0"/>
  </c:externalData>
</c:chartSpace>
</file>

<file path=ppt/charts/chart7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&quot;arial&quot;"/>
                <a:ea typeface="+mn-ea"/>
                <a:cs typeface="+mn-cs"/>
              </a:defRPr>
            </a:pPr>
            <a:r>
              <a:rPr lang="en-US" sz="2000" dirty="0"/>
              <a:t>Cervix Uteri Invasive Cancer </a:t>
            </a:r>
            <a:r>
              <a:rPr lang="en-US" sz="2000" dirty="0">
                <a:solidFill>
                  <a:srgbClr val="FF0000"/>
                </a:solidFill>
              </a:rPr>
              <a:t>Incidence </a:t>
            </a:r>
            <a:r>
              <a:rPr lang="en-US" sz="2000" dirty="0"/>
              <a:t>Rate 2000-2013</a:t>
            </a:r>
          </a:p>
        </c:rich>
      </c:tx>
      <c:layout>
        <c:manualLayout>
          <c:xMode val="edge"/>
          <c:yMode val="edge"/>
          <c:x val="0.1357142857142857"/>
          <c:y val="3.004103360319396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&quot;arial&quot;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1715048118985125"/>
          <c:y val="0.13004629629629633"/>
          <c:w val="0.83847375328083995"/>
          <c:h val="0.71412839020122498"/>
        </c:manualLayout>
      </c:layout>
      <c:lineChart>
        <c:grouping val="standard"/>
        <c:varyColors val="0"/>
        <c:ser>
          <c:idx val="0"/>
          <c:order val="0"/>
          <c:tx>
            <c:strRef>
              <c:f>Overall!$A$3</c:f>
              <c:strCache>
                <c:ptCount val="1"/>
                <c:pt idx="0">
                  <c:v>Age-Adjusted Rate (per 100,000)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0"/>
            <c:trendlineLbl>
              <c:layout>
                <c:manualLayout>
                  <c:x val="-0.15670107413043957"/>
                  <c:y val="-3.2206018261801785E-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&quot;arial&quot;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cat>
            <c:numRef>
              <c:f>Overall!$B$2:$O$2</c:f>
              <c:numCache>
                <c:formatCode>General</c:formatCode>
                <c:ptCount val="1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</c:numCache>
            </c:numRef>
          </c:cat>
          <c:val>
            <c:numRef>
              <c:f>Overall!$B$3:$O$3</c:f>
              <c:numCache>
                <c:formatCode>General</c:formatCode>
                <c:ptCount val="14"/>
                <c:pt idx="0">
                  <c:v>11.5</c:v>
                </c:pt>
                <c:pt idx="1">
                  <c:v>11.3</c:v>
                </c:pt>
                <c:pt idx="2">
                  <c:v>10.4</c:v>
                </c:pt>
                <c:pt idx="3">
                  <c:v>9</c:v>
                </c:pt>
                <c:pt idx="4">
                  <c:v>10.1</c:v>
                </c:pt>
                <c:pt idx="5">
                  <c:v>9.5</c:v>
                </c:pt>
                <c:pt idx="6">
                  <c:v>9</c:v>
                </c:pt>
                <c:pt idx="7">
                  <c:v>9.1</c:v>
                </c:pt>
                <c:pt idx="8">
                  <c:v>8.3000000000000007</c:v>
                </c:pt>
                <c:pt idx="9">
                  <c:v>9.3000000000000007</c:v>
                </c:pt>
                <c:pt idx="10">
                  <c:v>8.8000000000000007</c:v>
                </c:pt>
                <c:pt idx="11">
                  <c:v>8.1</c:v>
                </c:pt>
                <c:pt idx="12">
                  <c:v>9.3000000000000007</c:v>
                </c:pt>
                <c:pt idx="13">
                  <c:v>7.9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9525" cap="flat" cmpd="sng" algn="ctr">
              <a:solidFill>
                <a:schemeClr val="tx1">
                  <a:lumMod val="75000"/>
                  <a:lumOff val="25000"/>
                </a:schemeClr>
              </a:solidFill>
              <a:round/>
            </a:ln>
            <a:effectLst/>
          </c:spPr>
        </c:hiLowLines>
        <c:marker val="1"/>
        <c:smooth val="0"/>
        <c:axId val="274442944"/>
        <c:axId val="275143968"/>
        <c:extLst>
          <c:ext xmlns:c15="http://schemas.microsoft.com/office/drawing/2012/chart" uri="{02D57815-91ED-43cb-92C2-25804820EDAC}">
            <c15:filteredLine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Overall!$A$4</c15:sqref>
                        </c15:formulaRef>
                      </c:ext>
                    </c:extLst>
                    <c:strCache>
                      <c:ptCount val="1"/>
                      <c:pt idx="0">
                        <c:v>95% Confidence Interval Lower</c:v>
                      </c:pt>
                    </c:strCache>
                  </c:strRef>
                </c:tx>
                <c:spPr>
                  <a:ln w="28575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Overall!$B$2:$O$2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2000</c:v>
                      </c:pt>
                      <c:pt idx="1">
                        <c:v>2001</c:v>
                      </c:pt>
                      <c:pt idx="2">
                        <c:v>2002</c:v>
                      </c:pt>
                      <c:pt idx="3">
                        <c:v>2003</c:v>
                      </c:pt>
                      <c:pt idx="4">
                        <c:v>2004</c:v>
                      </c:pt>
                      <c:pt idx="5">
                        <c:v>2005</c:v>
                      </c:pt>
                      <c:pt idx="6">
                        <c:v>2006</c:v>
                      </c:pt>
                      <c:pt idx="7">
                        <c:v>2007</c:v>
                      </c:pt>
                      <c:pt idx="8">
                        <c:v>2008</c:v>
                      </c:pt>
                      <c:pt idx="9">
                        <c:v>2009</c:v>
                      </c:pt>
                      <c:pt idx="10">
                        <c:v>2010</c:v>
                      </c:pt>
                      <c:pt idx="11">
                        <c:v>2011</c:v>
                      </c:pt>
                      <c:pt idx="12">
                        <c:v>2012</c:v>
                      </c:pt>
                      <c:pt idx="13">
                        <c:v>2013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Overall!$B$4:$O$4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10.1</c:v>
                      </c:pt>
                      <c:pt idx="1">
                        <c:v>9.9</c:v>
                      </c:pt>
                      <c:pt idx="2">
                        <c:v>9.1</c:v>
                      </c:pt>
                      <c:pt idx="3">
                        <c:v>7.8</c:v>
                      </c:pt>
                      <c:pt idx="4">
                        <c:v>8.8000000000000007</c:v>
                      </c:pt>
                      <c:pt idx="5">
                        <c:v>8.1999999999999993</c:v>
                      </c:pt>
                      <c:pt idx="6">
                        <c:v>7.8</c:v>
                      </c:pt>
                      <c:pt idx="7">
                        <c:v>7.9</c:v>
                      </c:pt>
                      <c:pt idx="8">
                        <c:v>7.2</c:v>
                      </c:pt>
                      <c:pt idx="9">
                        <c:v>8.1</c:v>
                      </c:pt>
                      <c:pt idx="10">
                        <c:v>7.6</c:v>
                      </c:pt>
                      <c:pt idx="11">
                        <c:v>7</c:v>
                      </c:pt>
                      <c:pt idx="12">
                        <c:v>8.1</c:v>
                      </c:pt>
                      <c:pt idx="13">
                        <c:v>6.7</c:v>
                      </c:pt>
                    </c:numCache>
                  </c:numRef>
                </c:val>
                <c:smooth val="0"/>
              </c15:ser>
            </c15:filteredLineSeries>
          </c:ext>
        </c:extLst>
      </c:lineChart>
      <c:catAx>
        <c:axId val="27444294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&quot;arial&quot;"/>
                    <a:ea typeface="+mn-ea"/>
                    <a:cs typeface="+mn-cs"/>
                  </a:defRPr>
                </a:pPr>
                <a:r>
                  <a:rPr lang="en-US"/>
                  <a:t>Year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&quot;arial&quot;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&quot;arial&quot;"/>
                <a:ea typeface="+mn-ea"/>
                <a:cs typeface="+mn-cs"/>
              </a:defRPr>
            </a:pPr>
            <a:endParaRPr lang="en-US"/>
          </a:p>
        </c:txPr>
        <c:crossAx val="275143968"/>
        <c:crosses val="autoZero"/>
        <c:auto val="1"/>
        <c:lblAlgn val="ctr"/>
        <c:lblOffset val="100"/>
        <c:noMultiLvlLbl val="0"/>
      </c:catAx>
      <c:valAx>
        <c:axId val="275143968"/>
        <c:scaling>
          <c:orientation val="minMax"/>
          <c:min val="7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&quot;arial&quot;"/>
                    <a:ea typeface="+mn-ea"/>
                    <a:cs typeface="+mn-cs"/>
                  </a:defRPr>
                </a:pPr>
                <a:r>
                  <a:rPr lang="en-US"/>
                  <a:t>Age-Adjusted Rate (per 100,000)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&quot;arial&quot;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&quot;arial&quot;"/>
                <a:ea typeface="+mn-ea"/>
                <a:cs typeface="+mn-cs"/>
              </a:defRPr>
            </a:pPr>
            <a:endParaRPr lang="en-US"/>
          </a:p>
        </c:txPr>
        <c:crossAx val="2744429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>
          <a:latin typeface="&quot;arial&quot;"/>
        </a:defRPr>
      </a:pPr>
      <a:endParaRPr lang="en-US"/>
    </a:p>
  </c:txPr>
  <c:externalData r:id="rId4">
    <c:autoUpdate val="0"/>
  </c:externalData>
</c:chartSpace>
</file>

<file path=ppt/charts/chart7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&quot;arial&quot;"/>
                <a:ea typeface="+mn-ea"/>
                <a:cs typeface="+mn-cs"/>
              </a:defRPr>
            </a:pPr>
            <a:r>
              <a:rPr lang="en-US" sz="2400" dirty="0"/>
              <a:t>White vs. Black Cervix Uteri Invasive Cancer </a:t>
            </a:r>
            <a:r>
              <a:rPr lang="en-US" sz="2400" dirty="0">
                <a:solidFill>
                  <a:srgbClr val="FF0000"/>
                </a:solidFill>
              </a:rPr>
              <a:t>Incidence</a:t>
            </a:r>
            <a:r>
              <a:rPr lang="en-US" sz="2400" dirty="0"/>
              <a:t> Rate 2000-2013</a:t>
            </a:r>
          </a:p>
        </c:rich>
      </c:tx>
      <c:layout>
        <c:manualLayout>
          <c:xMode val="edge"/>
          <c:yMode val="edge"/>
          <c:x val="0.18790340066187378"/>
          <c:y val="4.819101086736147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&quot;arial&quot;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326159230096237"/>
          <c:y val="0.20143518518518519"/>
          <c:w val="0.75425196850393705"/>
          <c:h val="0.62225247885680957"/>
        </c:manualLayout>
      </c:layout>
      <c:lineChart>
        <c:grouping val="standard"/>
        <c:varyColors val="0"/>
        <c:ser>
          <c:idx val="1"/>
          <c:order val="0"/>
          <c:tx>
            <c:v>White</c:v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38100" cap="rnd">
                <a:solidFill>
                  <a:schemeClr val="accent2"/>
                </a:solidFill>
                <a:prstDash val="sysDot"/>
              </a:ln>
              <a:effectLst/>
            </c:spPr>
            <c:trendlineType val="linear"/>
            <c:dispRSqr val="1"/>
            <c:dispEq val="0"/>
            <c:trendlineLbl>
              <c:layout>
                <c:manualLayout>
                  <c:x val="-0.1596732283464567"/>
                  <c:y val="-0.1090765305929836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&quot;arial&quot;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cat>
            <c:numRef>
              <c:f>'White vs. Black'!$B$3:$O$3</c:f>
              <c:numCache>
                <c:formatCode>General</c:formatCode>
                <c:ptCount val="1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</c:numCache>
            </c:numRef>
          </c:cat>
          <c:val>
            <c:numRef>
              <c:f>'White vs. Black'!$B$4:$O$4</c:f>
              <c:numCache>
                <c:formatCode>General</c:formatCode>
                <c:ptCount val="14"/>
                <c:pt idx="0">
                  <c:v>11.1</c:v>
                </c:pt>
                <c:pt idx="1">
                  <c:v>10.9</c:v>
                </c:pt>
                <c:pt idx="2">
                  <c:v>10.3</c:v>
                </c:pt>
                <c:pt idx="3">
                  <c:v>8.3000000000000007</c:v>
                </c:pt>
                <c:pt idx="4">
                  <c:v>9.9</c:v>
                </c:pt>
                <c:pt idx="5">
                  <c:v>9.1999999999999993</c:v>
                </c:pt>
                <c:pt idx="6">
                  <c:v>8.6999999999999993</c:v>
                </c:pt>
                <c:pt idx="7">
                  <c:v>9.1999999999999993</c:v>
                </c:pt>
                <c:pt idx="8">
                  <c:v>8.1999999999999993</c:v>
                </c:pt>
                <c:pt idx="9">
                  <c:v>9.4</c:v>
                </c:pt>
                <c:pt idx="10">
                  <c:v>8.9</c:v>
                </c:pt>
                <c:pt idx="11">
                  <c:v>8.1999999999999993</c:v>
                </c:pt>
                <c:pt idx="12">
                  <c:v>9.6</c:v>
                </c:pt>
                <c:pt idx="13">
                  <c:v>7.9</c:v>
                </c:pt>
              </c:numCache>
            </c:numRef>
          </c:val>
          <c:smooth val="0"/>
        </c:ser>
        <c:ser>
          <c:idx val="0"/>
          <c:order val="1"/>
          <c:tx>
            <c:v>Black</c:v>
          </c:tx>
          <c:spPr>
            <a:ln w="22225" cap="rnd">
              <a:solidFill>
                <a:srgbClr val="FF0000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rgbClr val="FF0000"/>
              </a:solidFill>
              <a:ln w="9525">
                <a:noFill/>
              </a:ln>
              <a:effectLst/>
            </c:spPr>
          </c:marker>
          <c:trendline>
            <c:spPr>
              <a:ln w="38100" cap="rnd">
                <a:solidFill>
                  <a:srgbClr val="FF0000"/>
                </a:solidFill>
                <a:prstDash val="sysDot"/>
              </a:ln>
              <a:effectLst/>
            </c:spPr>
            <c:trendlineType val="linear"/>
            <c:dispRSqr val="1"/>
            <c:dispEq val="0"/>
            <c:trendlineLbl>
              <c:layout>
                <c:manualLayout>
                  <c:x val="-0.28328433945756781"/>
                  <c:y val="-8.1790724084191579E-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&quot;arial&quot;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val>
            <c:numRef>
              <c:f>'White vs. Black'!$B$13:$O$13</c:f>
              <c:numCache>
                <c:formatCode>General</c:formatCode>
                <c:ptCount val="14"/>
                <c:pt idx="0">
                  <c:v>13.4</c:v>
                </c:pt>
                <c:pt idx="1">
                  <c:v>17.399999999999999</c:v>
                </c:pt>
                <c:pt idx="2">
                  <c:v>12.3</c:v>
                </c:pt>
                <c:pt idx="3">
                  <c:v>17.8</c:v>
                </c:pt>
                <c:pt idx="4">
                  <c:v>13.3</c:v>
                </c:pt>
                <c:pt idx="5">
                  <c:v>11.9</c:v>
                </c:pt>
                <c:pt idx="6">
                  <c:v>12.4</c:v>
                </c:pt>
                <c:pt idx="7">
                  <c:v>10.4</c:v>
                </c:pt>
                <c:pt idx="8">
                  <c:v>9.1999999999999993</c:v>
                </c:pt>
                <c:pt idx="9">
                  <c:v>7.3</c:v>
                </c:pt>
                <c:pt idx="10">
                  <c:v>7.9</c:v>
                </c:pt>
                <c:pt idx="11">
                  <c:v>7.9</c:v>
                </c:pt>
                <c:pt idx="12">
                  <c:v>6.1</c:v>
                </c:pt>
                <c:pt idx="13">
                  <c:v>7.6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75144752"/>
        <c:axId val="275145144"/>
      </c:lineChart>
      <c:catAx>
        <c:axId val="27514475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&quot;arial&quot;"/>
                    <a:ea typeface="+mn-ea"/>
                    <a:cs typeface="+mn-cs"/>
                  </a:defRPr>
                </a:pPr>
                <a:r>
                  <a:rPr lang="en-US"/>
                  <a:t>Year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&quot;arial&quot;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&quot;arial&quot;"/>
                <a:ea typeface="+mn-ea"/>
                <a:cs typeface="+mn-cs"/>
              </a:defRPr>
            </a:pPr>
            <a:endParaRPr lang="en-US"/>
          </a:p>
        </c:txPr>
        <c:crossAx val="275145144"/>
        <c:crosses val="autoZero"/>
        <c:auto val="1"/>
        <c:lblAlgn val="ctr"/>
        <c:lblOffset val="100"/>
        <c:noMultiLvlLbl val="0"/>
      </c:catAx>
      <c:valAx>
        <c:axId val="275145144"/>
        <c:scaling>
          <c:orientation val="minMax"/>
          <c:max val="18"/>
          <c:min val="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&quot;arial&quot;"/>
                    <a:ea typeface="+mn-ea"/>
                    <a:cs typeface="+mn-cs"/>
                  </a:defRPr>
                </a:pPr>
                <a:r>
                  <a:rPr lang="en-US"/>
                  <a:t>Age-Adjusted Rate (per 100,000)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&quot;arial&quot;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&quot;arial&quot;"/>
                <a:ea typeface="+mn-ea"/>
                <a:cs typeface="+mn-cs"/>
              </a:defRPr>
            </a:pPr>
            <a:endParaRPr lang="en-US"/>
          </a:p>
        </c:txPr>
        <c:crossAx val="2751447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7279133858267721"/>
          <c:y val="0.36987746195618276"/>
          <c:w val="0.10915310586176728"/>
          <c:h val="0.27083552055992999"/>
        </c:manualLayout>
      </c:layout>
      <c:overlay val="0"/>
      <c:spPr>
        <a:noFill/>
        <a:ln w="25400"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&quot;arial&quot;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>
          <a:latin typeface="&quot;arial&quot;"/>
        </a:defRPr>
      </a:pPr>
      <a:endParaRPr lang="en-US"/>
    </a:p>
  </c:txPr>
  <c:externalData r:id="rId4">
    <c:autoUpdate val="0"/>
  </c:externalData>
</c:chartSpace>
</file>

<file path=ppt/charts/chart7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&quot;arial&quot;"/>
                <a:ea typeface="+mn-ea"/>
                <a:cs typeface="+mn-cs"/>
              </a:defRPr>
            </a:pPr>
            <a:r>
              <a:rPr lang="en-US" sz="2400" dirty="0"/>
              <a:t>Urban vs. Rural Cervix Uteri Invasive Cancer </a:t>
            </a:r>
            <a:r>
              <a:rPr lang="en-US" sz="2400" dirty="0">
                <a:solidFill>
                  <a:srgbClr val="FF0000"/>
                </a:solidFill>
              </a:rPr>
              <a:t>Incidence</a:t>
            </a:r>
            <a:r>
              <a:rPr lang="en-US" sz="2400" dirty="0"/>
              <a:t> Rate 2000-2013 </a:t>
            </a:r>
          </a:p>
        </c:rich>
      </c:tx>
      <c:layout>
        <c:manualLayout>
          <c:xMode val="edge"/>
          <c:yMode val="edge"/>
          <c:x val="0.14241961942257217"/>
          <c:y val="2.970417760279965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&quot;arial&quot;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9372703412073498E-2"/>
          <c:y val="0.20606481481481478"/>
          <c:w val="0.70873753280839891"/>
          <c:h val="0.62885061242344709"/>
        </c:manualLayout>
      </c:layout>
      <c:lineChart>
        <c:grouping val="standard"/>
        <c:varyColors val="0"/>
        <c:ser>
          <c:idx val="0"/>
          <c:order val="0"/>
          <c:tx>
            <c:v>Urban Cervix Uteri</c:v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41275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0"/>
            <c:trendlineLbl>
              <c:layout>
                <c:manualLayout>
                  <c:x val="-0.1268954505686789"/>
                  <c:y val="-8.7259405074364849E-3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&quot;arial&quot;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cat>
            <c:numRef>
              <c:f>'Urban vs. Rural'!$B$3:$O$3</c:f>
              <c:numCache>
                <c:formatCode>General</c:formatCode>
                <c:ptCount val="1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</c:numCache>
            </c:numRef>
          </c:cat>
          <c:val>
            <c:numRef>
              <c:f>'Urban vs. Rural'!$B$4:$O$4</c:f>
              <c:numCache>
                <c:formatCode>General</c:formatCode>
                <c:ptCount val="14"/>
                <c:pt idx="0">
                  <c:v>10.3</c:v>
                </c:pt>
                <c:pt idx="1">
                  <c:v>11.4</c:v>
                </c:pt>
                <c:pt idx="2">
                  <c:v>9.9</c:v>
                </c:pt>
                <c:pt idx="3">
                  <c:v>7.4</c:v>
                </c:pt>
                <c:pt idx="4">
                  <c:v>9.6999999999999993</c:v>
                </c:pt>
                <c:pt idx="5">
                  <c:v>8.5</c:v>
                </c:pt>
                <c:pt idx="6">
                  <c:v>8.5</c:v>
                </c:pt>
                <c:pt idx="7">
                  <c:v>9.1</c:v>
                </c:pt>
                <c:pt idx="8">
                  <c:v>7.4</c:v>
                </c:pt>
                <c:pt idx="9">
                  <c:v>8.8000000000000007</c:v>
                </c:pt>
                <c:pt idx="10">
                  <c:v>8.6999999999999993</c:v>
                </c:pt>
                <c:pt idx="11">
                  <c:v>7.4</c:v>
                </c:pt>
                <c:pt idx="12">
                  <c:v>9.1</c:v>
                </c:pt>
                <c:pt idx="13">
                  <c:v>6.6</c:v>
                </c:pt>
              </c:numCache>
            </c:numRef>
          </c:val>
          <c:smooth val="0"/>
        </c:ser>
        <c:ser>
          <c:idx val="1"/>
          <c:order val="1"/>
          <c:tx>
            <c:v>Rural Cervix Uteri</c:v>
          </c:tx>
          <c:spPr>
            <a:ln w="22225" cap="rnd">
              <a:solidFill>
                <a:srgbClr val="FF0000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rgbClr val="FF0000"/>
              </a:solidFill>
              <a:ln w="9525">
                <a:noFill/>
              </a:ln>
              <a:effectLst/>
            </c:spPr>
          </c:marker>
          <c:trendline>
            <c:spPr>
              <a:ln w="38100" cap="rnd">
                <a:solidFill>
                  <a:srgbClr val="FF0000"/>
                </a:solidFill>
                <a:prstDash val="sysDot"/>
              </a:ln>
              <a:effectLst/>
            </c:spPr>
            <c:trendlineType val="linear"/>
            <c:dispRSqr val="1"/>
            <c:dispEq val="0"/>
            <c:trendlineLbl>
              <c:layout>
                <c:manualLayout>
                  <c:x val="-5.1895450568678912E-2"/>
                  <c:y val="-8.2601523767862353E-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&quot;arial&quot;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val>
            <c:numRef>
              <c:f>'Urban vs. Rural'!$B$13:$O$13</c:f>
              <c:numCache>
                <c:formatCode>General</c:formatCode>
                <c:ptCount val="14"/>
                <c:pt idx="0">
                  <c:v>13.1</c:v>
                </c:pt>
                <c:pt idx="1">
                  <c:v>11.2</c:v>
                </c:pt>
                <c:pt idx="2">
                  <c:v>11</c:v>
                </c:pt>
                <c:pt idx="3">
                  <c:v>11</c:v>
                </c:pt>
                <c:pt idx="4">
                  <c:v>10.6</c:v>
                </c:pt>
                <c:pt idx="5">
                  <c:v>10.7</c:v>
                </c:pt>
                <c:pt idx="6">
                  <c:v>9.6</c:v>
                </c:pt>
                <c:pt idx="7">
                  <c:v>9.1999999999999993</c:v>
                </c:pt>
                <c:pt idx="8">
                  <c:v>9.6</c:v>
                </c:pt>
                <c:pt idx="9">
                  <c:v>9.9</c:v>
                </c:pt>
                <c:pt idx="10">
                  <c:v>8.9</c:v>
                </c:pt>
                <c:pt idx="11">
                  <c:v>9.1999999999999993</c:v>
                </c:pt>
                <c:pt idx="12">
                  <c:v>9.5</c:v>
                </c:pt>
                <c:pt idx="13">
                  <c:v>9.6999999999999993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75145928"/>
        <c:axId val="275146320"/>
      </c:lineChart>
      <c:catAx>
        <c:axId val="27514592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&quot;arial&quot;"/>
                    <a:ea typeface="+mn-ea"/>
                    <a:cs typeface="+mn-cs"/>
                  </a:defRPr>
                </a:pPr>
                <a:r>
                  <a:rPr lang="en-US"/>
                  <a:t>Year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&quot;arial&quot;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&quot;arial&quot;"/>
                <a:ea typeface="+mn-ea"/>
                <a:cs typeface="+mn-cs"/>
              </a:defRPr>
            </a:pPr>
            <a:endParaRPr lang="en-US"/>
          </a:p>
        </c:txPr>
        <c:crossAx val="275146320"/>
        <c:crosses val="autoZero"/>
        <c:auto val="1"/>
        <c:lblAlgn val="ctr"/>
        <c:lblOffset val="100"/>
        <c:noMultiLvlLbl val="0"/>
      </c:catAx>
      <c:valAx>
        <c:axId val="275146320"/>
        <c:scaling>
          <c:orientation val="minMax"/>
          <c:min val="6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&quot;arial&quot;"/>
                    <a:ea typeface="+mn-ea"/>
                    <a:cs typeface="+mn-cs"/>
                  </a:defRPr>
                </a:pPr>
                <a:r>
                  <a:rPr lang="en-US"/>
                  <a:t>Age-Adjusted Rate (per 100,000)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&quot;arial&quot;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&quot;arial&quot;"/>
                <a:ea typeface="+mn-ea"/>
                <a:cs typeface="+mn-cs"/>
              </a:defRPr>
            </a:pPr>
            <a:endParaRPr lang="en-US"/>
          </a:p>
        </c:txPr>
        <c:crossAx val="2751459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2311023622047241"/>
          <c:y val="0.34898075240594928"/>
          <c:w val="0.15050087489063868"/>
          <c:h val="0.32986220472440941"/>
        </c:manualLayout>
      </c:layout>
      <c:overlay val="0"/>
      <c:spPr>
        <a:noFill/>
        <a:ln w="25400"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&quot;arial&quot;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>
          <a:latin typeface="&quot;arial&quot;"/>
        </a:defRPr>
      </a:pPr>
      <a:endParaRPr lang="en-US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&quot;arial&quot;"/>
                <a:ea typeface="+mn-ea"/>
                <a:cs typeface="+mn-cs"/>
              </a:defRPr>
            </a:pPr>
            <a:r>
              <a:rPr lang="en-US" sz="2000" dirty="0"/>
              <a:t>Urban Male vs. Rural Male Lung and Bronchus Cancer </a:t>
            </a:r>
            <a:r>
              <a:rPr lang="en-US" sz="2000" dirty="0">
                <a:solidFill>
                  <a:srgbClr val="FF0000"/>
                </a:solidFill>
              </a:rPr>
              <a:t>Incidence</a:t>
            </a:r>
            <a:r>
              <a:rPr lang="en-US" sz="2000" dirty="0"/>
              <a:t> Rates 2000-2013</a:t>
            </a:r>
          </a:p>
        </c:rich>
      </c:tx>
      <c:layout>
        <c:manualLayout>
          <c:xMode val="edge"/>
          <c:yMode val="edge"/>
          <c:x val="0.13688101487314086"/>
          <c:y val="2.731943137579329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&quot;arial&quot;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3053843813001632E-2"/>
          <c:y val="0.21532407407407408"/>
          <c:w val="0.77317642359922401"/>
          <c:h val="0.66315517562504411"/>
        </c:manualLayout>
      </c:layout>
      <c:lineChart>
        <c:grouping val="standard"/>
        <c:varyColors val="0"/>
        <c:ser>
          <c:idx val="0"/>
          <c:order val="0"/>
          <c:tx>
            <c:v>Urban Male</c:v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444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0"/>
            <c:trendlineLbl>
              <c:layout>
                <c:manualLayout>
                  <c:x val="-0.16299179790026247"/>
                  <c:y val="-5.9819511197463954E-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&quot;arial&quot;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cat>
            <c:numRef>
              <c:f>'Urban M vs. Rural M'!$B$3:$O$3</c:f>
              <c:numCache>
                <c:formatCode>General</c:formatCode>
                <c:ptCount val="1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</c:numCache>
            </c:numRef>
          </c:cat>
          <c:val>
            <c:numRef>
              <c:f>'Urban M vs. Rural M'!$B$4:$O$4</c:f>
              <c:numCache>
                <c:formatCode>General</c:formatCode>
                <c:ptCount val="14"/>
                <c:pt idx="0">
                  <c:v>135.19999999999999</c:v>
                </c:pt>
                <c:pt idx="1">
                  <c:v>137.9</c:v>
                </c:pt>
                <c:pt idx="2">
                  <c:v>135.5</c:v>
                </c:pt>
                <c:pt idx="3">
                  <c:v>129.19999999999999</c:v>
                </c:pt>
                <c:pt idx="4">
                  <c:v>132</c:v>
                </c:pt>
                <c:pt idx="5">
                  <c:v>122.4</c:v>
                </c:pt>
                <c:pt idx="6">
                  <c:v>116.3</c:v>
                </c:pt>
                <c:pt idx="7">
                  <c:v>116.6</c:v>
                </c:pt>
                <c:pt idx="8">
                  <c:v>116.1</c:v>
                </c:pt>
                <c:pt idx="9">
                  <c:v>111.9</c:v>
                </c:pt>
                <c:pt idx="10">
                  <c:v>114</c:v>
                </c:pt>
                <c:pt idx="11">
                  <c:v>103.4</c:v>
                </c:pt>
                <c:pt idx="12">
                  <c:v>99.7</c:v>
                </c:pt>
                <c:pt idx="13">
                  <c:v>108.6</c:v>
                </c:pt>
              </c:numCache>
            </c:numRef>
          </c:val>
          <c:smooth val="0"/>
        </c:ser>
        <c:ser>
          <c:idx val="1"/>
          <c:order val="1"/>
          <c:tx>
            <c:v>Rural Male</c:v>
          </c:tx>
          <c:spPr>
            <a:ln w="22225" cap="rnd">
              <a:solidFill>
                <a:srgbClr val="FF0000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rgbClr val="FF0000"/>
              </a:solidFill>
              <a:ln w="9525">
                <a:noFill/>
              </a:ln>
              <a:effectLst/>
            </c:spPr>
          </c:marker>
          <c:trendline>
            <c:spPr>
              <a:ln w="44450" cap="rnd">
                <a:solidFill>
                  <a:srgbClr val="FF0000"/>
                </a:solidFill>
                <a:prstDash val="sysDot"/>
              </a:ln>
              <a:effectLst/>
            </c:spPr>
            <c:trendlineType val="linear"/>
            <c:dispRSqr val="1"/>
            <c:dispEq val="0"/>
            <c:trendlineLbl>
              <c:layout>
                <c:manualLayout>
                  <c:x val="2.2859798775153105E-3"/>
                  <c:y val="-8.0215768483485023E-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&quot;arial&quot;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val>
            <c:numRef>
              <c:f>'Urban M vs. Rural M'!$B$13:$O$13</c:f>
              <c:numCache>
                <c:formatCode>General</c:formatCode>
                <c:ptCount val="14"/>
                <c:pt idx="0">
                  <c:v>148.6</c:v>
                </c:pt>
                <c:pt idx="1">
                  <c:v>152.9</c:v>
                </c:pt>
                <c:pt idx="2">
                  <c:v>147.5</c:v>
                </c:pt>
                <c:pt idx="3">
                  <c:v>142.4</c:v>
                </c:pt>
                <c:pt idx="4">
                  <c:v>147.4</c:v>
                </c:pt>
                <c:pt idx="5">
                  <c:v>139.4</c:v>
                </c:pt>
                <c:pt idx="6">
                  <c:v>150</c:v>
                </c:pt>
                <c:pt idx="7">
                  <c:v>139.1</c:v>
                </c:pt>
                <c:pt idx="8">
                  <c:v>143</c:v>
                </c:pt>
                <c:pt idx="9">
                  <c:v>139.30000000000001</c:v>
                </c:pt>
                <c:pt idx="10">
                  <c:v>141.30000000000001</c:v>
                </c:pt>
                <c:pt idx="11">
                  <c:v>130.1</c:v>
                </c:pt>
                <c:pt idx="12">
                  <c:v>130.6</c:v>
                </c:pt>
                <c:pt idx="13">
                  <c:v>119.5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68772528"/>
        <c:axId val="268772920"/>
      </c:lineChart>
      <c:catAx>
        <c:axId val="26877252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&quot;arial&quot;"/>
                    <a:ea typeface="+mn-ea"/>
                    <a:cs typeface="+mn-cs"/>
                  </a:defRPr>
                </a:pPr>
                <a:r>
                  <a:rPr lang="en-US"/>
                  <a:t>Year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&quot;arial&quot;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&quot;arial&quot;"/>
                <a:ea typeface="+mn-ea"/>
                <a:cs typeface="+mn-cs"/>
              </a:defRPr>
            </a:pPr>
            <a:endParaRPr lang="en-US"/>
          </a:p>
        </c:txPr>
        <c:crossAx val="268772920"/>
        <c:crosses val="autoZero"/>
        <c:auto val="1"/>
        <c:lblAlgn val="ctr"/>
        <c:lblOffset val="100"/>
        <c:noMultiLvlLbl val="0"/>
      </c:catAx>
      <c:valAx>
        <c:axId val="268772920"/>
        <c:scaling>
          <c:orientation val="minMax"/>
          <c:max val="155"/>
          <c:min val="9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&quot;arial&quot;"/>
                    <a:ea typeface="+mn-ea"/>
                    <a:cs typeface="+mn-cs"/>
                  </a:defRPr>
                </a:pPr>
                <a:r>
                  <a:rPr lang="en-US"/>
                  <a:t>Age-Adjusted Rate (per 100,000)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&quot;arial&quot;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&quot;arial&quot;"/>
                <a:ea typeface="+mn-ea"/>
                <a:cs typeface="+mn-cs"/>
              </a:defRPr>
            </a:pPr>
            <a:endParaRPr lang="en-US"/>
          </a:p>
        </c:txPr>
        <c:crossAx val="2687725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560732720909886"/>
          <c:y val="0.35187766301939533"/>
          <c:w val="0.12726006124234471"/>
          <c:h val="0.37603043937689606"/>
        </c:manualLayout>
      </c:layout>
      <c:overlay val="0"/>
      <c:spPr>
        <a:noFill/>
        <a:ln w="25400">
          <a:solidFill>
            <a:sysClr val="windowText" lastClr="000000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&quot;arial&quot;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>
          <a:latin typeface="&quot;arial&quot;"/>
        </a:defRPr>
      </a:pPr>
      <a:endParaRPr lang="en-US"/>
    </a:p>
  </c:txPr>
  <c:externalData r:id="rId4">
    <c:autoUpdate val="0"/>
  </c:externalData>
</c:chartSpace>
</file>

<file path=ppt/charts/chart8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&quot;arial&quot;"/>
                <a:ea typeface="+mn-ea"/>
                <a:cs typeface="+mn-cs"/>
              </a:defRPr>
            </a:pPr>
            <a:r>
              <a:rPr lang="en-US" sz="1800" dirty="0"/>
              <a:t>Appalachia vs. Non-Appalachia Cervix Uteri Invasive Cancer </a:t>
            </a:r>
            <a:r>
              <a:rPr lang="en-US" sz="1800" dirty="0">
                <a:solidFill>
                  <a:srgbClr val="FF0000"/>
                </a:solidFill>
              </a:rPr>
              <a:t>Incidence</a:t>
            </a:r>
            <a:r>
              <a:rPr lang="en-US" sz="1800" dirty="0"/>
              <a:t> Rate 2000-2013</a:t>
            </a:r>
          </a:p>
        </c:rich>
      </c:tx>
      <c:layout>
        <c:manualLayout>
          <c:xMode val="edge"/>
          <c:yMode val="edge"/>
          <c:x val="0.11032840631763136"/>
          <c:y val="5.115278681993706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&quot;arial&quot;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9372703412073498E-2"/>
          <c:y val="0.21532407407407408"/>
          <c:w val="0.67934842519685035"/>
          <c:h val="0.61496172353455814"/>
        </c:manualLayout>
      </c:layout>
      <c:lineChart>
        <c:grouping val="standard"/>
        <c:varyColors val="0"/>
        <c:ser>
          <c:idx val="0"/>
          <c:order val="0"/>
          <c:tx>
            <c:v>Appalachia Cervix Uteri</c:v>
          </c:tx>
          <c:spPr>
            <a:ln w="22225" cap="rnd">
              <a:solidFill>
                <a:srgbClr val="FF0000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rgbClr val="FF0000"/>
              </a:solidFill>
              <a:ln w="9525">
                <a:noFill/>
              </a:ln>
              <a:effectLst/>
            </c:spPr>
          </c:marker>
          <c:trendline>
            <c:spPr>
              <a:ln w="38100" cap="rnd">
                <a:solidFill>
                  <a:srgbClr val="FF0000"/>
                </a:solidFill>
                <a:prstDash val="sysDot"/>
              </a:ln>
              <a:effectLst/>
            </c:spPr>
            <c:trendlineType val="linear"/>
            <c:dispRSqr val="1"/>
            <c:dispEq val="0"/>
            <c:trendlineLbl>
              <c:layout>
                <c:manualLayout>
                  <c:x val="-9.0222450811729096E-2"/>
                  <c:y val="-0.1186980750032945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&quot;arial&quot;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cat>
            <c:numRef>
              <c:f>'App vs. Non-App'!$B$3:$O$3</c:f>
              <c:numCache>
                <c:formatCode>General</c:formatCode>
                <c:ptCount val="1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</c:numCache>
            </c:numRef>
          </c:cat>
          <c:val>
            <c:numRef>
              <c:f>'App vs. Non-App'!$B$4:$O$4</c:f>
              <c:numCache>
                <c:formatCode>General</c:formatCode>
                <c:ptCount val="14"/>
                <c:pt idx="0">
                  <c:v>13.7</c:v>
                </c:pt>
                <c:pt idx="1">
                  <c:v>12.3</c:v>
                </c:pt>
                <c:pt idx="2">
                  <c:v>11.7</c:v>
                </c:pt>
                <c:pt idx="3">
                  <c:v>11.8</c:v>
                </c:pt>
                <c:pt idx="4">
                  <c:v>11.6</c:v>
                </c:pt>
                <c:pt idx="5">
                  <c:v>10.6</c:v>
                </c:pt>
                <c:pt idx="6">
                  <c:v>10.9</c:v>
                </c:pt>
                <c:pt idx="7">
                  <c:v>9.6999999999999993</c:v>
                </c:pt>
                <c:pt idx="8">
                  <c:v>10.1</c:v>
                </c:pt>
                <c:pt idx="9">
                  <c:v>8.6</c:v>
                </c:pt>
                <c:pt idx="10">
                  <c:v>9.5</c:v>
                </c:pt>
                <c:pt idx="11">
                  <c:v>9.8000000000000007</c:v>
                </c:pt>
                <c:pt idx="12">
                  <c:v>10</c:v>
                </c:pt>
                <c:pt idx="13">
                  <c:v>10.199999999999999</c:v>
                </c:pt>
              </c:numCache>
            </c:numRef>
          </c:val>
          <c:smooth val="0"/>
        </c:ser>
        <c:ser>
          <c:idx val="1"/>
          <c:order val="1"/>
          <c:tx>
            <c:v>Non-Appalachia Cervix Uteri</c:v>
          </c:tx>
          <c:spPr>
            <a:ln w="22225" cap="rnd">
              <a:solidFill>
                <a:srgbClr val="00CCFF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rgbClr val="00CCFF"/>
              </a:solidFill>
              <a:ln w="9525">
                <a:noFill/>
              </a:ln>
              <a:effectLst/>
            </c:spPr>
          </c:marker>
          <c:trendline>
            <c:spPr>
              <a:ln w="38100" cap="rnd">
                <a:solidFill>
                  <a:srgbClr val="00CCFF"/>
                </a:solidFill>
                <a:prstDash val="sysDot"/>
              </a:ln>
              <a:effectLst/>
            </c:spPr>
            <c:trendlineType val="linear"/>
            <c:dispRSqr val="1"/>
            <c:dispEq val="0"/>
            <c:trendlineLbl>
              <c:layout>
                <c:manualLayout>
                  <c:x val="-0.12216689874966084"/>
                  <c:y val="7.6995858303416254E-3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&quot;arial&quot;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val>
            <c:numRef>
              <c:f>'App vs. Non-App'!$B$13:$O$13</c:f>
              <c:numCache>
                <c:formatCode>General</c:formatCode>
                <c:ptCount val="14"/>
                <c:pt idx="0">
                  <c:v>10.6</c:v>
                </c:pt>
                <c:pt idx="1">
                  <c:v>10.9</c:v>
                </c:pt>
                <c:pt idx="2">
                  <c:v>9.9</c:v>
                </c:pt>
                <c:pt idx="3">
                  <c:v>7.9</c:v>
                </c:pt>
                <c:pt idx="4">
                  <c:v>9.5</c:v>
                </c:pt>
                <c:pt idx="5">
                  <c:v>9</c:v>
                </c:pt>
                <c:pt idx="6">
                  <c:v>8.3000000000000007</c:v>
                </c:pt>
                <c:pt idx="7">
                  <c:v>8.8000000000000007</c:v>
                </c:pt>
                <c:pt idx="8">
                  <c:v>7.7</c:v>
                </c:pt>
                <c:pt idx="9">
                  <c:v>9.6</c:v>
                </c:pt>
                <c:pt idx="10">
                  <c:v>8.5</c:v>
                </c:pt>
                <c:pt idx="11">
                  <c:v>7.5</c:v>
                </c:pt>
                <c:pt idx="12">
                  <c:v>9</c:v>
                </c:pt>
                <c:pt idx="13">
                  <c:v>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75147104"/>
        <c:axId val="275147496"/>
      </c:lineChart>
      <c:catAx>
        <c:axId val="27514710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&quot;arial&quot;"/>
                    <a:ea typeface="+mn-ea"/>
                    <a:cs typeface="+mn-cs"/>
                  </a:defRPr>
                </a:pPr>
                <a:r>
                  <a:rPr lang="en-US"/>
                  <a:t>Year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&quot;arial&quot;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&quot;arial&quot;"/>
                <a:ea typeface="+mn-ea"/>
                <a:cs typeface="+mn-cs"/>
              </a:defRPr>
            </a:pPr>
            <a:endParaRPr lang="en-US"/>
          </a:p>
        </c:txPr>
        <c:crossAx val="275147496"/>
        <c:crosses val="autoZero"/>
        <c:auto val="1"/>
        <c:lblAlgn val="ctr"/>
        <c:lblOffset val="100"/>
        <c:noMultiLvlLbl val="0"/>
      </c:catAx>
      <c:valAx>
        <c:axId val="275147496"/>
        <c:scaling>
          <c:orientation val="minMax"/>
          <c:max val="14"/>
          <c:min val="6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&quot;arial&quot;"/>
                    <a:ea typeface="+mn-ea"/>
                    <a:cs typeface="+mn-cs"/>
                  </a:defRPr>
                </a:pPr>
                <a:r>
                  <a:rPr lang="en-US"/>
                  <a:t>Age-Adjusted Rate (per 100,000)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&quot;arial&quot;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&quot;arial&quot;"/>
                <a:ea typeface="+mn-ea"/>
                <a:cs typeface="+mn-cs"/>
              </a:defRPr>
            </a:pPr>
            <a:endParaRPr lang="en-US"/>
          </a:p>
        </c:txPr>
        <c:crossAx val="275147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9818020540028478"/>
          <c:y val="0.31946637493919056"/>
          <c:w val="0.17126423570256294"/>
          <c:h val="0.35879848352289295"/>
        </c:manualLayout>
      </c:layout>
      <c:overlay val="0"/>
      <c:spPr>
        <a:noFill/>
        <a:ln w="25400"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&quot;arial&quot;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>
          <a:latin typeface="&quot;arial&quot;"/>
        </a:defRPr>
      </a:pPr>
      <a:endParaRPr lang="en-US"/>
    </a:p>
  </c:txPr>
  <c:externalData r:id="rId4">
    <c:autoUpdate val="0"/>
  </c:externalData>
</c:chartSpace>
</file>

<file path=ppt/charts/chart8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&quot;arial&quot;"/>
                <a:ea typeface="+mn-ea"/>
                <a:cs typeface="+mn-cs"/>
              </a:defRPr>
            </a:pPr>
            <a:r>
              <a:rPr lang="en-US" sz="2800" dirty="0"/>
              <a:t>White vs. Black Cervix Uteri Cancer </a:t>
            </a:r>
            <a:r>
              <a:rPr lang="en-US" sz="2800" dirty="0">
                <a:solidFill>
                  <a:srgbClr val="FF0000"/>
                </a:solidFill>
              </a:rPr>
              <a:t>Mortality</a:t>
            </a:r>
            <a:r>
              <a:rPr lang="en-US" sz="2800" dirty="0"/>
              <a:t> Rates 2000-2013</a:t>
            </a:r>
          </a:p>
        </c:rich>
      </c:tx>
      <c:layout>
        <c:manualLayout>
          <c:xMode val="edge"/>
          <c:yMode val="edge"/>
          <c:x val="0.16731594488188978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&quot;arial&quot;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4415463692038497E-2"/>
          <c:y val="0.15265237678623506"/>
          <c:w val="0.79172528433945744"/>
          <c:h val="0.70605584862122051"/>
        </c:manualLayout>
      </c:layout>
      <c:lineChart>
        <c:grouping val="standard"/>
        <c:varyColors val="0"/>
        <c:ser>
          <c:idx val="0"/>
          <c:order val="0"/>
          <c:tx>
            <c:v>White</c:v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3810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0"/>
            <c:trendlineLbl>
              <c:layout>
                <c:manualLayout>
                  <c:x val="7.7899168853893261E-3"/>
                  <c:y val="-4.3205198308544766E-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&quot;arial&quot;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cat>
            <c:numRef>
              <c:f>'White vs. Black'!$B$3:$O$3</c:f>
              <c:numCache>
                <c:formatCode>General</c:formatCode>
                <c:ptCount val="1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</c:numCache>
            </c:numRef>
          </c:cat>
          <c:val>
            <c:numRef>
              <c:f>'White vs. Black'!$B$4:$O$4</c:f>
              <c:numCache>
                <c:formatCode>General</c:formatCode>
                <c:ptCount val="14"/>
                <c:pt idx="0">
                  <c:v>2.8</c:v>
                </c:pt>
                <c:pt idx="1">
                  <c:v>2.6</c:v>
                </c:pt>
                <c:pt idx="2">
                  <c:v>2.4</c:v>
                </c:pt>
                <c:pt idx="3">
                  <c:v>3.5</c:v>
                </c:pt>
                <c:pt idx="4">
                  <c:v>1.8</c:v>
                </c:pt>
                <c:pt idx="5">
                  <c:v>2.9</c:v>
                </c:pt>
                <c:pt idx="6">
                  <c:v>2.2000000000000002</c:v>
                </c:pt>
                <c:pt idx="7">
                  <c:v>3.1</c:v>
                </c:pt>
                <c:pt idx="8">
                  <c:v>2.8</c:v>
                </c:pt>
                <c:pt idx="9">
                  <c:v>3.2</c:v>
                </c:pt>
                <c:pt idx="10">
                  <c:v>2.2999999999999998</c:v>
                </c:pt>
                <c:pt idx="11">
                  <c:v>3.5</c:v>
                </c:pt>
                <c:pt idx="12">
                  <c:v>2.7</c:v>
                </c:pt>
                <c:pt idx="13">
                  <c:v>3.1</c:v>
                </c:pt>
              </c:numCache>
            </c:numRef>
          </c:val>
          <c:smooth val="0"/>
        </c:ser>
        <c:ser>
          <c:idx val="1"/>
          <c:order val="1"/>
          <c:tx>
            <c:v>Black</c:v>
          </c:tx>
          <c:spPr>
            <a:ln w="22225" cap="rnd">
              <a:solidFill>
                <a:srgbClr val="FF0000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rgbClr val="FF0000"/>
              </a:solidFill>
              <a:ln w="9525">
                <a:noFill/>
              </a:ln>
              <a:effectLst/>
            </c:spPr>
          </c:marker>
          <c:trendline>
            <c:spPr>
              <a:ln w="38100" cap="rnd">
                <a:solidFill>
                  <a:srgbClr val="FF0000"/>
                </a:solidFill>
                <a:prstDash val="sysDot"/>
              </a:ln>
              <a:effectLst/>
            </c:spPr>
            <c:trendlineType val="linear"/>
            <c:dispRSqr val="1"/>
            <c:dispEq val="0"/>
            <c:trendlineLbl>
              <c:layout>
                <c:manualLayout>
                  <c:x val="-9.0821194225721782E-2"/>
                  <c:y val="1.1869896471274339E-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&quot;arial&quot;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cat>
            <c:numRef>
              <c:f>'White vs. Black'!$B$3:$O$3</c:f>
              <c:numCache>
                <c:formatCode>General</c:formatCode>
                <c:ptCount val="1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</c:numCache>
            </c:numRef>
          </c:cat>
          <c:val>
            <c:numRef>
              <c:f>'White vs. Black'!$B$13:$O$13</c:f>
              <c:numCache>
                <c:formatCode>General</c:formatCode>
                <c:ptCount val="14"/>
                <c:pt idx="0">
                  <c:v>6.6</c:v>
                </c:pt>
                <c:pt idx="1">
                  <c:v>6.6</c:v>
                </c:pt>
                <c:pt idx="2">
                  <c:v>0</c:v>
                </c:pt>
                <c:pt idx="3">
                  <c:v>8.8000000000000007</c:v>
                </c:pt>
                <c:pt idx="4">
                  <c:v>5.3</c:v>
                </c:pt>
                <c:pt idx="5">
                  <c:v>4.5</c:v>
                </c:pt>
                <c:pt idx="6">
                  <c:v>0</c:v>
                </c:pt>
                <c:pt idx="7">
                  <c:v>3.5</c:v>
                </c:pt>
                <c:pt idx="8">
                  <c:v>0</c:v>
                </c:pt>
                <c:pt idx="9">
                  <c:v>7.1</c:v>
                </c:pt>
                <c:pt idx="10">
                  <c:v>2.6</c:v>
                </c:pt>
                <c:pt idx="11">
                  <c:v>4.2</c:v>
                </c:pt>
                <c:pt idx="12">
                  <c:v>0</c:v>
                </c:pt>
                <c:pt idx="13">
                  <c:v>2.6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75148280"/>
        <c:axId val="275148672"/>
      </c:lineChart>
      <c:catAx>
        <c:axId val="27514828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&quot;arial&quot;"/>
                    <a:ea typeface="+mn-ea"/>
                    <a:cs typeface="+mn-cs"/>
                  </a:defRPr>
                </a:pPr>
                <a:r>
                  <a:rPr lang="en-US"/>
                  <a:t>Year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&quot;arial&quot;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&quot;arial&quot;"/>
                <a:ea typeface="+mn-ea"/>
                <a:cs typeface="+mn-cs"/>
              </a:defRPr>
            </a:pPr>
            <a:endParaRPr lang="en-US"/>
          </a:p>
        </c:txPr>
        <c:crossAx val="275148672"/>
        <c:crosses val="autoZero"/>
        <c:auto val="1"/>
        <c:lblAlgn val="ctr"/>
        <c:lblOffset val="100"/>
        <c:noMultiLvlLbl val="0"/>
      </c:catAx>
      <c:valAx>
        <c:axId val="2751486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&quot;arial&quot;"/>
                    <a:ea typeface="+mn-ea"/>
                    <a:cs typeface="+mn-cs"/>
                  </a:defRPr>
                </a:pPr>
                <a:r>
                  <a:rPr lang="en-US"/>
                  <a:t>Age-Adjusted Rate (per 100,000)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&quot;arial&quot;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&quot;arial&quot;"/>
                <a:ea typeface="+mn-ea"/>
                <a:cs typeface="+mn-cs"/>
              </a:defRPr>
            </a:pPr>
            <a:endParaRPr lang="en-US"/>
          </a:p>
        </c:txPr>
        <c:crossAx val="2751482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7556911636045498"/>
          <c:y val="0.33509186351706038"/>
          <c:w val="0.11470866141732283"/>
          <c:h val="0.36057305336832896"/>
        </c:manualLayout>
      </c:layout>
      <c:overlay val="0"/>
      <c:spPr>
        <a:noFill/>
        <a:ln w="25400"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&quot;arial&quot;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>
          <a:latin typeface="&quot;arial&quot;"/>
        </a:defRPr>
      </a:pPr>
      <a:endParaRPr lang="en-US"/>
    </a:p>
  </c:txPr>
  <c:externalData r:id="rId4">
    <c:autoUpdate val="0"/>
  </c:externalData>
</c:chartSpace>
</file>

<file path=ppt/charts/chart8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&quot;arial&quot;"/>
                <a:ea typeface="+mn-ea"/>
                <a:cs typeface="+mn-cs"/>
              </a:defRPr>
            </a:pPr>
            <a:r>
              <a:rPr lang="en-US" sz="2800" dirty="0"/>
              <a:t>Urban vs. Rural Cervix Uteri Cancer </a:t>
            </a:r>
            <a:r>
              <a:rPr lang="en-US" sz="2800" dirty="0">
                <a:solidFill>
                  <a:srgbClr val="FF0000"/>
                </a:solidFill>
              </a:rPr>
              <a:t>Mortality</a:t>
            </a:r>
            <a:r>
              <a:rPr lang="en-US" sz="2800" dirty="0"/>
              <a:t> Rates 2000-2013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&quot;arial&quot;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137700570933787"/>
          <c:y val="0.16942017865808348"/>
          <c:w val="0.77431176446979055"/>
          <c:h val="0.68911763459257835"/>
        </c:manualLayout>
      </c:layout>
      <c:lineChart>
        <c:grouping val="standard"/>
        <c:varyColors val="0"/>
        <c:ser>
          <c:idx val="0"/>
          <c:order val="0"/>
          <c:tx>
            <c:v>Urban</c:v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3810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0"/>
            <c:trendlineLbl>
              <c:layout>
                <c:manualLayout>
                  <c:x val="-0.16046524064580497"/>
                  <c:y val="5.4581692913385826E-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&quot;arial&quot;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cat>
            <c:numRef>
              <c:f>'Urban vs. Rural'!$B$3:$O$3</c:f>
              <c:numCache>
                <c:formatCode>General</c:formatCode>
                <c:ptCount val="1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</c:numCache>
            </c:numRef>
          </c:cat>
          <c:val>
            <c:numRef>
              <c:f>'Urban vs. Rural'!$B$4:$O$4</c:f>
              <c:numCache>
                <c:formatCode>General</c:formatCode>
                <c:ptCount val="14"/>
                <c:pt idx="0">
                  <c:v>3</c:v>
                </c:pt>
                <c:pt idx="1">
                  <c:v>2.9</c:v>
                </c:pt>
                <c:pt idx="2">
                  <c:v>2.7</c:v>
                </c:pt>
                <c:pt idx="3">
                  <c:v>3.8</c:v>
                </c:pt>
                <c:pt idx="4">
                  <c:v>2.2000000000000002</c:v>
                </c:pt>
                <c:pt idx="5">
                  <c:v>2.5</c:v>
                </c:pt>
                <c:pt idx="6">
                  <c:v>2.2000000000000002</c:v>
                </c:pt>
                <c:pt idx="7">
                  <c:v>2.2000000000000002</c:v>
                </c:pt>
                <c:pt idx="8">
                  <c:v>2</c:v>
                </c:pt>
                <c:pt idx="9">
                  <c:v>3.7</c:v>
                </c:pt>
                <c:pt idx="10">
                  <c:v>2.5</c:v>
                </c:pt>
                <c:pt idx="11">
                  <c:v>3.2</c:v>
                </c:pt>
                <c:pt idx="12">
                  <c:v>2.1</c:v>
                </c:pt>
                <c:pt idx="13">
                  <c:v>2.5</c:v>
                </c:pt>
              </c:numCache>
            </c:numRef>
          </c:val>
          <c:smooth val="0"/>
        </c:ser>
        <c:ser>
          <c:idx val="1"/>
          <c:order val="1"/>
          <c:tx>
            <c:v>Rural</c:v>
          </c:tx>
          <c:spPr>
            <a:ln w="22225" cap="rnd">
              <a:solidFill>
                <a:srgbClr val="FF0000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rgbClr val="FF0000"/>
              </a:solidFill>
              <a:ln w="9525">
                <a:noFill/>
              </a:ln>
              <a:effectLst/>
            </c:spPr>
          </c:marker>
          <c:trendline>
            <c:spPr>
              <a:ln w="38100" cap="rnd">
                <a:solidFill>
                  <a:srgbClr val="FF0000"/>
                </a:solidFill>
                <a:prstDash val="sysDot"/>
              </a:ln>
              <a:effectLst/>
            </c:spPr>
            <c:trendlineType val="linear"/>
            <c:dispRSqr val="1"/>
            <c:dispEq val="0"/>
            <c:trendlineLbl>
              <c:layout>
                <c:manualLayout>
                  <c:x val="-0.11879856942241573"/>
                  <c:y val="-5.223206474190726E-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&quot;arial&quot;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cat>
            <c:numRef>
              <c:f>'Urban vs. Rural'!$B$3:$O$3</c:f>
              <c:numCache>
                <c:formatCode>General</c:formatCode>
                <c:ptCount val="1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</c:numCache>
            </c:numRef>
          </c:cat>
          <c:val>
            <c:numRef>
              <c:f>'Urban vs. Rural'!$B$13:$O$13</c:f>
              <c:numCache>
                <c:formatCode>General</c:formatCode>
                <c:ptCount val="14"/>
                <c:pt idx="0">
                  <c:v>3</c:v>
                </c:pt>
                <c:pt idx="1">
                  <c:v>2.8</c:v>
                </c:pt>
                <c:pt idx="2">
                  <c:v>2</c:v>
                </c:pt>
                <c:pt idx="3">
                  <c:v>4.0999999999999996</c:v>
                </c:pt>
                <c:pt idx="4">
                  <c:v>1.8</c:v>
                </c:pt>
                <c:pt idx="5">
                  <c:v>3.6</c:v>
                </c:pt>
                <c:pt idx="6">
                  <c:v>2.2999999999999998</c:v>
                </c:pt>
                <c:pt idx="7">
                  <c:v>4.2</c:v>
                </c:pt>
                <c:pt idx="8">
                  <c:v>3.6</c:v>
                </c:pt>
                <c:pt idx="9">
                  <c:v>3.1</c:v>
                </c:pt>
                <c:pt idx="10">
                  <c:v>2.2999999999999998</c:v>
                </c:pt>
                <c:pt idx="11">
                  <c:v>4.0999999999999996</c:v>
                </c:pt>
                <c:pt idx="12">
                  <c:v>3.2</c:v>
                </c:pt>
                <c:pt idx="13">
                  <c:v>3.6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75149456"/>
        <c:axId val="275149848"/>
      </c:lineChart>
      <c:catAx>
        <c:axId val="27514945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&quot;arial&quot;"/>
                    <a:ea typeface="+mn-ea"/>
                    <a:cs typeface="+mn-cs"/>
                  </a:defRPr>
                </a:pPr>
                <a:r>
                  <a:rPr lang="en-US"/>
                  <a:t>Year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&quot;arial&quot;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&quot;arial&quot;"/>
                <a:ea typeface="+mn-ea"/>
                <a:cs typeface="+mn-cs"/>
              </a:defRPr>
            </a:pPr>
            <a:endParaRPr lang="en-US"/>
          </a:p>
        </c:txPr>
        <c:crossAx val="275149848"/>
        <c:crosses val="autoZero"/>
        <c:auto val="1"/>
        <c:lblAlgn val="ctr"/>
        <c:lblOffset val="100"/>
        <c:noMultiLvlLbl val="0"/>
      </c:catAx>
      <c:valAx>
        <c:axId val="2751498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&quot;arial&quot;"/>
                    <a:ea typeface="+mn-ea"/>
                    <a:cs typeface="+mn-cs"/>
                  </a:defRPr>
                </a:pPr>
                <a:r>
                  <a:rPr lang="en-US"/>
                  <a:t>Age-Adjusted Rate (per 100,000)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&quot;arial&quot;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&quot;arial&quot;"/>
                <a:ea typeface="+mn-ea"/>
                <a:cs typeface="+mn-cs"/>
              </a:defRPr>
            </a:pPr>
            <a:endParaRPr lang="en-US"/>
          </a:p>
        </c:txPr>
        <c:crossAx val="2751494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8266173257455505"/>
          <c:y val="0.33548410615339747"/>
          <c:w val="0.10622715509920769"/>
          <c:h val="0.33398184601924757"/>
        </c:manualLayout>
      </c:layout>
      <c:overlay val="0"/>
      <c:spPr>
        <a:noFill/>
        <a:ln w="25400"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&quot;arial&quot;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>
          <a:latin typeface="&quot;arial&quot;"/>
        </a:defRPr>
      </a:pPr>
      <a:endParaRPr lang="en-US"/>
    </a:p>
  </c:txPr>
  <c:externalData r:id="rId4">
    <c:autoUpdate val="0"/>
  </c:externalData>
</c:chartSpace>
</file>

<file path=ppt/charts/chart8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&quot;arial&quot;"/>
                <a:ea typeface="+mn-ea"/>
                <a:cs typeface="+mn-cs"/>
              </a:defRPr>
            </a:pPr>
            <a:r>
              <a:rPr lang="en-US" sz="2000" dirty="0"/>
              <a:t>Appalachia vs. Non-Appalachia Cervix Uteri Cancer </a:t>
            </a:r>
            <a:r>
              <a:rPr lang="en-US" sz="2000" dirty="0">
                <a:solidFill>
                  <a:srgbClr val="FF0000"/>
                </a:solidFill>
              </a:rPr>
              <a:t>Mortality</a:t>
            </a:r>
            <a:r>
              <a:rPr lang="en-US" sz="2000" dirty="0"/>
              <a:t> Rates 2000-2013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&quot;arial&quot;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817231622642914E-2"/>
          <c:y val="0.14928098273430107"/>
          <c:w val="0.76251652054131536"/>
          <c:h val="0.6997278911564625"/>
        </c:manualLayout>
      </c:layout>
      <c:lineChart>
        <c:grouping val="standard"/>
        <c:varyColors val="0"/>
        <c:ser>
          <c:idx val="0"/>
          <c:order val="0"/>
          <c:tx>
            <c:v>Appalachia</c:v>
          </c:tx>
          <c:spPr>
            <a:ln w="22225" cap="rnd">
              <a:solidFill>
                <a:srgbClr val="FF0000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rgbClr val="FF0000"/>
              </a:solidFill>
              <a:ln w="9525">
                <a:noFill/>
              </a:ln>
              <a:effectLst/>
            </c:spPr>
          </c:marker>
          <c:trendline>
            <c:spPr>
              <a:ln w="38100" cap="rnd">
                <a:solidFill>
                  <a:srgbClr val="FF0000"/>
                </a:solidFill>
                <a:prstDash val="sysDot"/>
              </a:ln>
              <a:effectLst/>
            </c:spPr>
            <c:trendlineType val="linear"/>
            <c:dispRSqr val="1"/>
            <c:dispEq val="0"/>
            <c:trendlineLbl>
              <c:layout>
                <c:manualLayout>
                  <c:x val="-8.5886701662292217E-2"/>
                  <c:y val="-4.4488918051910138E-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&quot;arial&quot;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cat>
            <c:numRef>
              <c:f>'App vs. Non-App'!$B$3:$O$3</c:f>
              <c:numCache>
                <c:formatCode>General</c:formatCode>
                <c:ptCount val="1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</c:numCache>
            </c:numRef>
          </c:cat>
          <c:val>
            <c:numRef>
              <c:f>'App vs. Non-App'!$B$4:$O$4</c:f>
              <c:numCache>
                <c:formatCode>General</c:formatCode>
                <c:ptCount val="14"/>
                <c:pt idx="0">
                  <c:v>3.6</c:v>
                </c:pt>
                <c:pt idx="1">
                  <c:v>3.5</c:v>
                </c:pt>
                <c:pt idx="2">
                  <c:v>2.8</c:v>
                </c:pt>
                <c:pt idx="3">
                  <c:v>3.8</c:v>
                </c:pt>
                <c:pt idx="4">
                  <c:v>2.4</c:v>
                </c:pt>
                <c:pt idx="5">
                  <c:v>3.3</c:v>
                </c:pt>
                <c:pt idx="6">
                  <c:v>2.5</c:v>
                </c:pt>
                <c:pt idx="7">
                  <c:v>4.5999999999999996</c:v>
                </c:pt>
                <c:pt idx="8">
                  <c:v>3.7</c:v>
                </c:pt>
                <c:pt idx="9">
                  <c:v>3.6</c:v>
                </c:pt>
                <c:pt idx="10">
                  <c:v>2.2999999999999998</c:v>
                </c:pt>
                <c:pt idx="11">
                  <c:v>3.2</c:v>
                </c:pt>
                <c:pt idx="12">
                  <c:v>3.9</c:v>
                </c:pt>
                <c:pt idx="13">
                  <c:v>4.9000000000000004</c:v>
                </c:pt>
              </c:numCache>
            </c:numRef>
          </c:val>
          <c:smooth val="0"/>
        </c:ser>
        <c:ser>
          <c:idx val="1"/>
          <c:order val="1"/>
          <c:tx>
            <c:v>Non-Appalachia</c:v>
          </c:tx>
          <c:spPr>
            <a:ln w="22225" cap="rnd">
              <a:solidFill>
                <a:srgbClr val="00CCFF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rgbClr val="00CCFF"/>
              </a:solidFill>
              <a:ln w="9525">
                <a:noFill/>
              </a:ln>
              <a:effectLst/>
            </c:spPr>
          </c:marker>
          <c:trendline>
            <c:spPr>
              <a:ln w="38100" cap="rnd">
                <a:solidFill>
                  <a:srgbClr val="00CCFF"/>
                </a:solidFill>
                <a:prstDash val="sysDot"/>
              </a:ln>
              <a:effectLst/>
            </c:spPr>
            <c:trendlineType val="linear"/>
            <c:dispRSqr val="1"/>
            <c:dispEq val="0"/>
            <c:trendlineLbl>
              <c:layout>
                <c:manualLayout>
                  <c:x val="-0.15116447944007"/>
                  <c:y val="5.3009441528142319E-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&quot;arial&quot;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cat>
            <c:numRef>
              <c:f>'App vs. Non-App'!$B$3:$O$3</c:f>
              <c:numCache>
                <c:formatCode>General</c:formatCode>
                <c:ptCount val="1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</c:numCache>
            </c:numRef>
          </c:cat>
          <c:val>
            <c:numRef>
              <c:f>'App vs. Non-App'!$B$13:$O$13</c:f>
              <c:numCache>
                <c:formatCode>General</c:formatCode>
                <c:ptCount val="14"/>
                <c:pt idx="0">
                  <c:v>2.8</c:v>
                </c:pt>
                <c:pt idx="1">
                  <c:v>2.6</c:v>
                </c:pt>
                <c:pt idx="2">
                  <c:v>2.2999999999999998</c:v>
                </c:pt>
                <c:pt idx="3">
                  <c:v>4</c:v>
                </c:pt>
                <c:pt idx="4">
                  <c:v>1.9</c:v>
                </c:pt>
                <c:pt idx="5">
                  <c:v>2.9</c:v>
                </c:pt>
                <c:pt idx="6">
                  <c:v>2.1</c:v>
                </c:pt>
                <c:pt idx="7">
                  <c:v>2.4</c:v>
                </c:pt>
                <c:pt idx="8">
                  <c:v>2.2999999999999998</c:v>
                </c:pt>
                <c:pt idx="9">
                  <c:v>3.4</c:v>
                </c:pt>
                <c:pt idx="10">
                  <c:v>2.5</c:v>
                </c:pt>
                <c:pt idx="11">
                  <c:v>3.7</c:v>
                </c:pt>
                <c:pt idx="12">
                  <c:v>2</c:v>
                </c:pt>
                <c:pt idx="13">
                  <c:v>2.2999999999999998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75150632"/>
        <c:axId val="275151024"/>
      </c:lineChart>
      <c:catAx>
        <c:axId val="27515063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&quot;arial&quot;"/>
                    <a:ea typeface="+mn-ea"/>
                    <a:cs typeface="+mn-cs"/>
                  </a:defRPr>
                </a:pPr>
                <a:r>
                  <a:rPr lang="en-US"/>
                  <a:t>Year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&quot;arial&quot;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&quot;arial&quot;"/>
                <a:ea typeface="+mn-ea"/>
                <a:cs typeface="+mn-cs"/>
              </a:defRPr>
            </a:pPr>
            <a:endParaRPr lang="en-US"/>
          </a:p>
        </c:txPr>
        <c:crossAx val="275151024"/>
        <c:crosses val="autoZero"/>
        <c:auto val="1"/>
        <c:lblAlgn val="ctr"/>
        <c:lblOffset val="100"/>
        <c:noMultiLvlLbl val="0"/>
      </c:catAx>
      <c:valAx>
        <c:axId val="2751510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&quot;arial&quot;"/>
                    <a:ea typeface="+mn-ea"/>
                    <a:cs typeface="+mn-cs"/>
                  </a:defRPr>
                </a:pPr>
                <a:r>
                  <a:rPr lang="en-US"/>
                  <a:t>Age-Adjusted Rate (per 100,000)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&quot;arial&quot;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&quot;arial&quot;"/>
                <a:ea typeface="+mn-ea"/>
                <a:cs typeface="+mn-cs"/>
              </a:defRPr>
            </a:pPr>
            <a:endParaRPr lang="en-US"/>
          </a:p>
        </c:txPr>
        <c:crossAx val="2751506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5642169728783912"/>
          <c:y val="0.44620297462817149"/>
          <c:w val="0.14080052493438319"/>
          <c:h val="0.30567475940507438"/>
        </c:manualLayout>
      </c:layout>
      <c:overlay val="0"/>
      <c:spPr>
        <a:noFill/>
        <a:ln w="25400"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&quot;arial&quot;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>
          <a:latin typeface="&quot;arial&quot;"/>
        </a:defRPr>
      </a:pPr>
      <a:endParaRPr lang="en-US"/>
    </a:p>
  </c:txPr>
  <c:externalData r:id="rId4">
    <c:autoUpdate val="0"/>
  </c:externalData>
</c:chartSpace>
</file>

<file path=ppt/charts/chart8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2499103911570527E-2"/>
          <c:y val="0.10497994927232483"/>
          <c:w val="0.6448493993316915"/>
          <c:h val="0.76090350136796459"/>
        </c:manualLayout>
      </c:layout>
      <c:scatterChart>
        <c:scatterStyle val="lineMarker"/>
        <c:varyColors val="0"/>
        <c:ser>
          <c:idx val="0"/>
          <c:order val="0"/>
          <c:tx>
            <c:v>High School Education (2009-2013) vs. Pap Test Rate (2012)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C6E7FC">
                  <a:lumMod val="50000"/>
                </a:srgbClr>
              </a:solidFill>
              <a:ln w="19050">
                <a:solidFill>
                  <a:srgbClr val="C6E7FC">
                    <a:lumMod val="50000"/>
                  </a:srgbClr>
                </a:solidFill>
              </a:ln>
              <a:effectLst/>
            </c:spPr>
          </c:marker>
          <c:trendline>
            <c:spPr>
              <a:ln w="25400" cap="rnd">
                <a:solidFill>
                  <a:srgbClr val="C6E7FC">
                    <a:lumMod val="50000"/>
                  </a:srgbClr>
                </a:solidFill>
                <a:prstDash val="sysDot"/>
              </a:ln>
              <a:effectLst/>
            </c:spPr>
            <c:trendlineType val="linear"/>
            <c:dispRSqr val="1"/>
            <c:dispEq val="0"/>
            <c:trendlineLbl>
              <c:layout>
                <c:manualLayout>
                  <c:x val="6.4072750818042021E-2"/>
                  <c:y val="-0.10160524205307669"/>
                </c:manualLayout>
              </c:layout>
              <c:numFmt formatCode="General" sourceLinked="0"/>
              <c:spPr>
                <a:noFill/>
                <a:ln w="19050">
                  <a:solidFill>
                    <a:srgbClr val="FF0000"/>
                  </a:solidFill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</c:trendlineLbl>
          </c:trendline>
          <c:xVal>
            <c:numRef>
              <c:f>Cervical!$M$27:$M$41</c:f>
              <c:numCache>
                <c:formatCode>0.0</c:formatCode>
                <c:ptCount val="15"/>
                <c:pt idx="0">
                  <c:v>66.72</c:v>
                </c:pt>
                <c:pt idx="1">
                  <c:v>68.8</c:v>
                </c:pt>
                <c:pt idx="2">
                  <c:v>79.19</c:v>
                </c:pt>
                <c:pt idx="3">
                  <c:v>70.03</c:v>
                </c:pt>
                <c:pt idx="4">
                  <c:v>72.48</c:v>
                </c:pt>
                <c:pt idx="5">
                  <c:v>79.180000000000007</c:v>
                </c:pt>
                <c:pt idx="6">
                  <c:v>74.88</c:v>
                </c:pt>
                <c:pt idx="7">
                  <c:v>80.8</c:v>
                </c:pt>
                <c:pt idx="8">
                  <c:v>74.28</c:v>
                </c:pt>
                <c:pt idx="9">
                  <c:v>83.67</c:v>
                </c:pt>
                <c:pt idx="10">
                  <c:v>87.01</c:v>
                </c:pt>
                <c:pt idx="11">
                  <c:v>87.14</c:v>
                </c:pt>
                <c:pt idx="12">
                  <c:v>84.93</c:v>
                </c:pt>
                <c:pt idx="13">
                  <c:v>83.24</c:v>
                </c:pt>
                <c:pt idx="14">
                  <c:v>83.78</c:v>
                </c:pt>
              </c:numCache>
            </c:numRef>
          </c:xVal>
          <c:yVal>
            <c:numRef>
              <c:f>Cervical!$O$27:$O$41</c:f>
              <c:numCache>
                <c:formatCode>0.0</c:formatCode>
                <c:ptCount val="15"/>
                <c:pt idx="0">
                  <c:v>69.099999999999994</c:v>
                </c:pt>
                <c:pt idx="1">
                  <c:v>72.099999999999994</c:v>
                </c:pt>
                <c:pt idx="2">
                  <c:v>65.099999999999994</c:v>
                </c:pt>
                <c:pt idx="3">
                  <c:v>72</c:v>
                </c:pt>
                <c:pt idx="4">
                  <c:v>73.599999999999994</c:v>
                </c:pt>
                <c:pt idx="5">
                  <c:v>72.2</c:v>
                </c:pt>
                <c:pt idx="6">
                  <c:v>81.3</c:v>
                </c:pt>
                <c:pt idx="7">
                  <c:v>77.400000000000006</c:v>
                </c:pt>
                <c:pt idx="8">
                  <c:v>76</c:v>
                </c:pt>
                <c:pt idx="9">
                  <c:v>82.1</c:v>
                </c:pt>
                <c:pt idx="10">
                  <c:v>78.599999999999994</c:v>
                </c:pt>
                <c:pt idx="11">
                  <c:v>74</c:v>
                </c:pt>
                <c:pt idx="12">
                  <c:v>79.3</c:v>
                </c:pt>
                <c:pt idx="13">
                  <c:v>81.599999999999994</c:v>
                </c:pt>
                <c:pt idx="14">
                  <c:v>83.7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96081016"/>
        <c:axId val="296082976"/>
      </c:scatterChart>
      <c:valAx>
        <c:axId val="296081016"/>
        <c:scaling>
          <c:orientation val="minMax"/>
          <c:min val="65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2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High School Education</a:t>
                </a:r>
                <a:r>
                  <a:rPr lang="en-US" sz="1200" b="1" baseline="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(2009-2013)</a:t>
                </a:r>
                <a:endParaRPr lang="en-US" sz="1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0.26216309965659584"/>
              <c:y val="0.9287385170603674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96082976"/>
        <c:crosses val="autoZero"/>
        <c:crossBetween val="midCat"/>
      </c:valAx>
      <c:valAx>
        <c:axId val="296082976"/>
        <c:scaling>
          <c:orientation val="minMax"/>
          <c:min val="6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2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Pap</a:t>
                </a:r>
                <a:r>
                  <a:rPr lang="en-US" sz="1200" b="1" baseline="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Test Rate (2012)</a:t>
                </a:r>
                <a:endParaRPr lang="en-US" sz="1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5.8737151248164461E-3"/>
              <c:y val="0.3482788349372994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9608101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633103240949507"/>
          <c:y val="0.30636848145252199"/>
          <c:w val="0.22787910321782465"/>
          <c:h val="0.38565208779747656"/>
        </c:manualLayout>
      </c:layout>
      <c:overlay val="0"/>
      <c:spPr>
        <a:noFill/>
        <a:ln w="15875">
          <a:solidFill>
            <a:sysClr val="windowText" lastClr="000000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8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7914427975914774E-2"/>
          <c:y val="0.10469887851692787"/>
          <c:w val="0.6608007179249652"/>
          <c:h val="0.757224012643959"/>
        </c:manualLayout>
      </c:layout>
      <c:scatterChart>
        <c:scatterStyle val="lineMarker"/>
        <c:varyColors val="0"/>
        <c:ser>
          <c:idx val="0"/>
          <c:order val="0"/>
          <c:tx>
            <c:v>Pap Test Rate (2012) vs. Cervical Cancer Incidence (2009-2013)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C6E7FC">
                  <a:lumMod val="50000"/>
                </a:srgbClr>
              </a:solidFill>
              <a:ln w="15875">
                <a:solidFill>
                  <a:srgbClr val="C6E7FC">
                    <a:lumMod val="50000"/>
                  </a:srgbClr>
                </a:solidFill>
              </a:ln>
              <a:effectLst/>
            </c:spPr>
          </c:marker>
          <c:trendline>
            <c:spPr>
              <a:ln w="28575" cap="rnd">
                <a:solidFill>
                  <a:srgbClr val="C6E7FC">
                    <a:lumMod val="50000"/>
                  </a:srgbClr>
                </a:solidFill>
                <a:prstDash val="sysDot"/>
              </a:ln>
              <a:effectLst/>
            </c:spPr>
            <c:trendlineType val="linear"/>
            <c:dispRSqr val="1"/>
            <c:dispEq val="0"/>
            <c:trendlineLbl>
              <c:layout>
                <c:manualLayout>
                  <c:x val="-0.39033881426586381"/>
                  <c:y val="-0.1005903689122193"/>
                </c:manualLayout>
              </c:layout>
              <c:numFmt formatCode="General" sourceLinked="0"/>
              <c:spPr>
                <a:noFill/>
                <a:ln w="19050">
                  <a:solidFill>
                    <a:srgbClr val="FF0000"/>
                  </a:solidFill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</c:trendlineLbl>
          </c:trendline>
          <c:xVal>
            <c:numRef>
              <c:f>Cervical!$O$27:$O$41</c:f>
              <c:numCache>
                <c:formatCode>0.0</c:formatCode>
                <c:ptCount val="15"/>
                <c:pt idx="0">
                  <c:v>69.099999999999994</c:v>
                </c:pt>
                <c:pt idx="1">
                  <c:v>72.099999999999994</c:v>
                </c:pt>
                <c:pt idx="2">
                  <c:v>65.099999999999994</c:v>
                </c:pt>
                <c:pt idx="3">
                  <c:v>72</c:v>
                </c:pt>
                <c:pt idx="4">
                  <c:v>73.599999999999994</c:v>
                </c:pt>
                <c:pt idx="5">
                  <c:v>72.2</c:v>
                </c:pt>
                <c:pt idx="6">
                  <c:v>81.3</c:v>
                </c:pt>
                <c:pt idx="7">
                  <c:v>77.400000000000006</c:v>
                </c:pt>
                <c:pt idx="8">
                  <c:v>76</c:v>
                </c:pt>
                <c:pt idx="9">
                  <c:v>82.1</c:v>
                </c:pt>
                <c:pt idx="10">
                  <c:v>78.599999999999994</c:v>
                </c:pt>
                <c:pt idx="11">
                  <c:v>74</c:v>
                </c:pt>
                <c:pt idx="12">
                  <c:v>79.3</c:v>
                </c:pt>
                <c:pt idx="13">
                  <c:v>81.599999999999994</c:v>
                </c:pt>
                <c:pt idx="14">
                  <c:v>83.7</c:v>
                </c:pt>
              </c:numCache>
            </c:numRef>
          </c:xVal>
          <c:yVal>
            <c:numRef>
              <c:f>Cervical!$Q$27:$Q$41</c:f>
              <c:numCache>
                <c:formatCode>General</c:formatCode>
                <c:ptCount val="15"/>
                <c:pt idx="0">
                  <c:v>13.6</c:v>
                </c:pt>
                <c:pt idx="1">
                  <c:v>11.9</c:v>
                </c:pt>
                <c:pt idx="2">
                  <c:v>11.2</c:v>
                </c:pt>
                <c:pt idx="3">
                  <c:v>8</c:v>
                </c:pt>
                <c:pt idx="4">
                  <c:v>8.5</c:v>
                </c:pt>
                <c:pt idx="5">
                  <c:v>8.5</c:v>
                </c:pt>
                <c:pt idx="6">
                  <c:v>9.5</c:v>
                </c:pt>
                <c:pt idx="7">
                  <c:v>8</c:v>
                </c:pt>
                <c:pt idx="8">
                  <c:v>4.4000000000000004</c:v>
                </c:pt>
                <c:pt idx="9">
                  <c:v>9.6999999999999993</c:v>
                </c:pt>
                <c:pt idx="10">
                  <c:v>9.1</c:v>
                </c:pt>
                <c:pt idx="11">
                  <c:v>7.6</c:v>
                </c:pt>
                <c:pt idx="12">
                  <c:v>7.8</c:v>
                </c:pt>
                <c:pt idx="13">
                  <c:v>7</c:v>
                </c:pt>
                <c:pt idx="14">
                  <c:v>6.5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86459160"/>
        <c:axId val="296083760"/>
      </c:scatterChart>
      <c:valAx>
        <c:axId val="286459160"/>
        <c:scaling>
          <c:orientation val="minMax"/>
          <c:min val="60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2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Pap</a:t>
                </a:r>
                <a:r>
                  <a:rPr lang="en-US" sz="1200" b="1" baseline="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Test Rate (2012)</a:t>
                </a:r>
                <a:endParaRPr lang="en-US" sz="1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0.31530002315886985"/>
              <c:y val="0.9285126859142607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6083760"/>
        <c:crosses val="autoZero"/>
        <c:crossBetween val="midCat"/>
      </c:valAx>
      <c:valAx>
        <c:axId val="296083760"/>
        <c:scaling>
          <c:orientation val="minMax"/>
          <c:max val="14"/>
          <c:min val="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2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Cervical Cancer Incidence</a:t>
                </a:r>
                <a:r>
                  <a:rPr lang="en-US" sz="1200" b="1" baseline="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(2009-20103)</a:t>
                </a:r>
                <a:endParaRPr lang="en-US" sz="1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5.8823529411764705E-3"/>
              <c:y val="0.2115285068533100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8645916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6330708661417324"/>
          <c:y val="0.27475839847402239"/>
          <c:w val="0.22786938397406206"/>
          <c:h val="0.4328123132293345"/>
        </c:manualLayout>
      </c:layout>
      <c:overlay val="0"/>
      <c:spPr>
        <a:noFill/>
        <a:ln w="15875">
          <a:solidFill>
            <a:sysClr val="windowText" lastClr="000000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&quot;arial&quot;"/>
                <a:ea typeface="+mn-ea"/>
                <a:cs typeface="+mn-cs"/>
              </a:defRPr>
            </a:pPr>
            <a:r>
              <a:rPr lang="en-US" sz="1800" dirty="0"/>
              <a:t>Urban Female vs. Rural Female Lung and Bronchus Cancer </a:t>
            </a:r>
            <a:r>
              <a:rPr lang="en-US" sz="1800" dirty="0">
                <a:solidFill>
                  <a:srgbClr val="FF0000"/>
                </a:solidFill>
              </a:rPr>
              <a:t>Incidence</a:t>
            </a:r>
            <a:r>
              <a:rPr lang="en-US" sz="1800" dirty="0"/>
              <a:t> Rates 2000-2013</a:t>
            </a:r>
          </a:p>
        </c:rich>
      </c:tx>
      <c:layout>
        <c:manualLayout>
          <c:xMode val="edge"/>
          <c:yMode val="edge"/>
          <c:x val="0.11852951804937424"/>
          <c:y val="2.756589859583943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&quot;arial&quot;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1981437102970827E-2"/>
          <c:y val="0.21069444444444443"/>
          <c:w val="0.7752089276883869"/>
          <c:h val="0.66786691676147725"/>
        </c:manualLayout>
      </c:layout>
      <c:lineChart>
        <c:grouping val="standard"/>
        <c:varyColors val="0"/>
        <c:ser>
          <c:idx val="0"/>
          <c:order val="0"/>
          <c:tx>
            <c:v>Urban Female</c:v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444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0"/>
            <c:trendlineLbl>
              <c:layout>
                <c:manualLayout>
                  <c:x val="-0.17193482064741908"/>
                  <c:y val="7.3590517094454105E-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&quot;arial&quot;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cat>
            <c:numRef>
              <c:f>'Urban F vs. Rural F'!$B$3:$O$3</c:f>
              <c:numCache>
                <c:formatCode>General</c:formatCode>
                <c:ptCount val="1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</c:numCache>
            </c:numRef>
          </c:cat>
          <c:val>
            <c:numRef>
              <c:f>'Urban F vs. Rural F'!$B$4:$O$4</c:f>
              <c:numCache>
                <c:formatCode>General</c:formatCode>
                <c:ptCount val="14"/>
                <c:pt idx="0">
                  <c:v>74.400000000000006</c:v>
                </c:pt>
                <c:pt idx="1">
                  <c:v>72.900000000000006</c:v>
                </c:pt>
                <c:pt idx="2">
                  <c:v>75.8</c:v>
                </c:pt>
                <c:pt idx="3">
                  <c:v>77.7</c:v>
                </c:pt>
                <c:pt idx="4">
                  <c:v>77.7</c:v>
                </c:pt>
                <c:pt idx="5">
                  <c:v>77.3</c:v>
                </c:pt>
                <c:pt idx="6">
                  <c:v>79</c:v>
                </c:pt>
                <c:pt idx="7">
                  <c:v>76.5</c:v>
                </c:pt>
                <c:pt idx="8">
                  <c:v>80.900000000000006</c:v>
                </c:pt>
                <c:pt idx="9">
                  <c:v>80.2</c:v>
                </c:pt>
                <c:pt idx="10">
                  <c:v>78.900000000000006</c:v>
                </c:pt>
                <c:pt idx="11">
                  <c:v>75.5</c:v>
                </c:pt>
                <c:pt idx="12">
                  <c:v>76.400000000000006</c:v>
                </c:pt>
                <c:pt idx="13">
                  <c:v>80.099999999999994</c:v>
                </c:pt>
              </c:numCache>
            </c:numRef>
          </c:val>
          <c:smooth val="0"/>
        </c:ser>
        <c:ser>
          <c:idx val="1"/>
          <c:order val="1"/>
          <c:tx>
            <c:v>Rural Female</c:v>
          </c:tx>
          <c:spPr>
            <a:ln w="22225" cap="rnd">
              <a:solidFill>
                <a:srgbClr val="FF0000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rgbClr val="FF0000"/>
              </a:solidFill>
              <a:ln w="9525">
                <a:noFill/>
              </a:ln>
              <a:effectLst/>
            </c:spPr>
          </c:marker>
          <c:trendline>
            <c:spPr>
              <a:ln w="44450" cap="rnd">
                <a:solidFill>
                  <a:srgbClr val="FF0000"/>
                </a:solidFill>
                <a:prstDash val="sysDot"/>
              </a:ln>
              <a:effectLst/>
            </c:spPr>
            <c:trendlineType val="linear"/>
            <c:dispRSqr val="1"/>
            <c:dispEq val="0"/>
            <c:trendlineLbl>
              <c:layout>
                <c:manualLayout>
                  <c:x val="1.9731846019247594E-2"/>
                  <c:y val="-3.6920271329720152E-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&quot;arial&quot;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val>
            <c:numRef>
              <c:f>'Urban F vs. Rural F'!$B$13:$O$13</c:f>
              <c:numCache>
                <c:formatCode>General</c:formatCode>
                <c:ptCount val="14"/>
                <c:pt idx="0">
                  <c:v>72.3</c:v>
                </c:pt>
                <c:pt idx="1">
                  <c:v>77.400000000000006</c:v>
                </c:pt>
                <c:pt idx="2">
                  <c:v>75</c:v>
                </c:pt>
                <c:pt idx="3">
                  <c:v>74.8</c:v>
                </c:pt>
                <c:pt idx="4">
                  <c:v>77.3</c:v>
                </c:pt>
                <c:pt idx="5">
                  <c:v>83.7</c:v>
                </c:pt>
                <c:pt idx="6">
                  <c:v>81.2</c:v>
                </c:pt>
                <c:pt idx="7">
                  <c:v>84.6</c:v>
                </c:pt>
                <c:pt idx="8">
                  <c:v>84.4</c:v>
                </c:pt>
                <c:pt idx="9">
                  <c:v>81.5</c:v>
                </c:pt>
                <c:pt idx="10">
                  <c:v>87.5</c:v>
                </c:pt>
                <c:pt idx="11">
                  <c:v>88</c:v>
                </c:pt>
                <c:pt idx="12">
                  <c:v>83.4</c:v>
                </c:pt>
                <c:pt idx="13">
                  <c:v>77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68773704"/>
        <c:axId val="268774096"/>
      </c:lineChart>
      <c:catAx>
        <c:axId val="26877370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&quot;arial&quot;"/>
                    <a:ea typeface="+mn-ea"/>
                    <a:cs typeface="+mn-cs"/>
                  </a:defRPr>
                </a:pPr>
                <a:r>
                  <a:rPr lang="en-US"/>
                  <a:t>Year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&quot;arial&quot;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&quot;arial&quot;"/>
                <a:ea typeface="+mn-ea"/>
                <a:cs typeface="+mn-cs"/>
              </a:defRPr>
            </a:pPr>
            <a:endParaRPr lang="en-US"/>
          </a:p>
        </c:txPr>
        <c:crossAx val="268774096"/>
        <c:crosses val="autoZero"/>
        <c:auto val="1"/>
        <c:lblAlgn val="ctr"/>
        <c:lblOffset val="100"/>
        <c:noMultiLvlLbl val="0"/>
      </c:catAx>
      <c:valAx>
        <c:axId val="268774096"/>
        <c:scaling>
          <c:orientation val="minMax"/>
          <c:min val="7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&quot;arial&quot;"/>
                    <a:ea typeface="+mn-ea"/>
                    <a:cs typeface="+mn-cs"/>
                  </a:defRPr>
                </a:pPr>
                <a:r>
                  <a:rPr lang="en-US"/>
                  <a:t>Age-Adjusted Rate (per 100,000)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&quot;arial&quot;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&quot;arial&quot;"/>
                <a:ea typeface="+mn-ea"/>
                <a:cs typeface="+mn-cs"/>
              </a:defRPr>
            </a:pPr>
            <a:endParaRPr lang="en-US"/>
          </a:p>
        </c:txPr>
        <c:crossAx val="2687737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4852362204724407"/>
          <c:y val="0.39017264887343628"/>
          <c:w val="0.13480960192475941"/>
          <c:h val="0.37500511299723904"/>
        </c:manualLayout>
      </c:layout>
      <c:overlay val="0"/>
      <c:spPr>
        <a:noFill/>
        <a:ln w="25400">
          <a:solidFill>
            <a:sysClr val="windowText" lastClr="000000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&quot;arial&quot;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>
          <a:latin typeface="&quot;arial&quot;"/>
        </a:defRPr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7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8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9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0.0885</cdr:x>
      <cdr:y>0.94003</cdr:y>
    </cdr:from>
    <cdr:to>
      <cdr:x>0.15929</cdr:x>
      <cdr:y>1</cdr:y>
    </cdr:to>
    <cdr:sp macro="" textlink="">
      <cdr:nvSpPr>
        <cdr:cNvPr id="2" name="TextBox 7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62000" y="5300662"/>
          <a:ext cx="609600" cy="33813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>
          <a:spAutoFit/>
        </a:bodyPr>
        <a:lstStyle xmlns:a="http://schemas.openxmlformats.org/drawingml/2006/main">
          <a:defPPr>
            <a:defRPr lang="en-US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MS PGothic" panose="020B0600070205080204" pitchFamily="34" charset="-128"/>
              <a:cs typeface="+mn-cs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MS PGothic" panose="020B0600070205080204" pitchFamily="34" charset="-128"/>
              <a:cs typeface="+mn-cs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MS PGothic" panose="020B0600070205080204" pitchFamily="34" charset="-128"/>
              <a:cs typeface="+mn-cs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MS PGothic" panose="020B0600070205080204" pitchFamily="34" charset="-128"/>
              <a:cs typeface="+mn-cs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MS PGothic" panose="020B0600070205080204" pitchFamily="34" charset="-128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MS PGothic" panose="020B0600070205080204" pitchFamily="34" charset="-128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MS PGothic" panose="020B0600070205080204" pitchFamily="34" charset="-128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MS PGothic" panose="020B0600070205080204" pitchFamily="34" charset="-128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MS PGothic" panose="020B0600070205080204" pitchFamily="34" charset="-128"/>
              <a:cs typeface="+mn-cs"/>
            </a:defRPr>
          </a:lvl9pPr>
        </a:lstStyle>
        <a:p xmlns:a="http://schemas.openxmlformats.org/drawingml/2006/main">
          <a:r>
            <a:rPr lang="en-US" altLang="en-US" sz="1600" b="1" dirty="0">
              <a:solidFill>
                <a:srgbClr val="FF0000"/>
              </a:solidFill>
              <a:latin typeface="Calibri" panose="020F0502020204030204" pitchFamily="34" charset="0"/>
            </a:rPr>
            <a:t>49th</a:t>
          </a:r>
        </a:p>
      </cdr:txBody>
    </cdr:sp>
  </cdr:relSizeAnchor>
  <cdr:relSizeAnchor xmlns:cdr="http://schemas.openxmlformats.org/drawingml/2006/chartDrawing">
    <cdr:from>
      <cdr:x>0.56637</cdr:x>
      <cdr:y>0.93649</cdr:y>
    </cdr:from>
    <cdr:to>
      <cdr:x>0.63717</cdr:x>
      <cdr:y>0.99654</cdr:y>
    </cdr:to>
    <cdr:sp macro="" textlink="">
      <cdr:nvSpPr>
        <cdr:cNvPr id="3" name="TextBox 7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876800" y="5280708"/>
          <a:ext cx="609600" cy="33855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square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altLang="en-US" sz="1600" b="1" dirty="0" smtClean="0">
              <a:solidFill>
                <a:srgbClr val="FF0000"/>
              </a:solidFill>
              <a:latin typeface="Calibri" panose="020F0502020204030204" pitchFamily="34" charset="0"/>
            </a:rPr>
            <a:t>23rd</a:t>
          </a:r>
          <a:endParaRPr lang="en-US" altLang="en-US" sz="1600" b="1" dirty="0">
            <a:solidFill>
              <a:srgbClr val="FF0000"/>
            </a:solidFill>
            <a:latin typeface="Calibri" panose="020F0502020204030204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4188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4463" y="0"/>
            <a:ext cx="3024187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AB8591E4-BEC0-4C4B-A1DD-3EFCF47F15F9}" type="datetimeFigureOut">
              <a:rPr lang="en-US" altLang="en-US"/>
              <a:pPr>
                <a:defRPr/>
              </a:pPr>
              <a:t>7/28/2016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685800"/>
            <a:ext cx="4573588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343400"/>
            <a:ext cx="5583238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3024188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4463" y="8685213"/>
            <a:ext cx="3024187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AB0B55B7-C3F8-422E-A201-038A4E782BA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47212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Cer Center</a:t>
            </a: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56F19F95-7DA5-4929-A72A-DE271575C90A}" type="slidenum">
              <a:rPr lang="en-US" altLang="en-US" smtClean="0"/>
              <a:pPr/>
              <a:t>1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6796883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029EF721-35AB-4B47-9539-697260D8496D}" type="slidenum">
              <a:rPr lang="en-US" altLang="en-US" smtClean="0"/>
              <a:pPr/>
              <a:t>35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6945327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A1221984-3ACC-4357-82FB-2D50F1EC139C}" type="slidenum">
              <a:rPr lang="en-US" altLang="en-US" smtClean="0"/>
              <a:pPr/>
              <a:t>52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2891791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82EE4F3D-A7AD-4EE2-A65E-5FC2D837B2BC}" type="slidenum">
              <a:rPr lang="en-US" altLang="en-US" smtClean="0"/>
              <a:pPr/>
              <a:t>56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200008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2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52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37FB4595-3AAC-41A1-99D2-79DE4CF72DA2}" type="slidenum">
              <a:rPr lang="en-US" altLang="en-US" smtClean="0">
                <a:solidFill>
                  <a:srgbClr val="000000"/>
                </a:solidFill>
              </a:rPr>
              <a:pPr/>
              <a:t>136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5356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0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60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F1CB46FE-1234-4469-A06C-33D86CF85626}" type="slidenum">
              <a:rPr lang="en-US" altLang="en-US" smtClean="0">
                <a:solidFill>
                  <a:srgbClr val="000000"/>
                </a:solidFill>
              </a:rPr>
              <a:pPr/>
              <a:t>143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0975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8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68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022E15B9-CFAB-4507-AC4D-6CA10D9A0954}" type="slidenum">
              <a:rPr lang="en-US" altLang="en-US" smtClean="0"/>
              <a:pPr/>
              <a:t>154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0864988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1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71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102A0C70-9F01-4440-86C8-52BEDA48B76C}" type="slidenum">
              <a:rPr lang="en-US" altLang="en-US" smtClean="0"/>
              <a:pPr/>
              <a:t>155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0818089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E5FA8033-3893-42B4-A2E8-7A71CA84E098}" type="slidenum">
              <a:rPr lang="en-US" altLang="en-US" smtClean="0"/>
              <a:pPr/>
              <a:t>2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2251732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9060B555-2B91-449E-8C7E-67834504BB66}" type="slidenum">
              <a:rPr lang="en-US" altLang="en-US" smtClean="0"/>
              <a:pPr/>
              <a:t>5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6575121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A029614D-B3E4-42F5-8311-CE958ECC0F45}" type="slidenum">
              <a:rPr lang="en-US" altLang="en-US" smtClean="0"/>
              <a:pPr/>
              <a:t>6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7042260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E43E7BAA-2281-4D17-81FE-97769005E247}" type="slidenum">
              <a:rPr lang="en-US" altLang="en-US" smtClean="0"/>
              <a:pPr/>
              <a:t>7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2340092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8AB75824-5164-4165-98F6-F5255C11A12D}" type="slidenum">
              <a:rPr lang="en-US" altLang="en-US" smtClean="0"/>
              <a:pPr/>
              <a:t>8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010275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7BE08A6D-B7C8-4B65-81BA-01CD4CBCD546}" type="slidenum">
              <a:rPr lang="en-US" altLang="en-US" smtClean="0"/>
              <a:pPr/>
              <a:t>12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2421509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Appalachia is subdivided into five regions. However, Appalachia is not a homogeneous area. The central Appalachian region </a:t>
            </a:r>
            <a:r>
              <a:rPr lang="en-US" altLang="en-US" b="1" smtClean="0"/>
              <a:t>(Click) </a:t>
            </a:r>
            <a:r>
              <a:rPr lang="en-US" altLang="en-US" smtClean="0"/>
              <a:t>has among the highest levels of poverty and low literacy in the country.</a:t>
            </a: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037DA5AA-87A9-4E0D-A601-C7C0CAACB6AF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18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09314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1EC8E5F-9B85-4924-AFF7-46163AEF9368}" type="slidenum">
              <a:rPr lang="en-US" altLang="en-US" smtClean="0"/>
              <a:pPr/>
              <a:t>29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35141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 useBgFill="1">
        <p:nvSpPr>
          <p:cNvPr id="11" name="Rounded Rectangle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 useBgFill="1">
        <p:nvSpPr>
          <p:cNvPr id="12" name="Rounded Rectangle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7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80F6E2-ADCF-4454-B890-F7F334650E84}" type="datetimeFigureOut">
              <a:rPr lang="en-US" altLang="en-US"/>
              <a:pPr>
                <a:defRPr/>
              </a:pPr>
              <a:t>7/28/2016</a:t>
            </a:fld>
            <a:endParaRPr lang="en-US" altLang="en-US"/>
          </a:p>
        </p:txBody>
      </p:sp>
      <p:sp>
        <p:nvSpPr>
          <p:cNvPr id="18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87896D97-6E43-431E-ABD3-E3C66F0B84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1524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4586C8-F2B9-4599-92EC-EF82C447C7F9}" type="datetimeFigureOut">
              <a:rPr lang="en-US" altLang="en-US"/>
              <a:pPr>
                <a:defRPr/>
              </a:pPr>
              <a:t>7/28/2016</a:t>
            </a:fld>
            <a:endParaRPr lang="en-US" alt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D6FA07-8D9A-4E42-AC3C-6A610E7422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3705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4DF97-9999-4314-A3D8-CE262703006B}" type="datetimeFigureOut">
              <a:rPr lang="en-US" altLang="en-US"/>
              <a:pPr>
                <a:defRPr/>
              </a:pPr>
              <a:t>7/28/2016</a:t>
            </a:fld>
            <a:endParaRPr lang="en-US" alt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9AD73E-4CB6-4E1D-BD58-891A51568E5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8400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1" name="Rounded Rectangle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2" name="Rounded Rectangle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7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B8E88E-294F-4807-B2B7-A2039E89ACA3}" type="datetimeFigureOut">
              <a:rPr lang="en-US" altLang="en-US"/>
              <a:pPr>
                <a:defRPr/>
              </a:pPr>
              <a:t>7/28/2016</a:t>
            </a:fld>
            <a:endParaRPr lang="en-US" altLang="en-US"/>
          </a:p>
        </p:txBody>
      </p:sp>
      <p:sp>
        <p:nvSpPr>
          <p:cNvPr id="18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</a:lstStyle>
          <a:p>
            <a:pPr>
              <a:defRPr/>
            </a:pPr>
            <a:fld id="{B9D821A7-4D9E-492D-A1F9-4E87C334B86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33986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AD655-3F81-486D-898D-7CE6B87EA619}" type="datetimeFigureOut">
              <a:rPr lang="en-US" altLang="en-US"/>
              <a:pPr>
                <a:defRPr/>
              </a:pPr>
              <a:t>7/28/2016</a:t>
            </a:fld>
            <a:endParaRPr lang="en-US" alt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2B4DB-CE8E-4E26-AFE5-B1F2A8B410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14466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E99026-BC69-45C6-9FDF-A9014EC40595}" type="datetimeFigureOut">
              <a:rPr lang="en-US" altLang="en-US"/>
              <a:pPr>
                <a:defRPr/>
              </a:pPr>
              <a:t>7/28/2016</a:t>
            </a:fld>
            <a:endParaRPr lang="en-US" alt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69E464-9C46-4750-92E2-178B1DE5DA0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79356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E17B1C-3F70-4570-B0D6-D46349410140}" type="datetimeFigureOut">
              <a:rPr lang="en-US" altLang="en-US"/>
              <a:pPr>
                <a:defRPr/>
              </a:pPr>
              <a:t>7/28/2016</a:t>
            </a:fld>
            <a:endParaRPr lang="en-US" alt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9604D9-673F-4381-A1AF-368289B13D8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47096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2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2F357-F1AC-4190-B69F-60EA7B9D8467}" type="datetimeFigureOut">
              <a:rPr lang="en-US" altLang="en-US"/>
              <a:pPr>
                <a:defRPr/>
              </a:pPr>
              <a:t>7/28/2016</a:t>
            </a:fld>
            <a:endParaRPr lang="en-US" altLang="en-US"/>
          </a:p>
        </p:txBody>
      </p:sp>
      <p:sp>
        <p:nvSpPr>
          <p:cNvPr id="8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CE7936-BB35-4837-8C4C-35BC9F5D49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0076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13782E-EB4D-4292-80CD-C5CF6726EE74}" type="datetimeFigureOut">
              <a:rPr lang="en-US" altLang="en-US"/>
              <a:pPr>
                <a:defRPr/>
              </a:pPr>
              <a:t>7/28/2016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A9A777-A7FD-48E8-804F-2699E583E1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73776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DA613C-E064-471A-A62B-386E72B27A32}" type="datetimeFigureOut">
              <a:rPr lang="en-US" altLang="en-US"/>
              <a:pPr>
                <a:defRPr/>
              </a:pPr>
              <a:t>7/28/2016</a:t>
            </a:fld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6DDD04-C515-45EF-A063-99BB0A54B16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6921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21B36B-F576-4A0C-BB0E-5F484A09DFEB}" type="datetimeFigureOut">
              <a:rPr lang="en-US" altLang="en-US"/>
              <a:pPr>
                <a:defRPr/>
              </a:pPr>
              <a:t>7/28/2016</a:t>
            </a:fld>
            <a:endParaRPr lang="en-US" alt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395C7-866A-4138-896B-A8F47C6C04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8087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745FA9-6AFF-4364-8BB3-CF9FBFBA275D}" type="datetimeFigureOut">
              <a:rPr lang="en-US" altLang="en-US"/>
              <a:pPr>
                <a:defRPr/>
              </a:pPr>
              <a:t>7/28/2016</a:t>
            </a:fld>
            <a:endParaRPr lang="en-US" alt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F6C66F-8519-4C35-B24E-D93E2833C5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65244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0DE706-52F6-40DA-8489-22EEA877902D}" type="datetimeFigureOut">
              <a:rPr lang="en-US" altLang="en-US"/>
              <a:pPr>
                <a:defRPr/>
              </a:pPr>
              <a:t>7/28/2016</a:t>
            </a:fld>
            <a:endParaRPr lang="en-US" alt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DB3175-D7BA-40DC-91E5-88F377D4F98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45132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03C311-2E65-4068-B710-5D2566B4BB01}" type="datetimeFigureOut">
              <a:rPr lang="en-US" altLang="en-US"/>
              <a:pPr>
                <a:defRPr/>
              </a:pPr>
              <a:t>7/28/2016</a:t>
            </a:fld>
            <a:endParaRPr lang="en-US" alt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70C820-C331-41EF-AB85-C68B08984C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5120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51FA84-01AF-4073-BF17-D3AEFDED61DC}" type="datetimeFigureOut">
              <a:rPr lang="en-US" altLang="en-US"/>
              <a:pPr>
                <a:defRPr/>
              </a:pPr>
              <a:t>7/28/2016</a:t>
            </a:fld>
            <a:endParaRPr lang="en-US" alt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D24246-EA70-4B3E-B8A8-C6B3F62FF0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0529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A86376-F18C-4689-A151-7914D4F94EAF}" type="datetimeFigureOut">
              <a:rPr lang="en-US" altLang="en-US"/>
              <a:pPr>
                <a:defRPr/>
              </a:pPr>
              <a:t>7/28/2016</a:t>
            </a:fld>
            <a:endParaRPr lang="en-US" alt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9CC4DE-A992-4BEC-A81B-65CEBD4DE5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3373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34382-9A7C-4939-B6C0-0F9E852718CC}" type="datetimeFigureOut">
              <a:rPr lang="en-US" altLang="en-US"/>
              <a:pPr>
                <a:defRPr/>
              </a:pPr>
              <a:t>7/28/2016</a:t>
            </a:fld>
            <a:endParaRPr lang="en-US" alt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3F18B2-7510-40A8-8589-B79B100A751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7417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2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DA8EF6-504C-4D3A-BC8D-7E9E0EE1D144}" type="datetimeFigureOut">
              <a:rPr lang="en-US" altLang="en-US"/>
              <a:pPr>
                <a:defRPr/>
              </a:pPr>
              <a:t>7/28/2016</a:t>
            </a:fld>
            <a:endParaRPr lang="en-US" altLang="en-US"/>
          </a:p>
        </p:txBody>
      </p:sp>
      <p:sp>
        <p:nvSpPr>
          <p:cNvPr id="8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CAAFD1-A14D-42C1-98C5-10F3FA0031C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078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35E3AB-8821-489A-AF60-E226EAC5AAD2}" type="datetimeFigureOut">
              <a:rPr lang="en-US" altLang="en-US"/>
              <a:pPr>
                <a:defRPr/>
              </a:pPr>
              <a:t>7/28/2016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FBECF6-CBAE-4FD8-9DED-E9E9A3AD542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7823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372172-DC38-451D-9DD9-154F39FD43D2}" type="datetimeFigureOut">
              <a:rPr lang="en-US" altLang="en-US"/>
              <a:pPr>
                <a:defRPr/>
              </a:pPr>
              <a:t>7/28/2016</a:t>
            </a:fld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6AC60F-7747-4F8C-83F6-9A28404421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9936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395C5-0CB4-44BA-BCF9-80E01FF371CD}" type="datetimeFigureOut">
              <a:rPr lang="en-US" altLang="en-US"/>
              <a:pPr>
                <a:defRPr/>
              </a:pPr>
              <a:t>7/28/2016</a:t>
            </a:fld>
            <a:endParaRPr lang="en-US" alt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8B3ACD-E593-4FD5-8294-A19E29BDD4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7673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A03A2B-11AD-4814-A585-62F1591848BB}" type="datetimeFigureOut">
              <a:rPr lang="en-US" altLang="en-US"/>
              <a:pPr>
                <a:defRPr/>
              </a:pPr>
              <a:t>7/28/2016</a:t>
            </a:fld>
            <a:endParaRPr lang="en-US" alt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0F433B-D0EC-4A5A-A026-D028FA787A6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1838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039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40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800">
                <a:solidFill>
                  <a:schemeClr val="accent2"/>
                </a:solidFill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BD1F7B57-C7B6-40C9-AD95-C0E259A13E3F}" type="datetimeFigureOut">
              <a:rPr lang="en-US" altLang="en-US"/>
              <a:pPr>
                <a:defRPr/>
              </a:pPr>
              <a:t>7/28/2016</a:t>
            </a:fld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>
                <a:solidFill>
                  <a:srgbClr val="FFFFFF"/>
                </a:solidFill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E771D4B7-971E-43EF-BBC2-F5C4A85305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015" r:id="rId1"/>
    <p:sldLayoutId id="2147485999" r:id="rId2"/>
    <p:sldLayoutId id="2147486000" r:id="rId3"/>
    <p:sldLayoutId id="2147486001" r:id="rId4"/>
    <p:sldLayoutId id="2147486016" r:id="rId5"/>
    <p:sldLayoutId id="2147486017" r:id="rId6"/>
    <p:sldLayoutId id="2147486002" r:id="rId7"/>
    <p:sldLayoutId id="2147486003" r:id="rId8"/>
    <p:sldLayoutId id="2147486004" r:id="rId9"/>
    <p:sldLayoutId id="2147486005" r:id="rId10"/>
    <p:sldLayoutId id="214748600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MS PGothic" panose="020B0600070205080204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  <a:ea typeface="MS PGothic" panose="020B0600070205080204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  <a:ea typeface="MS PGothic" panose="020B0600070205080204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  <a:ea typeface="MS PGothic" panose="020B0600070205080204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  <a:ea typeface="MS PGothic" panose="020B0600070205080204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anose="02040502050405020303" pitchFamily="18" charset="0"/>
        <a:buChar char="•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anose="02040502050405020303" pitchFamily="18" charset="0"/>
        <a:buChar char="▫"/>
        <a:defRPr sz="2600" kern="1200">
          <a:solidFill>
            <a:schemeClr val="accent2"/>
          </a:solidFill>
          <a:latin typeface="+mn-lt"/>
          <a:ea typeface="MS PGothic" panose="020B0600070205080204" pitchFamily="34" charset="-128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anose="05020102010507070707" pitchFamily="18" charset="2"/>
        <a:buChar char=""/>
        <a:defRPr sz="2400" kern="1200">
          <a:solidFill>
            <a:schemeClr val="accent1"/>
          </a:solidFill>
          <a:latin typeface="+mn-lt"/>
          <a:ea typeface="MS PGothic" panose="020B0600070205080204" pitchFamily="34" charset="-128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anose="05020102010507070707" pitchFamily="18" charset="2"/>
        <a:buChar char=""/>
        <a:defRPr sz="2200" kern="1200">
          <a:solidFill>
            <a:schemeClr val="accent1"/>
          </a:solidFill>
          <a:latin typeface="+mn-lt"/>
          <a:ea typeface="MS PGothic" panose="020B0600070205080204" pitchFamily="34" charset="-128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anose="02040502050405020303" pitchFamily="18" charset="0"/>
        <a:buChar char="▫"/>
        <a:defRPr sz="2000" kern="1200">
          <a:solidFill>
            <a:srgbClr val="A04DA3"/>
          </a:solidFill>
          <a:latin typeface="+mn-lt"/>
          <a:ea typeface="MS PGothic" panose="020B0600070205080204" pitchFamily="34" charset="-128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Rectangle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Rectangle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Rectangle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Rectangle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Rectangle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Rectangle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63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64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800">
                <a:solidFill>
                  <a:srgbClr val="4584D3"/>
                </a:solidFill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3F7A37FB-FC7E-41BB-9FDC-BF0FC66A3879}" type="datetimeFigureOut">
              <a:rPr lang="en-US" altLang="en-US"/>
              <a:pPr>
                <a:defRPr/>
              </a:pPr>
              <a:t>7/28/2016</a:t>
            </a:fld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rgbClr val="4584D3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>
                <a:solidFill>
                  <a:srgbClr val="FFFFFF"/>
                </a:solidFill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1235DAB7-76D4-4ADB-83B6-B5C9DFE7F6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018" r:id="rId1"/>
    <p:sldLayoutId id="2147486007" r:id="rId2"/>
    <p:sldLayoutId id="2147486008" r:id="rId3"/>
    <p:sldLayoutId id="2147486009" r:id="rId4"/>
    <p:sldLayoutId id="2147486019" r:id="rId5"/>
    <p:sldLayoutId id="2147486020" r:id="rId6"/>
    <p:sldLayoutId id="2147486010" r:id="rId7"/>
    <p:sldLayoutId id="2147486011" r:id="rId8"/>
    <p:sldLayoutId id="2147486012" r:id="rId9"/>
    <p:sldLayoutId id="2147486013" r:id="rId10"/>
    <p:sldLayoutId id="214748601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MS PGothic" panose="020B0600070205080204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  <a:ea typeface="MS PGothic" panose="020B0600070205080204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  <a:ea typeface="MS PGothic" panose="020B0600070205080204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  <a:ea typeface="MS PGothic" panose="020B0600070205080204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  <a:ea typeface="MS PGothic" panose="020B0600070205080204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anose="02040502050405020303" pitchFamily="18" charset="0"/>
        <a:buChar char="•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anose="02040502050405020303" pitchFamily="18" charset="0"/>
        <a:buChar char="▫"/>
        <a:defRPr sz="2600" kern="1200">
          <a:solidFill>
            <a:schemeClr val="accent2"/>
          </a:solidFill>
          <a:latin typeface="+mn-lt"/>
          <a:ea typeface="MS PGothic" panose="020B0600070205080204" pitchFamily="34" charset="-128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anose="05020102010507070707" pitchFamily="18" charset="2"/>
        <a:buChar char=""/>
        <a:defRPr sz="2400" kern="1200">
          <a:solidFill>
            <a:schemeClr val="accent1"/>
          </a:solidFill>
          <a:latin typeface="+mn-lt"/>
          <a:ea typeface="MS PGothic" panose="020B0600070205080204" pitchFamily="34" charset="-128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anose="05020102010507070707" pitchFamily="18" charset="2"/>
        <a:buChar char=""/>
        <a:defRPr sz="2200" kern="1200">
          <a:solidFill>
            <a:schemeClr val="accent1"/>
          </a:solidFill>
          <a:latin typeface="+mn-lt"/>
          <a:ea typeface="MS PGothic" panose="020B0600070205080204" pitchFamily="34" charset="-128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anose="02040502050405020303" pitchFamily="18" charset="0"/>
        <a:buChar char="▫"/>
        <a:defRPr sz="2000" kern="1200">
          <a:solidFill>
            <a:srgbClr val="A04DA3"/>
          </a:solidFill>
          <a:latin typeface="+mn-lt"/>
          <a:ea typeface="MS PGothic" panose="020B0600070205080204" pitchFamily="34" charset="-128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51.xml"/><Relationship Id="rId1" Type="http://schemas.openxmlformats.org/officeDocument/2006/relationships/slideLayout" Target="../slideLayouts/slideLayout13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52.xml"/><Relationship Id="rId1" Type="http://schemas.openxmlformats.org/officeDocument/2006/relationships/slideLayout" Target="../slideLayouts/slideLayout13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53.xml"/><Relationship Id="rId1" Type="http://schemas.openxmlformats.org/officeDocument/2006/relationships/slideLayout" Target="../slideLayouts/slideLayout13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54.xml"/><Relationship Id="rId1" Type="http://schemas.openxmlformats.org/officeDocument/2006/relationships/slideLayout" Target="../slideLayouts/slideLayout13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55.xml"/><Relationship Id="rId1" Type="http://schemas.openxmlformats.org/officeDocument/2006/relationships/slideLayout" Target="../slideLayouts/slideLayout13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56.xml"/><Relationship Id="rId1" Type="http://schemas.openxmlformats.org/officeDocument/2006/relationships/slideLayout" Target="../slideLayouts/slideLayout13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57.xml"/><Relationship Id="rId1" Type="http://schemas.openxmlformats.org/officeDocument/2006/relationships/slideLayout" Target="../slideLayouts/slideLayout13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58.xml"/><Relationship Id="rId1" Type="http://schemas.openxmlformats.org/officeDocument/2006/relationships/slideLayout" Target="../slideLayouts/slideLayout13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59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60.xml"/><Relationship Id="rId1" Type="http://schemas.openxmlformats.org/officeDocument/2006/relationships/slideLayout" Target="../slideLayouts/slideLayout13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61.xml"/><Relationship Id="rId1" Type="http://schemas.openxmlformats.org/officeDocument/2006/relationships/slideLayout" Target="../slideLayouts/slideLayout13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62.xml"/><Relationship Id="rId1" Type="http://schemas.openxmlformats.org/officeDocument/2006/relationships/slideLayout" Target="../slideLayouts/slideLayout13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cr.uky.edu/" TargetMode="Externa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.png"/><Relationship Id="rId5" Type="http://schemas.openxmlformats.org/officeDocument/2006/relationships/image" Target="../media/image23.png"/><Relationship Id="rId4" Type="http://schemas.openxmlformats.org/officeDocument/2006/relationships/oleObject" Target="../embeddings/Microsoft_Excel_97-2003_Worksheet4.xls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63.xml"/><Relationship Id="rId1" Type="http://schemas.openxmlformats.org/officeDocument/2006/relationships/slideLayout" Target="../slideLayouts/slideLayout13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64.xml"/><Relationship Id="rId1" Type="http://schemas.openxmlformats.org/officeDocument/2006/relationships/slideLayout" Target="../slideLayouts/slideLayout13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65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66.xml"/><Relationship Id="rId1" Type="http://schemas.openxmlformats.org/officeDocument/2006/relationships/slideLayout" Target="../slideLayouts/slideLayout13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67.xml"/><Relationship Id="rId1" Type="http://schemas.openxmlformats.org/officeDocument/2006/relationships/slideLayout" Target="../slideLayouts/slideLayout13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68.xml"/><Relationship Id="rId1" Type="http://schemas.openxmlformats.org/officeDocument/2006/relationships/slideLayout" Target="../slideLayouts/slideLayout13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69.xml"/><Relationship Id="rId1" Type="http://schemas.openxmlformats.org/officeDocument/2006/relationships/slideLayout" Target="../slideLayouts/slideLayout13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70.xml"/><Relationship Id="rId1" Type="http://schemas.openxmlformats.org/officeDocument/2006/relationships/slideLayout" Target="../slideLayouts/slideLayout13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71.xml"/><Relationship Id="rId1" Type="http://schemas.openxmlformats.org/officeDocument/2006/relationships/slideLayout" Target="../slideLayouts/slideLayout13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72.xml"/><Relationship Id="rId1" Type="http://schemas.openxmlformats.org/officeDocument/2006/relationships/slideLayout" Target="../slideLayouts/slideLayout13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73.xml"/><Relationship Id="rId1" Type="http://schemas.openxmlformats.org/officeDocument/2006/relationships/slideLayout" Target="../slideLayouts/slideLayout13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74.xml"/><Relationship Id="rId1" Type="http://schemas.openxmlformats.org/officeDocument/2006/relationships/slideLayout" Target="../slideLayouts/slideLayout13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75.xml"/><Relationship Id="rId1" Type="http://schemas.openxmlformats.org/officeDocument/2006/relationships/slideLayout" Target="../slideLayouts/slideLayout18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76.xml"/><Relationship Id="rId1" Type="http://schemas.openxmlformats.org/officeDocument/2006/relationships/slideLayout" Target="../slideLayouts/slideLayout18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77.xml"/><Relationship Id="rId1" Type="http://schemas.openxmlformats.org/officeDocument/2006/relationships/slideLayout" Target="../slideLayouts/slideLayout13.xml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78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79.xml"/><Relationship Id="rId1" Type="http://schemas.openxmlformats.org/officeDocument/2006/relationships/slideLayout" Target="../slideLayouts/slideLayout13.xml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80.xml"/><Relationship Id="rId1" Type="http://schemas.openxmlformats.org/officeDocument/2006/relationships/slideLayout" Target="../slideLayouts/slideLayout13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5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.png"/><Relationship Id="rId4" Type="http://schemas.openxmlformats.org/officeDocument/2006/relationships/image" Target="../media/image29.png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81.xml"/><Relationship Id="rId1" Type="http://schemas.openxmlformats.org/officeDocument/2006/relationships/slideLayout" Target="../slideLayouts/slideLayout13.xml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82.xml"/><Relationship Id="rId1" Type="http://schemas.openxmlformats.org/officeDocument/2006/relationships/slideLayout" Target="../slideLayouts/slideLayout13.xml"/></Relationships>
</file>

<file path=ppt/slides/_rels/slide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83.xml"/><Relationship Id="rId1" Type="http://schemas.openxmlformats.org/officeDocument/2006/relationships/slideLayout" Target="../slideLayouts/slideLayout13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84.xml"/><Relationship Id="rId1" Type="http://schemas.openxmlformats.org/officeDocument/2006/relationships/slideLayout" Target="../slideLayouts/slideLayout18.xml"/></Relationships>
</file>

<file path=ppt/slides/_rels/slide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85.xml"/><Relationship Id="rId1" Type="http://schemas.openxmlformats.org/officeDocument/2006/relationships/slideLayout" Target="../slideLayouts/slideLayout18.xml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/Relationships>
</file>

<file path=ppt/slides/_rels/slide1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3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3.png"/><Relationship Id="rId11" Type="http://schemas.openxmlformats.org/officeDocument/2006/relationships/image" Target="../media/image37.jpeg"/><Relationship Id="rId5" Type="http://schemas.openxmlformats.org/officeDocument/2006/relationships/image" Target="../media/image32.png"/><Relationship Id="rId10" Type="http://schemas.openxmlformats.org/officeDocument/2006/relationships/hyperlink" Target="https://itunes.apple.com/us/app/cancer-rates/id1049312556?mt=8" TargetMode="External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s://itunes.apple.com/WebObjects/MZStore.woa/wa/appRatings?ratingSystem=appsApple" TargetMode="External"/><Relationship Id="rId5" Type="http://schemas.openxmlformats.org/officeDocument/2006/relationships/image" Target="../media/image37.jpeg"/><Relationship Id="rId4" Type="http://schemas.openxmlformats.org/officeDocument/2006/relationships/hyperlink" Target="https://itunes.apple.com/us/app/cancer-rates/id1049312556?mt=8" TargetMode="External"/></Relationships>
</file>

<file path=ppt/slides/_rels/slide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57.xml.rels><?xml version="1.0" encoding="UTF-8" standalone="yes"?>
<Relationships xmlns="http://schemas.openxmlformats.org/package/2006/relationships"><Relationship Id="rId3" Type="http://schemas.openxmlformats.org/officeDocument/2006/relationships/hyperlink" Target="mailto:tct@kcr.uky.edu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hyperlink" Target="mailto:jnee@kcr.uky.edu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2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png"/><Relationship Id="rId4" Type="http://schemas.openxmlformats.org/officeDocument/2006/relationships/image" Target="../media/image13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3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.png"/><Relationship Id="rId4" Type="http://schemas.openxmlformats.org/officeDocument/2006/relationships/image" Target="../media/image14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18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13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13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13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13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13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13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13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35.xml"/><Relationship Id="rId1" Type="http://schemas.openxmlformats.org/officeDocument/2006/relationships/slideLayout" Target="../slideLayouts/slideLayout13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36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37.xml"/><Relationship Id="rId1" Type="http://schemas.openxmlformats.org/officeDocument/2006/relationships/slideLayout" Target="../slideLayouts/slideLayout18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38.xml"/><Relationship Id="rId1" Type="http://schemas.openxmlformats.org/officeDocument/2006/relationships/slideLayout" Target="../slideLayouts/slideLayout18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hyperlink" Target="http://cdc.gov/" TargetMode="External"/><Relationship Id="rId2" Type="http://schemas.openxmlformats.org/officeDocument/2006/relationships/chart" Target="../charts/chart3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cr.uky.edu/" TargetMode="External"/><Relationship Id="rId2" Type="http://schemas.openxmlformats.org/officeDocument/2006/relationships/chart" Target="../charts/chart40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41.xml"/><Relationship Id="rId1" Type="http://schemas.openxmlformats.org/officeDocument/2006/relationships/slideLayout" Target="../slideLayouts/slideLayout13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42.xml"/><Relationship Id="rId1" Type="http://schemas.openxmlformats.org/officeDocument/2006/relationships/slideLayout" Target="../slideLayouts/slideLayout13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43.xml"/><Relationship Id="rId1" Type="http://schemas.openxmlformats.org/officeDocument/2006/relationships/slideLayout" Target="../slideLayouts/slideLayout13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44.xml"/><Relationship Id="rId1" Type="http://schemas.openxmlformats.org/officeDocument/2006/relationships/slideLayout" Target="../slideLayouts/slideLayout13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45.xml"/><Relationship Id="rId1" Type="http://schemas.openxmlformats.org/officeDocument/2006/relationships/slideLayout" Target="../slideLayouts/slideLayout13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46.xml"/><Relationship Id="rId1" Type="http://schemas.openxmlformats.org/officeDocument/2006/relationships/slideLayout" Target="../slideLayouts/slideLayout13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47.xml"/><Relationship Id="rId1" Type="http://schemas.openxmlformats.org/officeDocument/2006/relationships/slideLayout" Target="../slideLayouts/slideLayout13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48.xml"/><Relationship Id="rId1" Type="http://schemas.openxmlformats.org/officeDocument/2006/relationships/slideLayout" Target="../slideLayouts/slideLayout13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49.xml"/><Relationship Id="rId1" Type="http://schemas.openxmlformats.org/officeDocument/2006/relationships/slideLayout" Target="../slideLayouts/slideLayout13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50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ctrTitle"/>
          </p:nvPr>
        </p:nvSpPr>
        <p:spPr>
          <a:xfrm>
            <a:off x="0" y="685800"/>
            <a:ext cx="9144000" cy="1447800"/>
          </a:xfrm>
        </p:spPr>
        <p:txBody>
          <a:bodyPr/>
          <a:lstStyle/>
          <a:p>
            <a:pPr algn="ctr" eaLnBrk="1" hangingPunct="1"/>
            <a:r>
              <a:rPr lang="en-US" altLang="en-US" sz="3200" b="1" smtClean="0">
                <a:latin typeface="Arial" panose="020B0604020202020204" pitchFamily="34" charset="0"/>
                <a:cs typeface="Arial" panose="020B0604020202020204" pitchFamily="34" charset="0"/>
              </a:rPr>
              <a:t>The Burden of Cancer in Kentucky</a:t>
            </a:r>
            <a:br>
              <a:rPr lang="en-US" altLang="en-US" sz="3200" b="1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3200" b="1" smtClean="0">
                <a:latin typeface="Arial" panose="020B0604020202020204" pitchFamily="34" charset="0"/>
                <a:cs typeface="Arial" panose="020B0604020202020204" pitchFamily="34" charset="0"/>
              </a:rPr>
              <a:t>(2000 – 2013)</a:t>
            </a:r>
            <a:endParaRPr lang="en-US" altLang="en-US" sz="2800" b="1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43" name="Subtitle 2"/>
          <p:cNvSpPr>
            <a:spLocks noGrp="1"/>
          </p:cNvSpPr>
          <p:nvPr>
            <p:ph type="subTitle" idx="1"/>
          </p:nvPr>
        </p:nvSpPr>
        <p:spPr>
          <a:xfrm>
            <a:off x="152400" y="3925888"/>
            <a:ext cx="9164638" cy="2819400"/>
          </a:xfrm>
        </p:spPr>
        <p:txBody>
          <a:bodyPr/>
          <a:lstStyle/>
          <a:p>
            <a:pPr marL="63500" eaLnBrk="1" hangingPunct="1">
              <a:lnSpc>
                <a:spcPct val="90000"/>
              </a:lnSpc>
              <a:buClr>
                <a:srgbClr val="5BD078"/>
              </a:buClr>
              <a:buFont typeface="Arial" panose="020B0604020202020204" pitchFamily="34" charset="0"/>
              <a:buNone/>
            </a:pPr>
            <a:r>
              <a:rPr lang="en-US" altLang="en-US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Presented by:</a:t>
            </a:r>
          </a:p>
          <a:p>
            <a:pPr marL="63500" eaLnBrk="1" hangingPunct="1">
              <a:lnSpc>
                <a:spcPct val="90000"/>
              </a:lnSpc>
              <a:buClr>
                <a:srgbClr val="5BD078"/>
              </a:buClr>
              <a:buFont typeface="Arial" panose="020B0604020202020204" pitchFamily="34" charset="0"/>
              <a:buNone/>
            </a:pPr>
            <a:endParaRPr lang="en-US" altLang="en-US" sz="3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3500" eaLnBrk="1" hangingPunct="1">
              <a:lnSpc>
                <a:spcPct val="90000"/>
              </a:lnSpc>
              <a:buClr>
                <a:srgbClr val="5BD078"/>
              </a:buClr>
              <a:buFont typeface="Arial" panose="020B0604020202020204" pitchFamily="34" charset="0"/>
              <a:buNone/>
            </a:pPr>
            <a:r>
              <a:rPr lang="en-US" alt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Thomas C. Tucker, PhD, MPH</a:t>
            </a:r>
          </a:p>
          <a:p>
            <a:pPr marL="63500" eaLnBrk="1" hangingPunct="1">
              <a:lnSpc>
                <a:spcPct val="90000"/>
              </a:lnSpc>
              <a:buClr>
                <a:srgbClr val="5BD078"/>
              </a:buClr>
              <a:buFont typeface="Arial" panose="020B0604020202020204" pitchFamily="34" charset="0"/>
              <a:buNone/>
            </a:pPr>
            <a:r>
              <a:rPr lang="en-US" alt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Director KCR</a:t>
            </a:r>
          </a:p>
          <a:p>
            <a:pPr marL="63500" eaLnBrk="1" hangingPunct="1">
              <a:lnSpc>
                <a:spcPct val="90000"/>
              </a:lnSpc>
              <a:buClr>
                <a:srgbClr val="5BD078"/>
              </a:buClr>
              <a:buFont typeface="Arial" panose="020B0604020202020204" pitchFamily="34" charset="0"/>
              <a:buNone/>
            </a:pPr>
            <a:r>
              <a:rPr lang="en-US" alt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Jaclyn Nee, </a:t>
            </a:r>
            <a:r>
              <a:rPr lang="en-US" altLang="en-US" sz="2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DrPH</a:t>
            </a:r>
            <a:endParaRPr lang="en-US" altLang="en-US" sz="2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3500" eaLnBrk="1" hangingPunct="1">
              <a:lnSpc>
                <a:spcPct val="90000"/>
              </a:lnSpc>
              <a:buClr>
                <a:srgbClr val="5BD078"/>
              </a:buClr>
              <a:buFont typeface="Arial" panose="020B0604020202020204" pitchFamily="34" charset="0"/>
              <a:buNone/>
            </a:pPr>
            <a:r>
              <a:rPr lang="en-US" alt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Epidemiologist and Research Coordinator KCR</a:t>
            </a:r>
          </a:p>
          <a:p>
            <a:pPr marL="63500" eaLnBrk="1" hangingPunct="1">
              <a:lnSpc>
                <a:spcPct val="90000"/>
              </a:lnSpc>
              <a:buClr>
                <a:srgbClr val="5BD078"/>
              </a:buClr>
              <a:buFont typeface="Arial" panose="020B0604020202020204" pitchFamily="34" charset="0"/>
              <a:buNone/>
            </a:pPr>
            <a:r>
              <a:rPr lang="en-US" alt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Madison </a:t>
            </a:r>
            <a:r>
              <a:rPr lang="en-US" altLang="en-US" sz="2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Ries</a:t>
            </a:r>
            <a:endParaRPr lang="en-US" altLang="en-US" sz="2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3500" eaLnBrk="1" hangingPunct="1">
              <a:lnSpc>
                <a:spcPct val="90000"/>
              </a:lnSpc>
              <a:buClr>
                <a:srgbClr val="5BD078"/>
              </a:buClr>
              <a:buFont typeface="Arial" panose="020B0604020202020204" pitchFamily="34" charset="0"/>
              <a:buNone/>
            </a:pPr>
            <a:r>
              <a:rPr lang="en-US" alt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Graduate Student KCR</a:t>
            </a:r>
          </a:p>
          <a:p>
            <a:pPr marL="63500" eaLnBrk="1" hangingPunct="1">
              <a:lnSpc>
                <a:spcPct val="90000"/>
              </a:lnSpc>
              <a:buClr>
                <a:srgbClr val="5BD078"/>
              </a:buClr>
              <a:buFont typeface="Arial" panose="020B0604020202020204" pitchFamily="34" charset="0"/>
              <a:buNone/>
            </a:pPr>
            <a:endParaRPr lang="en-US" altLang="en-US" sz="3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3500" eaLnBrk="1" hangingPunct="1">
              <a:lnSpc>
                <a:spcPct val="90000"/>
              </a:lnSpc>
              <a:buClr>
                <a:srgbClr val="5BD078"/>
              </a:buClr>
              <a:buFont typeface="Arial" panose="020B0604020202020204" pitchFamily="34" charset="0"/>
              <a:buNone/>
            </a:pPr>
            <a:r>
              <a:rPr lang="en-US" altLang="ja-JP" sz="1400" dirty="0" smtClean="0">
                <a:solidFill>
                  <a:schemeClr val="tx1"/>
                </a:solidFill>
                <a:latin typeface="&quot;arial&quot;" charset="0"/>
                <a:cs typeface="Arial" panose="020B0604020202020204" pitchFamily="34" charset="0"/>
              </a:rPr>
              <a:t>Kentucky Cancer Consortium (KCC) </a:t>
            </a:r>
          </a:p>
          <a:p>
            <a:pPr marL="63500" eaLnBrk="1" hangingPunct="1">
              <a:lnSpc>
                <a:spcPct val="90000"/>
              </a:lnSpc>
              <a:buClr>
                <a:srgbClr val="5BD078"/>
              </a:buClr>
              <a:buFont typeface="Arial" panose="020B0604020202020204" pitchFamily="34" charset="0"/>
              <a:buNone/>
            </a:pPr>
            <a:r>
              <a:rPr lang="en-US" altLang="ja-JP" sz="1400" dirty="0" smtClean="0">
                <a:solidFill>
                  <a:schemeClr val="tx1"/>
                </a:solidFill>
                <a:latin typeface="&quot;arial&quot;" charset="0"/>
                <a:cs typeface="Arial" panose="020B0604020202020204" pitchFamily="34" charset="0"/>
              </a:rPr>
              <a:t>Kentucky Cancer Burden Webinar </a:t>
            </a:r>
          </a:p>
          <a:p>
            <a:pPr marL="63500" eaLnBrk="1" hangingPunct="1">
              <a:lnSpc>
                <a:spcPct val="90000"/>
              </a:lnSpc>
              <a:buClr>
                <a:srgbClr val="5BD078"/>
              </a:buClr>
              <a:buFont typeface="Arial" panose="020B0604020202020204" pitchFamily="34" charset="0"/>
              <a:buNone/>
            </a:pPr>
            <a:r>
              <a:rPr lang="en-US" altLang="en-US" sz="1400" dirty="0" smtClean="0">
                <a:solidFill>
                  <a:schemeClr val="tx1"/>
                </a:solidFill>
                <a:latin typeface="&quot;arial&quot;" charset="0"/>
                <a:cs typeface="Arial" panose="020B0604020202020204" pitchFamily="34" charset="0"/>
              </a:rPr>
              <a:t>July 26, 2016</a:t>
            </a:r>
          </a:p>
        </p:txBody>
      </p:sp>
      <p:pic>
        <p:nvPicPr>
          <p:cNvPr id="7" name="Picture 2" descr="http://cancer.uky.edu/KCR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081129" y="5486400"/>
            <a:ext cx="1872371" cy="1233488"/>
          </a:xfrm>
          <a:prstGeom prst="rect">
            <a:avLst/>
          </a:prstGeom>
          <a:solidFill>
            <a:schemeClr val="tx2">
              <a:lumMod val="75000"/>
            </a:schemeClr>
          </a:solidFill>
          <a:ln w="19050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2"/>
          <p:cNvSpPr txBox="1">
            <a:spLocks noChangeArrowheads="1"/>
          </p:cNvSpPr>
          <p:nvPr/>
        </p:nvSpPr>
        <p:spPr bwMode="auto">
          <a:xfrm>
            <a:off x="914400" y="685800"/>
            <a:ext cx="76200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800" b="1">
                <a:solidFill>
                  <a:srgbClr val="016296"/>
                </a:solidFill>
                <a:cs typeface="Arial" panose="020B0604020202020204" pitchFamily="34" charset="0"/>
              </a:rPr>
              <a:t>% Current Smokers </a:t>
            </a:r>
            <a:r>
              <a:rPr lang="en-US" altLang="en-US" sz="2800" b="1">
                <a:solidFill>
                  <a:srgbClr val="000000"/>
                </a:solidFill>
                <a:cs typeface="Arial" panose="020B0604020202020204" pitchFamily="34" charset="0"/>
              </a:rPr>
              <a:t>by Level of Income</a:t>
            </a:r>
          </a:p>
          <a:p>
            <a:pPr algn="ctr"/>
            <a:r>
              <a:rPr lang="en-US" altLang="en-US" sz="2800" b="1">
                <a:solidFill>
                  <a:srgbClr val="000000"/>
                </a:solidFill>
                <a:cs typeface="Arial" panose="020B0604020202020204" pitchFamily="34" charset="0"/>
              </a:rPr>
              <a:t>U.S. Compared to Kentucky (2014)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85800" y="1828800"/>
          <a:ext cx="7848599" cy="3041650"/>
        </p:xfrm>
        <a:graphic>
          <a:graphicData uri="http://schemas.openxmlformats.org/drawingml/2006/table">
            <a:tbl>
              <a:tblPr/>
              <a:tblGrid>
                <a:gridCol w="2866853"/>
                <a:gridCol w="2490873"/>
                <a:gridCol w="2490873"/>
              </a:tblGrid>
              <a:tr h="802969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Income Level</a:t>
                      </a:r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719" marR="35719" marT="35725" marB="3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F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% Smokers</a:t>
                      </a:r>
                    </a:p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U.S.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719" marR="35719" marT="35725" marB="3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Smokers Kentucky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719" marR="35719" marT="35725" marB="3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441803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Less </a:t>
                      </a:r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than $15,000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719" marR="35719" marT="35725" marB="3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F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32.7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719" marR="35719" marT="35725" marB="3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47.7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719" marR="35719" marT="35725" marB="3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47512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</a:t>
                      </a:r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15,000- 24,999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719" marR="35719" marT="35725" marB="3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F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27.3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719" marR="35719" marT="35725" marB="3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37.7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719" marR="35719" marT="35725" marB="3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53223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</a:t>
                      </a:r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25,000- 34,999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719" marR="35719" marT="35725" marB="3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F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23.1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719" marR="35719" marT="35725" marB="3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31.0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719" marR="35719" marT="35725" marB="3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58932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$35,000- </a:t>
                      </a:r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49,999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719" marR="35719" marT="35725" marB="3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F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20.1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719" marR="35719" marT="35725" marB="3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23.1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719" marR="35719" marT="35725" marB="3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37209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</a:t>
                      </a:r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50,000+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719" marR="35719" marT="35725" marB="3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F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12.9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719" marR="35719" marT="35725" marB="3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18.4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719" marR="35719" marT="35725" marB="3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5" name="Oval 4"/>
          <p:cNvSpPr/>
          <p:nvPr/>
        </p:nvSpPr>
        <p:spPr>
          <a:xfrm>
            <a:off x="4419600" y="2590800"/>
            <a:ext cx="838200" cy="457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6943725" y="2590800"/>
            <a:ext cx="752475" cy="457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5635" name="TextBox 6"/>
          <p:cNvSpPr txBox="1">
            <a:spLocks noChangeArrowheads="1"/>
          </p:cNvSpPr>
          <p:nvPr/>
        </p:nvSpPr>
        <p:spPr bwMode="auto">
          <a:xfrm>
            <a:off x="850900" y="5059363"/>
            <a:ext cx="6629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400" b="1">
                <a:solidFill>
                  <a:srgbClr val="000000"/>
                </a:solidFill>
                <a:cs typeface="Arial" panose="020B0604020202020204" pitchFamily="34" charset="0"/>
              </a:rPr>
              <a:t>cdc.gov/brfss website. Prevalence and Trends Data, Accessed July 12, 2016</a:t>
            </a:r>
          </a:p>
        </p:txBody>
      </p:sp>
      <p:sp>
        <p:nvSpPr>
          <p:cNvPr id="7" name="Oval 6"/>
          <p:cNvSpPr/>
          <p:nvPr/>
        </p:nvSpPr>
        <p:spPr>
          <a:xfrm>
            <a:off x="4486275" y="4411663"/>
            <a:ext cx="771525" cy="45878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6943725" y="4413250"/>
            <a:ext cx="752475" cy="457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0" name="Picture 9" descr="http://cancer.uky.edu/KCR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8229600" y="6242994"/>
            <a:ext cx="723900" cy="476894"/>
          </a:xfrm>
          <a:prstGeom prst="rect">
            <a:avLst/>
          </a:prstGeom>
          <a:solidFill>
            <a:schemeClr val="tx2">
              <a:lumMod val="75000"/>
            </a:schemeClr>
          </a:solidFill>
          <a:ln w="1905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-8709" y="762000"/>
          <a:ext cx="914400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Picture 2" descr="http://cancer.uky.edu/KCR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8229600" y="6242994"/>
            <a:ext cx="723900" cy="476894"/>
          </a:xfrm>
          <a:prstGeom prst="rect">
            <a:avLst/>
          </a:prstGeom>
          <a:solidFill>
            <a:schemeClr val="tx2">
              <a:lumMod val="75000"/>
            </a:schemeClr>
          </a:solidFill>
          <a:ln w="19050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143000"/>
            <a:ext cx="8763000" cy="10668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3225" b="1" dirty="0">
                <a:solidFill>
                  <a:srgbClr val="FF0000"/>
                </a:solidFill>
                <a:latin typeface="&quot;arial&quot;"/>
                <a:ea typeface="ＭＳ Ｐゴシック" panose="020B0600070205080204" pitchFamily="34" charset="-128"/>
              </a:rPr>
              <a:t>Late-Stage</a:t>
            </a:r>
            <a:r>
              <a:rPr lang="en-US" sz="3225" b="1" dirty="0">
                <a:latin typeface="&quot;arial&quot;"/>
                <a:ea typeface="ＭＳ Ｐゴシック" panose="020B0600070205080204" pitchFamily="34" charset="-128"/>
              </a:rPr>
              <a:t> Colon and Rectum Cancer Incidence </a:t>
            </a:r>
          </a:p>
        </p:txBody>
      </p:sp>
      <p:pic>
        <p:nvPicPr>
          <p:cNvPr id="3" name="Picture 2" descr="http://cancer.uky.edu/KCR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8229600" y="6242994"/>
            <a:ext cx="723900" cy="476894"/>
          </a:xfrm>
          <a:prstGeom prst="rect">
            <a:avLst/>
          </a:prstGeom>
          <a:solidFill>
            <a:schemeClr val="tx2">
              <a:lumMod val="75000"/>
            </a:schemeClr>
          </a:solidFill>
          <a:ln w="19050">
            <a:noFill/>
          </a:ln>
        </p:spPr>
      </p:pic>
      <p:pic>
        <p:nvPicPr>
          <p:cNvPr id="4" name="Picture 3" descr="http://cancer.uky.edu/KCR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8382000" y="6395394"/>
            <a:ext cx="723900" cy="476894"/>
          </a:xfrm>
          <a:prstGeom prst="rect">
            <a:avLst/>
          </a:prstGeom>
          <a:solidFill>
            <a:schemeClr val="tx2">
              <a:lumMod val="75000"/>
            </a:schemeClr>
          </a:solidFill>
          <a:ln w="19050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76200" y="685800"/>
          <a:ext cx="9067800" cy="5486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Picture 2" descr="http://cancer.uky.edu/KCR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8229600" y="6242994"/>
            <a:ext cx="723900" cy="476894"/>
          </a:xfrm>
          <a:prstGeom prst="rect">
            <a:avLst/>
          </a:prstGeom>
          <a:solidFill>
            <a:schemeClr val="tx2">
              <a:lumMod val="75000"/>
            </a:schemeClr>
          </a:solidFill>
          <a:ln w="19050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762000"/>
          <a:ext cx="91440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Picture 2" descr="http://cancer.uky.edu/KCR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8229600" y="6242994"/>
            <a:ext cx="723900" cy="476894"/>
          </a:xfrm>
          <a:prstGeom prst="rect">
            <a:avLst/>
          </a:prstGeom>
          <a:solidFill>
            <a:schemeClr val="tx2">
              <a:lumMod val="75000"/>
            </a:schemeClr>
          </a:solidFill>
          <a:ln w="19050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762000"/>
          <a:ext cx="914400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Picture 2" descr="http://cancer.uky.edu/KCR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8229600" y="6242994"/>
            <a:ext cx="723900" cy="476894"/>
          </a:xfrm>
          <a:prstGeom prst="rect">
            <a:avLst/>
          </a:prstGeom>
          <a:solidFill>
            <a:schemeClr val="tx2">
              <a:lumMod val="75000"/>
            </a:schemeClr>
          </a:solidFill>
          <a:ln w="19050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762000"/>
          <a:ext cx="91440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Picture 2" descr="http://cancer.uky.edu/KCR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8229600" y="6242994"/>
            <a:ext cx="723900" cy="476894"/>
          </a:xfrm>
          <a:prstGeom prst="rect">
            <a:avLst/>
          </a:prstGeom>
          <a:solidFill>
            <a:schemeClr val="tx2">
              <a:lumMod val="75000"/>
            </a:schemeClr>
          </a:solidFill>
          <a:ln w="19050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685800"/>
          <a:ext cx="91440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Picture 2" descr="http://cancer.uky.edu/KCR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8229600" y="6242994"/>
            <a:ext cx="723900" cy="476894"/>
          </a:xfrm>
          <a:prstGeom prst="rect">
            <a:avLst/>
          </a:prstGeom>
          <a:solidFill>
            <a:schemeClr val="tx2">
              <a:lumMod val="75000"/>
            </a:schemeClr>
          </a:solidFill>
          <a:ln w="19050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685800"/>
          <a:ext cx="91440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Picture 2" descr="http://cancer.uky.edu/KCR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8229600" y="6242994"/>
            <a:ext cx="723900" cy="476894"/>
          </a:xfrm>
          <a:prstGeom prst="rect">
            <a:avLst/>
          </a:prstGeom>
          <a:solidFill>
            <a:schemeClr val="tx2">
              <a:lumMod val="75000"/>
            </a:schemeClr>
          </a:solidFill>
          <a:ln w="19050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685800"/>
          <a:ext cx="91440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Picture 2" descr="http://cancer.uky.edu/KCR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8229600" y="6242994"/>
            <a:ext cx="723900" cy="476894"/>
          </a:xfrm>
          <a:prstGeom prst="rect">
            <a:avLst/>
          </a:prstGeom>
          <a:solidFill>
            <a:schemeClr val="tx2">
              <a:lumMod val="75000"/>
            </a:schemeClr>
          </a:solidFill>
          <a:ln w="19050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685800"/>
          <a:ext cx="9144000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Picture 2" descr="http://cancer.uky.edu/KCR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8229600" y="6242994"/>
            <a:ext cx="723900" cy="476894"/>
          </a:xfrm>
          <a:prstGeom prst="rect">
            <a:avLst/>
          </a:prstGeom>
          <a:solidFill>
            <a:schemeClr val="tx2">
              <a:lumMod val="75000"/>
            </a:schemeClr>
          </a:solidFill>
          <a:ln w="19050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030288" y="2220913"/>
          <a:ext cx="7010400" cy="2895599"/>
        </p:xfrm>
        <a:graphic>
          <a:graphicData uri="http://schemas.openxmlformats.org/drawingml/2006/table">
            <a:tbl>
              <a:tblPr/>
              <a:tblGrid>
                <a:gridCol w="2768210"/>
                <a:gridCol w="2121095"/>
                <a:gridCol w="2121095"/>
              </a:tblGrid>
              <a:tr h="833453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Education Level 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719" marR="35719" marT="35729" marB="35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F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% Smokers U.S.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719" marR="35719" marT="35729" marB="35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Smokers Kentucky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719" marR="35719" marT="35729" marB="35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499164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Less </a:t>
                      </a:r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than H.S.</a:t>
                      </a:r>
                    </a:p>
                  </a:txBody>
                  <a:tcPr marL="35719" marR="35719" marT="35729" marB="35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FF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33.0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719" marR="35719" marT="35729" marB="357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45.1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719" marR="35719" marT="35729" marB="357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20994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H.S</a:t>
                      </a:r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or G.E.D.</a:t>
                      </a:r>
                    </a:p>
                  </a:txBody>
                  <a:tcPr marL="35719" marR="35719" marT="35729" marB="35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FF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24.0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719" marR="35719" marT="35729" marB="357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31.1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719" marR="35719" marT="35729" marB="357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20994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Some </a:t>
                      </a:r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post-H.S.</a:t>
                      </a:r>
                    </a:p>
                  </a:txBody>
                  <a:tcPr marL="35719" marR="35719" marT="35729" marB="35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FF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19.6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719" marR="35719" marT="35729" marB="357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25.3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719" marR="35719" marT="35729" marB="357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20994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College </a:t>
                      </a:r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graduate</a:t>
                      </a:r>
                    </a:p>
                  </a:txBody>
                  <a:tcPr marL="35719" marR="35719" marT="35729" marB="35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FF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8.2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719" marR="35719" marT="35729" marB="357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12.3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719" marR="35719" marT="35729" marB="357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38200" y="762000"/>
            <a:ext cx="7391400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% Current Smokers </a:t>
            </a:r>
            <a:r>
              <a:rPr lang="en-US" sz="2800" b="1" dirty="0">
                <a:cs typeface="Arial" panose="020B0604020202020204" pitchFamily="34" charset="0"/>
              </a:rPr>
              <a:t>by Level of education </a:t>
            </a:r>
          </a:p>
          <a:p>
            <a:pPr algn="ctr">
              <a:defRPr/>
            </a:pPr>
            <a:r>
              <a:rPr lang="en-US" sz="2800" b="1" dirty="0">
                <a:cs typeface="Arial" panose="020B0604020202020204" pitchFamily="34" charset="0"/>
              </a:rPr>
              <a:t>U.S. Compared to Kentucky (2014)</a:t>
            </a:r>
          </a:p>
        </p:txBody>
      </p:sp>
      <p:sp>
        <p:nvSpPr>
          <p:cNvPr id="4" name="Oval 3"/>
          <p:cNvSpPr/>
          <p:nvPr/>
        </p:nvSpPr>
        <p:spPr>
          <a:xfrm>
            <a:off x="4448175" y="3065463"/>
            <a:ext cx="885825" cy="457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6619875" y="3065463"/>
            <a:ext cx="771525" cy="457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6655" name="TextBox 5"/>
          <p:cNvSpPr txBox="1">
            <a:spLocks noChangeArrowheads="1"/>
          </p:cNvSpPr>
          <p:nvPr/>
        </p:nvSpPr>
        <p:spPr bwMode="auto">
          <a:xfrm>
            <a:off x="1143000" y="5451475"/>
            <a:ext cx="6781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400" b="1">
                <a:cs typeface="Arial" panose="020B0604020202020204" pitchFamily="34" charset="0"/>
              </a:rPr>
              <a:t>cdc.gov/brfss website. Prevalence and Trends Data, Accessed July 14, 2016</a:t>
            </a:r>
          </a:p>
        </p:txBody>
      </p:sp>
      <p:sp>
        <p:nvSpPr>
          <p:cNvPr id="7" name="Oval 6"/>
          <p:cNvSpPr/>
          <p:nvPr/>
        </p:nvSpPr>
        <p:spPr>
          <a:xfrm>
            <a:off x="4610100" y="4572000"/>
            <a:ext cx="685800" cy="457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6583363" y="4572000"/>
            <a:ext cx="808037" cy="457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10" name="Picture 9" descr="http://cancer.uky.edu/KCR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8229600" y="6242994"/>
            <a:ext cx="723900" cy="476894"/>
          </a:xfrm>
          <a:prstGeom prst="rect">
            <a:avLst/>
          </a:prstGeom>
          <a:solidFill>
            <a:schemeClr val="tx2">
              <a:lumMod val="75000"/>
            </a:schemeClr>
          </a:solidFill>
          <a:ln w="1905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685800"/>
          <a:ext cx="91440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Picture 2" descr="http://cancer.uky.edu/KCR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8229600" y="6242994"/>
            <a:ext cx="723900" cy="476894"/>
          </a:xfrm>
          <a:prstGeom prst="rect">
            <a:avLst/>
          </a:prstGeom>
          <a:solidFill>
            <a:schemeClr val="tx2">
              <a:lumMod val="75000"/>
            </a:schemeClr>
          </a:solidFill>
          <a:ln w="19050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685800"/>
          <a:ext cx="91440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Picture 2" descr="http://cancer.uky.edu/KCR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8229600" y="6242994"/>
            <a:ext cx="723900" cy="476894"/>
          </a:xfrm>
          <a:prstGeom prst="rect">
            <a:avLst/>
          </a:prstGeom>
          <a:solidFill>
            <a:schemeClr val="tx2">
              <a:lumMod val="75000"/>
            </a:schemeClr>
          </a:solidFill>
          <a:ln w="19050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685800"/>
          <a:ext cx="91440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Picture 2" descr="http://cancer.uky.edu/KCR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8229600" y="6242994"/>
            <a:ext cx="723900" cy="476894"/>
          </a:xfrm>
          <a:prstGeom prst="rect">
            <a:avLst/>
          </a:prstGeom>
          <a:solidFill>
            <a:schemeClr val="tx2">
              <a:lumMod val="75000"/>
            </a:schemeClr>
          </a:solidFill>
          <a:ln w="19050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Title 1"/>
          <p:cNvSpPr>
            <a:spLocks noGrp="1"/>
          </p:cNvSpPr>
          <p:nvPr>
            <p:ph type="title"/>
          </p:nvPr>
        </p:nvSpPr>
        <p:spPr>
          <a:xfrm>
            <a:off x="304800" y="1219200"/>
            <a:ext cx="8610600" cy="1066800"/>
          </a:xfrm>
        </p:spPr>
        <p:txBody>
          <a:bodyPr/>
          <a:lstStyle/>
          <a:p>
            <a:r>
              <a:rPr lang="en-US" altLang="en-US" sz="3600" b="1" smtClean="0">
                <a:latin typeface="&quot;arial&quot;" charset="0"/>
              </a:rPr>
              <a:t>Colon and Rectum Cancer </a:t>
            </a:r>
            <a:r>
              <a:rPr lang="en-US" altLang="en-US" sz="3600" b="1" smtClean="0">
                <a:solidFill>
                  <a:srgbClr val="FF0000"/>
                </a:solidFill>
                <a:latin typeface="&quot;arial&quot;" charset="0"/>
              </a:rPr>
              <a:t>Mortality</a:t>
            </a:r>
          </a:p>
        </p:txBody>
      </p:sp>
      <p:pic>
        <p:nvPicPr>
          <p:cNvPr id="5" name="Picture 4" descr="http://cancer.uky.edu/KCR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8229600" y="6242994"/>
            <a:ext cx="723900" cy="476894"/>
          </a:xfrm>
          <a:prstGeom prst="rect">
            <a:avLst/>
          </a:prstGeom>
          <a:solidFill>
            <a:schemeClr val="tx2">
              <a:lumMod val="75000"/>
            </a:schemeClr>
          </a:solidFill>
          <a:ln w="19050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TextBox 2"/>
          <p:cNvSpPr txBox="1">
            <a:spLocks noChangeArrowheads="1"/>
          </p:cNvSpPr>
          <p:nvPr/>
        </p:nvSpPr>
        <p:spPr bwMode="auto">
          <a:xfrm>
            <a:off x="0" y="0"/>
            <a:ext cx="914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defRPr sz="2600">
                <a:solidFill>
                  <a:schemeClr val="accent2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accent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200">
                <a:solidFill>
                  <a:schemeClr val="accent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Both Genders, Colorectal Cancer </a:t>
            </a:r>
            <a:r>
              <a:rPr lang="en-US" altLang="en-US" sz="1800" b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Mortality</a:t>
            </a:r>
            <a:r>
              <a:rPr lang="en-US" altLang="en-US" sz="18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Rates Ranked by State (2008 – 2012)</a:t>
            </a:r>
          </a:p>
        </p:txBody>
      </p:sp>
      <p:pic>
        <p:nvPicPr>
          <p:cNvPr id="13312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14" t="7739" r="-1427" b="19778"/>
          <a:stretch>
            <a:fillRect/>
          </a:stretch>
        </p:blipFill>
        <p:spPr bwMode="auto">
          <a:xfrm>
            <a:off x="1066800" y="533400"/>
            <a:ext cx="6810375" cy="621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24" name="TextBox 4"/>
          <p:cNvSpPr txBox="1">
            <a:spLocks noChangeArrowheads="1"/>
          </p:cNvSpPr>
          <p:nvPr/>
        </p:nvSpPr>
        <p:spPr bwMode="auto">
          <a:xfrm>
            <a:off x="6242050" y="6273800"/>
            <a:ext cx="2895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600">
                <a:solidFill>
                  <a:srgbClr val="000000"/>
                </a:solidFill>
              </a:rPr>
              <a:t>Source: CDC/USCS Website </a:t>
            </a:r>
          </a:p>
          <a:p>
            <a:r>
              <a:rPr lang="en-US" altLang="en-US" sz="1600">
                <a:solidFill>
                  <a:srgbClr val="000000"/>
                </a:solidFill>
              </a:rPr>
              <a:t>Accessed July 20, 2016</a:t>
            </a:r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1371600" y="1219200"/>
            <a:ext cx="457200" cy="152400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3126" name="TextBox 1"/>
          <p:cNvSpPr txBox="1">
            <a:spLocks noChangeArrowheads="1"/>
          </p:cNvSpPr>
          <p:nvPr/>
        </p:nvSpPr>
        <p:spPr bwMode="auto">
          <a:xfrm>
            <a:off x="838200" y="1143000"/>
            <a:ext cx="533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b="1"/>
              <a:t>5th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1219200"/>
            <a:ext cx="873125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http://cancer.uky.edu/KCR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8229600" y="6242994"/>
            <a:ext cx="723900" cy="476894"/>
          </a:xfrm>
          <a:prstGeom prst="rect">
            <a:avLst/>
          </a:prstGeom>
          <a:solidFill>
            <a:schemeClr val="tx2">
              <a:lumMod val="75000"/>
            </a:schemeClr>
          </a:solidFill>
          <a:ln w="19050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ChangeArrowheads="1"/>
          </p:cNvSpPr>
          <p:nvPr/>
        </p:nvSpPr>
        <p:spPr bwMode="auto">
          <a:xfrm>
            <a:off x="609600" y="6172200"/>
            <a:ext cx="60007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defRPr sz="2600">
                <a:solidFill>
                  <a:schemeClr val="accent2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accent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200">
                <a:solidFill>
                  <a:schemeClr val="accent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 b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P&lt;.05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 b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Source: </a:t>
            </a:r>
            <a:r>
              <a:rPr lang="en-US" altLang="en-US" sz="1200" b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  <a:hlinkClick r:id="rId3"/>
              </a:rPr>
              <a:t>http://www.kcr.uky.edu</a:t>
            </a:r>
            <a:r>
              <a:rPr lang="en-US" altLang="en-US" sz="1200" b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,  Accessed June 2016</a:t>
            </a:r>
          </a:p>
        </p:txBody>
      </p:sp>
      <p:graphicFrame>
        <p:nvGraphicFramePr>
          <p:cNvPr id="135171" name="Chart 2"/>
          <p:cNvGraphicFramePr>
            <a:graphicFrameLocks/>
          </p:cNvGraphicFramePr>
          <p:nvPr/>
        </p:nvGraphicFramePr>
        <p:xfrm>
          <a:off x="28575" y="660400"/>
          <a:ext cx="9210675" cy="5722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185" name="Chart" r:id="rId4" imgW="9217951" imgH="5730737" progId="Excel.Chart.8">
                  <p:embed/>
                </p:oleObj>
              </mc:Choice>
              <mc:Fallback>
                <p:oleObj name="Chart" r:id="rId4" imgW="9217951" imgH="5730737" progId="Excel.Chart.8">
                  <p:embed/>
                  <p:pic>
                    <p:nvPicPr>
                      <p:cNvPr id="0" name="Chart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5" y="660400"/>
                        <a:ext cx="9210675" cy="5722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Oval 1"/>
          <p:cNvSpPr/>
          <p:nvPr/>
        </p:nvSpPr>
        <p:spPr>
          <a:xfrm rot="21113985">
            <a:off x="755650" y="1814513"/>
            <a:ext cx="3124200" cy="1212850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8585200" y="4343400"/>
            <a:ext cx="533400" cy="4572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6" name="Picture 5" descr="http://cancer.uky.edu/KCR.png"/>
          <p:cNvPicPr>
            <a:picLocks noChangeAspect="1" noChangeArrowheads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8229600" y="6242994"/>
            <a:ext cx="723900" cy="476894"/>
          </a:xfrm>
          <a:prstGeom prst="rect">
            <a:avLst/>
          </a:prstGeom>
          <a:solidFill>
            <a:schemeClr val="tx2">
              <a:lumMod val="75000"/>
            </a:schemeClr>
          </a:solidFill>
          <a:ln w="1905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0" y="685800"/>
          <a:ext cx="9143999" cy="5410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Picture 2" descr="http://cancer.uky.edu/KCR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8229600" y="6242994"/>
            <a:ext cx="723900" cy="476894"/>
          </a:xfrm>
          <a:prstGeom prst="rect">
            <a:avLst/>
          </a:prstGeom>
          <a:solidFill>
            <a:schemeClr val="tx2">
              <a:lumMod val="75000"/>
            </a:schemeClr>
          </a:solidFill>
          <a:ln w="19050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0" y="685800"/>
          <a:ext cx="9144000" cy="5486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Picture 2" descr="http://cancer.uky.edu/KCR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8229600" y="6242994"/>
            <a:ext cx="723900" cy="476894"/>
          </a:xfrm>
          <a:prstGeom prst="rect">
            <a:avLst/>
          </a:prstGeom>
          <a:solidFill>
            <a:schemeClr val="tx2">
              <a:lumMod val="75000"/>
            </a:schemeClr>
          </a:solidFill>
          <a:ln w="19050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0" y="685800"/>
          <a:ext cx="91440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Picture 2" descr="http://cancer.uky.edu/KCR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8229600" y="6242994"/>
            <a:ext cx="723900" cy="476894"/>
          </a:xfrm>
          <a:prstGeom prst="rect">
            <a:avLst/>
          </a:prstGeom>
          <a:solidFill>
            <a:schemeClr val="tx2">
              <a:lumMod val="75000"/>
            </a:schemeClr>
          </a:solidFill>
          <a:ln w="19050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962025"/>
            <a:ext cx="8534400" cy="1754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% Age 50 or Older Ever Screened for CRC</a:t>
            </a:r>
          </a:p>
          <a:p>
            <a:pPr algn="ctr">
              <a:defRPr/>
            </a:pPr>
            <a:r>
              <a:rPr lang="en-US" sz="2400" b="1" dirty="0">
                <a:cs typeface="Arial" panose="020B0604020202020204" pitchFamily="34" charset="0"/>
              </a:rPr>
              <a:t>by Level of Income</a:t>
            </a:r>
          </a:p>
          <a:p>
            <a:pPr algn="ctr">
              <a:defRPr/>
            </a:pPr>
            <a:r>
              <a:rPr lang="en-US" sz="2400" b="1" dirty="0">
                <a:cs typeface="Arial" panose="020B0604020202020204" pitchFamily="34" charset="0"/>
              </a:rPr>
              <a:t>U.S. Compared to Kentucky (2014)</a:t>
            </a:r>
          </a:p>
          <a:p>
            <a:pPr algn="ctr">
              <a:defRPr/>
            </a:pPr>
            <a:endParaRPr lang="en-US" sz="2400" b="1" dirty="0">
              <a:cs typeface="Arial" panose="020B0604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62000" y="2667000"/>
          <a:ext cx="7391400" cy="3132137"/>
        </p:xfrm>
        <a:graphic>
          <a:graphicData uri="http://schemas.openxmlformats.org/drawingml/2006/table">
            <a:tbl>
              <a:tblPr/>
              <a:tblGrid>
                <a:gridCol w="2743200"/>
                <a:gridCol w="2362200"/>
                <a:gridCol w="2286000"/>
              </a:tblGrid>
              <a:tr h="826892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Income</a:t>
                      </a:r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Level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47604" marB="476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F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Screened U.S.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47604" marB="476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Screened Kentucky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47604" marB="476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461049"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Less than $15,000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47604" marB="476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F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53.8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47604" marB="476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4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54.2</a:t>
                      </a:r>
                      <a:endParaRPr kumimoji="0" lang="en-US" sz="24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7625" marR="47625" marT="47604" marB="476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1049">
                <a:tc>
                  <a:txBody>
                    <a:bodyPr/>
                    <a:lstStyle/>
                    <a:p>
                      <a:r>
                        <a:rPr lang="en-US" sz="24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$15,000- 24,999</a:t>
                      </a:r>
                      <a:endParaRPr lang="en-US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47604" marB="476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F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60.7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47604" marB="476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62.0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47604" marB="476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1049">
                <a:tc>
                  <a:txBody>
                    <a:bodyPr/>
                    <a:lstStyle/>
                    <a:p>
                      <a:r>
                        <a:rPr lang="en-US" sz="24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$25,000- 34,999</a:t>
                      </a:r>
                      <a:endParaRPr lang="en-US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47604" marB="476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F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66.0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47604" marB="476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66.4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47604" marB="476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1049">
                <a:tc>
                  <a:txBody>
                    <a:bodyPr/>
                    <a:lstStyle/>
                    <a:p>
                      <a:r>
                        <a:rPr lang="en-US" sz="24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$35,000- 49,999</a:t>
                      </a:r>
                      <a:endParaRPr lang="en-US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47604" marB="476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F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69.6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47604" marB="476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72.2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47604" marB="476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1049">
                <a:tc>
                  <a:txBody>
                    <a:bodyPr/>
                    <a:lstStyle/>
                    <a:p>
                      <a:r>
                        <a:rPr lang="en-US" sz="24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$50,000+</a:t>
                      </a:r>
                      <a:endParaRPr lang="en-US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47604" marB="476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F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72.4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47604" marB="476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70.1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47604" marB="476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5" name="Oval 4"/>
          <p:cNvSpPr/>
          <p:nvPr/>
        </p:nvSpPr>
        <p:spPr>
          <a:xfrm>
            <a:off x="4267200" y="3429000"/>
            <a:ext cx="838200" cy="609600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281488" y="5237163"/>
            <a:ext cx="838200" cy="609600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683" name="TextBox 6"/>
          <p:cNvSpPr txBox="1">
            <a:spLocks noChangeArrowheads="1"/>
          </p:cNvSpPr>
          <p:nvPr/>
        </p:nvSpPr>
        <p:spPr bwMode="auto">
          <a:xfrm>
            <a:off x="914400" y="6070600"/>
            <a:ext cx="6705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400" b="1">
                <a:cs typeface="Arial" panose="020B0604020202020204" pitchFamily="34" charset="0"/>
              </a:rPr>
              <a:t>cdc.gov/brfss website. Prevalence and Trends Data, Accessed July 14, 2016</a:t>
            </a:r>
          </a:p>
        </p:txBody>
      </p:sp>
      <p:sp>
        <p:nvSpPr>
          <p:cNvPr id="7" name="Oval 6"/>
          <p:cNvSpPr/>
          <p:nvPr/>
        </p:nvSpPr>
        <p:spPr>
          <a:xfrm>
            <a:off x="6629400" y="5281613"/>
            <a:ext cx="838200" cy="609600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615113" y="3429000"/>
            <a:ext cx="838200" cy="609600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0" name="Picture 9" descr="http://cancer.uky.edu/KCR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8229600" y="6242994"/>
            <a:ext cx="723900" cy="476894"/>
          </a:xfrm>
          <a:prstGeom prst="rect">
            <a:avLst/>
          </a:prstGeom>
          <a:solidFill>
            <a:schemeClr val="tx2">
              <a:lumMod val="75000"/>
            </a:schemeClr>
          </a:solidFill>
          <a:ln w="1905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0" y="685800"/>
          <a:ext cx="91440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Picture 2" descr="http://cancer.uky.edu/KCR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8229600" y="6242994"/>
            <a:ext cx="723900" cy="476894"/>
          </a:xfrm>
          <a:prstGeom prst="rect">
            <a:avLst/>
          </a:prstGeom>
          <a:solidFill>
            <a:schemeClr val="tx2">
              <a:lumMod val="75000"/>
            </a:schemeClr>
          </a:solidFill>
          <a:ln w="19050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0" y="685800"/>
          <a:ext cx="91440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Picture 2" descr="http://cancer.uky.edu/KCR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8229600" y="6242994"/>
            <a:ext cx="723900" cy="476894"/>
          </a:xfrm>
          <a:prstGeom prst="rect">
            <a:avLst/>
          </a:prstGeom>
          <a:solidFill>
            <a:schemeClr val="tx2">
              <a:lumMod val="75000"/>
            </a:schemeClr>
          </a:solidFill>
          <a:ln w="19050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0" y="685800"/>
          <a:ext cx="9143999" cy="5562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Picture 2" descr="http://cancer.uky.edu/KCR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8229600" y="6242994"/>
            <a:ext cx="723900" cy="476894"/>
          </a:xfrm>
          <a:prstGeom prst="rect">
            <a:avLst/>
          </a:prstGeom>
          <a:solidFill>
            <a:schemeClr val="tx2">
              <a:lumMod val="75000"/>
            </a:schemeClr>
          </a:solidFill>
          <a:ln w="19050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7019220"/>
              </p:ext>
            </p:extLst>
          </p:nvPr>
        </p:nvGraphicFramePr>
        <p:xfrm>
          <a:off x="0" y="685800"/>
          <a:ext cx="9144000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Picture 2" descr="http://cancer.uky.edu/KCR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8229600" y="6242994"/>
            <a:ext cx="723900" cy="476894"/>
          </a:xfrm>
          <a:prstGeom prst="rect">
            <a:avLst/>
          </a:prstGeom>
          <a:solidFill>
            <a:schemeClr val="tx2">
              <a:lumMod val="75000"/>
            </a:schemeClr>
          </a:solidFill>
          <a:ln w="19050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0" y="685800"/>
          <a:ext cx="9143999" cy="5562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Picture 2" descr="http://cancer.uky.edu/KCR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8229600" y="6242994"/>
            <a:ext cx="723900" cy="476894"/>
          </a:xfrm>
          <a:prstGeom prst="rect">
            <a:avLst/>
          </a:prstGeom>
          <a:solidFill>
            <a:schemeClr val="tx2">
              <a:lumMod val="75000"/>
            </a:schemeClr>
          </a:solidFill>
          <a:ln w="19050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0" y="685800"/>
          <a:ext cx="9144000" cy="5562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Picture 2" descr="http://cancer.uky.edu/KCR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8229600" y="6242994"/>
            <a:ext cx="723900" cy="476894"/>
          </a:xfrm>
          <a:prstGeom prst="rect">
            <a:avLst/>
          </a:prstGeom>
          <a:solidFill>
            <a:schemeClr val="tx2">
              <a:lumMod val="75000"/>
            </a:schemeClr>
          </a:solidFill>
          <a:ln w="19050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2177" y="685800"/>
          <a:ext cx="9141823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Picture 2" descr="http://cancer.uky.edu/KCR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8229600" y="6242994"/>
            <a:ext cx="723900" cy="476894"/>
          </a:xfrm>
          <a:prstGeom prst="rect">
            <a:avLst/>
          </a:prstGeom>
          <a:solidFill>
            <a:schemeClr val="tx2">
              <a:lumMod val="75000"/>
            </a:schemeClr>
          </a:solidFill>
          <a:ln w="19050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0" y="685800"/>
          <a:ext cx="91440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Picture 2" descr="http://cancer.uky.edu/KCR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8229600" y="6242994"/>
            <a:ext cx="723900" cy="476894"/>
          </a:xfrm>
          <a:prstGeom prst="rect">
            <a:avLst/>
          </a:prstGeom>
          <a:solidFill>
            <a:schemeClr val="tx2">
              <a:lumMod val="75000"/>
            </a:schemeClr>
          </a:solidFill>
          <a:ln w="19050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0" y="685800"/>
          <a:ext cx="91440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Picture 2" descr="http://cancer.uky.edu/KCR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8229600" y="6242994"/>
            <a:ext cx="723900" cy="476894"/>
          </a:xfrm>
          <a:prstGeom prst="rect">
            <a:avLst/>
          </a:prstGeom>
          <a:solidFill>
            <a:schemeClr val="tx2">
              <a:lumMod val="75000"/>
            </a:schemeClr>
          </a:solidFill>
          <a:ln w="19050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title"/>
          </p:nvPr>
        </p:nvSpPr>
        <p:spPr>
          <a:xfrm>
            <a:off x="304800" y="990600"/>
            <a:ext cx="8229600" cy="1069975"/>
          </a:xfrm>
        </p:spPr>
        <p:txBody>
          <a:bodyPr/>
          <a:lstStyle/>
          <a:p>
            <a:pPr algn="ctr"/>
            <a:r>
              <a:rPr lang="en-US" altLang="en-US" sz="3200" b="1" dirty="0" smtClean="0">
                <a:latin typeface="&quot;arial&quot;" charset="0"/>
              </a:rPr>
              <a:t>An </a:t>
            </a:r>
            <a:r>
              <a:rPr lang="en-US" altLang="en-US" sz="3200" b="1" dirty="0" smtClean="0">
                <a:solidFill>
                  <a:srgbClr val="FF0000"/>
                </a:solidFill>
                <a:latin typeface="&quot;arial&quot;" charset="0"/>
              </a:rPr>
              <a:t>Index</a:t>
            </a:r>
            <a:r>
              <a:rPr lang="en-US" altLang="en-US" sz="3200" b="1" dirty="0" smtClean="0">
                <a:latin typeface="&quot;arial&quot;" charset="0"/>
              </a:rPr>
              <a:t> of the Colorectal Cancer Burden In Kentucky By Area Development District</a:t>
            </a:r>
          </a:p>
        </p:txBody>
      </p:sp>
      <p:pic>
        <p:nvPicPr>
          <p:cNvPr id="3" name="Picture 2" descr="http://cancer.uky.edu/KCR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8229600" y="6242994"/>
            <a:ext cx="723900" cy="476894"/>
          </a:xfrm>
          <a:prstGeom prst="rect">
            <a:avLst/>
          </a:prstGeom>
          <a:solidFill>
            <a:schemeClr val="tx2">
              <a:lumMod val="75000"/>
            </a:schemeClr>
          </a:solidFill>
          <a:ln w="19050">
            <a:noFill/>
          </a:ln>
        </p:spPr>
      </p:pic>
    </p:spTree>
    <p:extLst>
      <p:ext uri="{BB962C8B-B14F-4D97-AF65-F5344CB8AC3E}">
        <p14:creationId xmlns:p14="http://schemas.microsoft.com/office/powerpoint/2010/main" val="1321529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1143000"/>
            <a:ext cx="8839200" cy="1754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% Age 50 or Older Ever Screened for CRC</a:t>
            </a:r>
          </a:p>
          <a:p>
            <a:pPr algn="ctr">
              <a:defRPr/>
            </a:pPr>
            <a:r>
              <a:rPr lang="en-US" sz="2400" b="1" dirty="0">
                <a:cs typeface="Arial" panose="020B0604020202020204" pitchFamily="34" charset="0"/>
              </a:rPr>
              <a:t>by Level of Education</a:t>
            </a:r>
          </a:p>
          <a:p>
            <a:pPr algn="ctr">
              <a:defRPr/>
            </a:pPr>
            <a:r>
              <a:rPr lang="en-US" sz="2400" b="1" dirty="0">
                <a:cs typeface="Arial" panose="020B0604020202020204" pitchFamily="34" charset="0"/>
              </a:rPr>
              <a:t>U.S. Compared to Kentucky (2014)</a:t>
            </a:r>
          </a:p>
          <a:p>
            <a:pPr algn="ctr">
              <a:defRPr/>
            </a:pPr>
            <a:endParaRPr lang="en-US" sz="2400" b="1" dirty="0">
              <a:cs typeface="Arial" panose="020B0604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800100" y="2751138"/>
          <a:ext cx="7543801" cy="2727326"/>
        </p:xfrm>
        <a:graphic>
          <a:graphicData uri="http://schemas.openxmlformats.org/drawingml/2006/table">
            <a:tbl>
              <a:tblPr/>
              <a:tblGrid>
                <a:gridCol w="2802147"/>
                <a:gridCol w="2370827"/>
                <a:gridCol w="2370827"/>
              </a:tblGrid>
              <a:tr h="826724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Education Level</a:t>
                      </a:r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47602" marB="476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F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Screened U.S.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47602" marB="476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Screened</a:t>
                      </a:r>
                      <a:r>
                        <a:rPr lang="en-US" sz="24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Kentucky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47602" marB="476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460964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Less </a:t>
                      </a:r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than H.S.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47602" marB="476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F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55.7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47602" marB="476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55.2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47602" marB="476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0964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H.S</a:t>
                      </a:r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or G.E.D.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47602" marB="476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F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64.8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47602" marB="476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65.9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47602" marB="476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10281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Some </a:t>
                      </a:r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post-H.S.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47602" marB="476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F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69.6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47602" marB="476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69.7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47602" marB="476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8393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College </a:t>
                      </a:r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graduate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47602" marB="476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F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74.7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47602" marB="476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73.5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47602" marB="476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5" name="Oval 4"/>
          <p:cNvSpPr/>
          <p:nvPr/>
        </p:nvSpPr>
        <p:spPr>
          <a:xfrm>
            <a:off x="4305300" y="3505200"/>
            <a:ext cx="838200" cy="609600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324350" y="4899025"/>
            <a:ext cx="838200" cy="609600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727" name="TextBox 6"/>
          <p:cNvSpPr txBox="1">
            <a:spLocks noChangeArrowheads="1"/>
          </p:cNvSpPr>
          <p:nvPr/>
        </p:nvSpPr>
        <p:spPr bwMode="auto">
          <a:xfrm>
            <a:off x="817563" y="5732463"/>
            <a:ext cx="67262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400" b="1">
                <a:cs typeface="Arial" panose="020B0604020202020204" pitchFamily="34" charset="0"/>
              </a:rPr>
              <a:t>cdc.gov/brfss website. Prevalence and Trends Data, Accessed July 14, 2016</a:t>
            </a:r>
          </a:p>
        </p:txBody>
      </p:sp>
      <p:sp>
        <p:nvSpPr>
          <p:cNvPr id="7" name="Oval 6"/>
          <p:cNvSpPr/>
          <p:nvPr/>
        </p:nvSpPr>
        <p:spPr>
          <a:xfrm>
            <a:off x="6781800" y="3505200"/>
            <a:ext cx="838200" cy="609600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781800" y="4905375"/>
            <a:ext cx="838200" cy="609600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730" name="AutoShape 2" descr="http://cancer-rates.info/beta/common/v1/draw_copy.php?m_color_copy=1&amp;unstable_rates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pic>
        <p:nvPicPr>
          <p:cNvPr id="11" name="Picture 10" descr="http://cancer.uky.edu/KCR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8229600" y="6242994"/>
            <a:ext cx="723900" cy="476894"/>
          </a:xfrm>
          <a:prstGeom prst="rect">
            <a:avLst/>
          </a:prstGeom>
          <a:solidFill>
            <a:schemeClr val="tx2">
              <a:lumMod val="75000"/>
            </a:schemeClr>
          </a:solidFill>
          <a:ln w="1905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5858563"/>
              </p:ext>
            </p:extLst>
          </p:nvPr>
        </p:nvGraphicFramePr>
        <p:xfrm>
          <a:off x="69507" y="685800"/>
          <a:ext cx="9004986" cy="586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4" descr="http://cancer.uky.edu/KCR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8229600" y="6242994"/>
            <a:ext cx="723900" cy="476894"/>
          </a:xfrm>
          <a:prstGeom prst="rect">
            <a:avLst/>
          </a:prstGeom>
          <a:solidFill>
            <a:schemeClr val="tx2">
              <a:lumMod val="75000"/>
            </a:schemeClr>
          </a:solidFill>
          <a:ln w="19050">
            <a:noFill/>
          </a:ln>
        </p:spPr>
      </p:pic>
    </p:spTree>
    <p:extLst>
      <p:ext uri="{BB962C8B-B14F-4D97-AF65-F5344CB8AC3E}">
        <p14:creationId xmlns:p14="http://schemas.microsoft.com/office/powerpoint/2010/main" val="2798246313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2309485300"/>
              </p:ext>
            </p:extLst>
          </p:nvPr>
        </p:nvGraphicFramePr>
        <p:xfrm>
          <a:off x="152400" y="762000"/>
          <a:ext cx="7581900" cy="579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239000" y="2514600"/>
            <a:ext cx="1828800" cy="1685077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150" b="1" dirty="0" smtClean="0">
                <a:solidFill>
                  <a:srgbClr val="3366CC"/>
                </a:solidFill>
                <a:sym typeface="Wingdings" panose="05000000000000000000" pitchFamily="2" charset="2"/>
              </a:rPr>
              <a:t>     </a:t>
            </a:r>
            <a:r>
              <a:rPr lang="en-US" sz="1150" b="1" dirty="0" smtClean="0"/>
              <a:t>Colonoscopy Rate (2012) vs. Late Stage Colorectal Cancer Incidence (2009-2013)</a:t>
            </a:r>
          </a:p>
          <a:p>
            <a:endParaRPr lang="en-US" sz="1150" b="1" dirty="0"/>
          </a:p>
          <a:p>
            <a:r>
              <a:rPr lang="en-US" sz="1150" b="1" dirty="0" smtClean="0"/>
              <a:t>          Linear (Colonoscopy Rate vs. Late Stage Colorectal Cancer Incidence)</a:t>
            </a:r>
            <a:endParaRPr lang="en-US" sz="1150" b="1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7391400" y="3505200"/>
            <a:ext cx="304800" cy="0"/>
          </a:xfrm>
          <a:prstGeom prst="line">
            <a:avLst/>
          </a:prstGeom>
          <a:ln w="22225">
            <a:solidFill>
              <a:schemeClr val="tx2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85800" y="762000"/>
            <a:ext cx="807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Colonoscopy Rate (2012) vs. Late Stage Colorectal Cancer Incidence (2009-2013)</a:t>
            </a:r>
            <a:endParaRPr lang="en-US" sz="1600" b="1" dirty="0"/>
          </a:p>
        </p:txBody>
      </p:sp>
      <p:pic>
        <p:nvPicPr>
          <p:cNvPr id="6" name="Picture 5" descr="http://cancer.uky.edu/KCR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8229600" y="6242994"/>
            <a:ext cx="723900" cy="476894"/>
          </a:xfrm>
          <a:prstGeom prst="rect">
            <a:avLst/>
          </a:prstGeom>
          <a:solidFill>
            <a:schemeClr val="tx2">
              <a:lumMod val="75000"/>
            </a:schemeClr>
          </a:solidFill>
          <a:ln w="19050">
            <a:noFill/>
          </a:ln>
        </p:spPr>
      </p:pic>
    </p:spTree>
    <p:extLst>
      <p:ext uri="{BB962C8B-B14F-4D97-AF65-F5344CB8AC3E}">
        <p14:creationId xmlns:p14="http://schemas.microsoft.com/office/powerpoint/2010/main" val="3172678440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7822481"/>
              </p:ext>
            </p:extLst>
          </p:nvPr>
        </p:nvGraphicFramePr>
        <p:xfrm>
          <a:off x="152400" y="609600"/>
          <a:ext cx="8839202" cy="5738321"/>
        </p:xfrm>
        <a:graphic>
          <a:graphicData uri="http://schemas.openxmlformats.org/drawingml/2006/table">
            <a:tbl>
              <a:tblPr/>
              <a:tblGrid>
                <a:gridCol w="1934521"/>
                <a:gridCol w="986383"/>
                <a:gridCol w="986383"/>
                <a:gridCol w="986383"/>
                <a:gridCol w="986383"/>
                <a:gridCol w="986383"/>
                <a:gridCol w="986383"/>
                <a:gridCol w="986383"/>
              </a:tblGrid>
              <a:tr h="315616">
                <a:tc gridSpan="8"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000514"/>
                          </a:solidFill>
                          <a:effectLst/>
                          <a:latin typeface="Arial" panose="020B0604020202020204" pitchFamily="34" charset="0"/>
                        </a:rPr>
                        <a:t>Colon Cancer by Area Development District in KY, 2009-2013</a:t>
                      </a:r>
                    </a:p>
                  </a:txBody>
                  <a:tcPr marL="7004" marR="7004" marT="70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2849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Area Development District</a:t>
                      </a:r>
                    </a:p>
                  </a:txBody>
                  <a:tcPr marL="7004" marR="7004" marT="70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High School Education, 2009-2013</a:t>
                      </a:r>
                    </a:p>
                  </a:txBody>
                  <a:tcPr marL="7004" marR="7004" marT="70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Colonoscopy Rate, 2012</a:t>
                      </a:r>
                    </a:p>
                  </a:txBody>
                  <a:tcPr marL="7004" marR="7004" marT="70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Late Stage Incidence (%)</a:t>
                      </a:r>
                    </a:p>
                  </a:txBody>
                  <a:tcPr marL="7004" marR="7004" marT="70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Overall Rank</a:t>
                      </a:r>
                    </a:p>
                  </a:txBody>
                  <a:tcPr marL="7004" marR="7004" marT="70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61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Percent</a:t>
                      </a:r>
                    </a:p>
                  </a:txBody>
                  <a:tcPr marL="7004" marR="7004" marT="70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Rank</a:t>
                      </a:r>
                    </a:p>
                  </a:txBody>
                  <a:tcPr marL="7004" marR="7004" marT="70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Percent</a:t>
                      </a:r>
                    </a:p>
                  </a:txBody>
                  <a:tcPr marL="7004" marR="7004" marT="70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Rank</a:t>
                      </a:r>
                    </a:p>
                  </a:txBody>
                  <a:tcPr marL="7004" marR="7004" marT="70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Percent</a:t>
                      </a:r>
                    </a:p>
                  </a:txBody>
                  <a:tcPr marL="7004" marR="7004" marT="70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Rank</a:t>
                      </a:r>
                    </a:p>
                  </a:txBody>
                  <a:tcPr marL="7004" marR="7004" marT="70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56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Cumberland Valley</a:t>
                      </a:r>
                    </a:p>
                  </a:txBody>
                  <a:tcPr marL="7004" marR="7004" marT="70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68.8</a:t>
                      </a:r>
                    </a:p>
                  </a:txBody>
                  <a:tcPr marL="7004" marR="7004" marT="70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004" marR="7004" marT="70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60.3</a:t>
                      </a:r>
                    </a:p>
                  </a:txBody>
                  <a:tcPr marL="7004" marR="7004" marT="70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7004" marR="7004" marT="70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58.0</a:t>
                      </a:r>
                    </a:p>
                  </a:txBody>
                  <a:tcPr marL="7004" marR="7004" marT="70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004" marR="7004" marT="70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7004" marR="7004" marT="70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3156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Big Sandy</a:t>
                      </a:r>
                    </a:p>
                  </a:txBody>
                  <a:tcPr marL="7004" marR="7004" marT="70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70.03</a:t>
                      </a:r>
                    </a:p>
                  </a:txBody>
                  <a:tcPr marL="7004" marR="7004" marT="70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004" marR="7004" marT="70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59.5</a:t>
                      </a:r>
                    </a:p>
                  </a:txBody>
                  <a:tcPr marL="7004" marR="7004" marT="70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004" marR="7004" marT="70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53.6</a:t>
                      </a:r>
                    </a:p>
                  </a:txBody>
                  <a:tcPr marL="7004" marR="7004" marT="70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7004" marR="7004" marT="70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7004" marR="7004" marT="70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3156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Gateway</a:t>
                      </a:r>
                    </a:p>
                  </a:txBody>
                  <a:tcPr marL="7004" marR="7004" marT="70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74.28</a:t>
                      </a:r>
                    </a:p>
                  </a:txBody>
                  <a:tcPr marL="7004" marR="7004" marT="70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7004" marR="7004" marT="70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54.1</a:t>
                      </a:r>
                    </a:p>
                  </a:txBody>
                  <a:tcPr marL="7004" marR="7004" marT="70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004" marR="7004" marT="70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52.6</a:t>
                      </a:r>
                    </a:p>
                  </a:txBody>
                  <a:tcPr marL="7004" marR="7004" marT="70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7004" marR="7004" marT="70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7004" marR="7004" marT="70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3156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Barren River</a:t>
                      </a:r>
                    </a:p>
                  </a:txBody>
                  <a:tcPr marL="7004" marR="7004" marT="70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79.19</a:t>
                      </a:r>
                    </a:p>
                  </a:txBody>
                  <a:tcPr marL="7004" marR="7004" marT="70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7004" marR="7004" marT="70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61.4</a:t>
                      </a:r>
                    </a:p>
                  </a:txBody>
                  <a:tcPr marL="7004" marR="7004" marT="70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7004" marR="7004" marT="70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56.8</a:t>
                      </a:r>
                    </a:p>
                  </a:txBody>
                  <a:tcPr marL="7004" marR="7004" marT="70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004" marR="7004" marT="70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7004" marR="7004" marT="70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3156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Kentucky River</a:t>
                      </a:r>
                    </a:p>
                  </a:txBody>
                  <a:tcPr marL="7004" marR="7004" marT="70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66.72</a:t>
                      </a:r>
                    </a:p>
                  </a:txBody>
                  <a:tcPr marL="7004" marR="7004" marT="70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004" marR="7004" marT="70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57.3</a:t>
                      </a:r>
                    </a:p>
                  </a:txBody>
                  <a:tcPr marL="7004" marR="7004" marT="70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004" marR="7004" marT="70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48.4</a:t>
                      </a:r>
                    </a:p>
                  </a:txBody>
                  <a:tcPr marL="7004" marR="7004" marT="70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7004" marR="7004" marT="70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7004" marR="7004" marT="70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3156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Buffalo Trace</a:t>
                      </a:r>
                    </a:p>
                  </a:txBody>
                  <a:tcPr marL="7004" marR="7004" marT="70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74.88</a:t>
                      </a:r>
                    </a:p>
                  </a:txBody>
                  <a:tcPr marL="7004" marR="7004" marT="70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7004" marR="7004" marT="70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64.5</a:t>
                      </a:r>
                    </a:p>
                  </a:txBody>
                  <a:tcPr marL="7004" marR="7004" marT="70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7004" marR="7004" marT="70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56.3</a:t>
                      </a:r>
                    </a:p>
                  </a:txBody>
                  <a:tcPr marL="7004" marR="7004" marT="70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004" marR="7004" marT="70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7004" marR="7004" marT="70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156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Lake Cumberland</a:t>
                      </a:r>
                    </a:p>
                  </a:txBody>
                  <a:tcPr marL="7004" marR="7004" marT="70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72.48</a:t>
                      </a:r>
                    </a:p>
                  </a:txBody>
                  <a:tcPr marL="7004" marR="7004" marT="70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004" marR="7004" marT="70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60.1</a:t>
                      </a:r>
                    </a:p>
                  </a:txBody>
                  <a:tcPr marL="7004" marR="7004" marT="70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004" marR="7004" marT="70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47.1</a:t>
                      </a:r>
                    </a:p>
                  </a:txBody>
                  <a:tcPr marL="7004" marR="7004" marT="70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7004" marR="7004" marT="70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</a:t>
                      </a:r>
                    </a:p>
                  </a:txBody>
                  <a:tcPr marL="7004" marR="7004" marT="70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156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Northern Kentucky</a:t>
                      </a:r>
                    </a:p>
                  </a:txBody>
                  <a:tcPr marL="7004" marR="7004" marT="70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87.14</a:t>
                      </a:r>
                    </a:p>
                  </a:txBody>
                  <a:tcPr marL="7004" marR="7004" marT="70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7004" marR="7004" marT="70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62.3</a:t>
                      </a:r>
                    </a:p>
                  </a:txBody>
                  <a:tcPr marL="7004" marR="7004" marT="70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7004" marR="7004" marT="70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56.6</a:t>
                      </a:r>
                    </a:p>
                  </a:txBody>
                  <a:tcPr marL="7004" marR="7004" marT="70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004" marR="7004" marT="70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7004" marR="7004" marT="70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156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Fivco</a:t>
                      </a:r>
                    </a:p>
                  </a:txBody>
                  <a:tcPr marL="7004" marR="7004" marT="70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79.18</a:t>
                      </a:r>
                    </a:p>
                  </a:txBody>
                  <a:tcPr marL="7004" marR="7004" marT="70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7004" marR="7004" marT="70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69.4</a:t>
                      </a:r>
                    </a:p>
                  </a:txBody>
                  <a:tcPr marL="7004" marR="7004" marT="70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7004" marR="7004" marT="70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52.9</a:t>
                      </a:r>
                    </a:p>
                  </a:txBody>
                  <a:tcPr marL="7004" marR="7004" marT="70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7004" marR="7004" marT="70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</a:t>
                      </a:r>
                    </a:p>
                  </a:txBody>
                  <a:tcPr marL="7004" marR="7004" marT="70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156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Pennyrile</a:t>
                      </a:r>
                    </a:p>
                  </a:txBody>
                  <a:tcPr marL="7004" marR="7004" marT="70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80.8</a:t>
                      </a:r>
                    </a:p>
                  </a:txBody>
                  <a:tcPr marL="7004" marR="7004" marT="70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7004" marR="7004" marT="70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66.8</a:t>
                      </a:r>
                    </a:p>
                  </a:txBody>
                  <a:tcPr marL="7004" marR="7004" marT="70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7004" marR="7004" marT="70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52.6</a:t>
                      </a:r>
                    </a:p>
                  </a:txBody>
                  <a:tcPr marL="7004" marR="7004" marT="70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7004" marR="7004" marT="70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</a:t>
                      </a:r>
                    </a:p>
                  </a:txBody>
                  <a:tcPr marL="7004" marR="7004" marT="70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156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Lincoln Trail</a:t>
                      </a:r>
                    </a:p>
                  </a:txBody>
                  <a:tcPr marL="7004" marR="7004" marT="70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83.24</a:t>
                      </a:r>
                    </a:p>
                  </a:txBody>
                  <a:tcPr marL="7004" marR="7004" marT="70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7004" marR="7004" marT="70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71.9</a:t>
                      </a:r>
                    </a:p>
                  </a:txBody>
                  <a:tcPr marL="7004" marR="7004" marT="70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7004" marR="7004" marT="70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54.4</a:t>
                      </a:r>
                    </a:p>
                  </a:txBody>
                  <a:tcPr marL="7004" marR="7004" marT="70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7004" marR="7004" marT="70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</a:t>
                      </a:r>
                    </a:p>
                  </a:txBody>
                  <a:tcPr marL="7004" marR="7004" marT="70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3156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Green River</a:t>
                      </a:r>
                    </a:p>
                  </a:txBody>
                  <a:tcPr marL="7004" marR="7004" marT="70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83.78</a:t>
                      </a:r>
                    </a:p>
                  </a:txBody>
                  <a:tcPr marL="7004" marR="7004" marT="70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7004" marR="7004" marT="70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72.7</a:t>
                      </a:r>
                    </a:p>
                  </a:txBody>
                  <a:tcPr marL="7004" marR="7004" marT="70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7004" marR="7004" marT="70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53.9</a:t>
                      </a:r>
                    </a:p>
                  </a:txBody>
                  <a:tcPr marL="7004" marR="7004" marT="70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7004" marR="7004" marT="70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</a:t>
                      </a:r>
                    </a:p>
                  </a:txBody>
                  <a:tcPr marL="7004" marR="7004" marT="70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3156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Kipda</a:t>
                      </a:r>
                    </a:p>
                  </a:txBody>
                  <a:tcPr marL="7004" marR="7004" marT="70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87.01</a:t>
                      </a:r>
                    </a:p>
                  </a:txBody>
                  <a:tcPr marL="7004" marR="7004" marT="70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7004" marR="7004" marT="70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68.2</a:t>
                      </a:r>
                    </a:p>
                  </a:txBody>
                  <a:tcPr marL="7004" marR="7004" marT="70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7004" marR="7004" marT="70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51.4</a:t>
                      </a:r>
                    </a:p>
                  </a:txBody>
                  <a:tcPr marL="7004" marR="7004" marT="70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7004" marR="7004" marT="70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</a:t>
                      </a:r>
                    </a:p>
                  </a:txBody>
                  <a:tcPr marL="7004" marR="7004" marT="70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3156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Bluegrass</a:t>
                      </a:r>
                    </a:p>
                  </a:txBody>
                  <a:tcPr marL="7004" marR="7004" marT="70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84.93</a:t>
                      </a:r>
                    </a:p>
                  </a:txBody>
                  <a:tcPr marL="7004" marR="7004" marT="70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7004" marR="7004" marT="70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68.2</a:t>
                      </a:r>
                    </a:p>
                  </a:txBody>
                  <a:tcPr marL="7004" marR="7004" marT="70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7004" marR="7004" marT="70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49.2</a:t>
                      </a:r>
                    </a:p>
                  </a:txBody>
                  <a:tcPr marL="7004" marR="7004" marT="70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7004" marR="7004" marT="70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</a:t>
                      </a:r>
                    </a:p>
                  </a:txBody>
                  <a:tcPr marL="7004" marR="7004" marT="70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3156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Purchase</a:t>
                      </a:r>
                    </a:p>
                  </a:txBody>
                  <a:tcPr marL="7004" marR="7004" marT="70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83.67</a:t>
                      </a:r>
                    </a:p>
                  </a:txBody>
                  <a:tcPr marL="7004" marR="7004" marT="70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7004" marR="7004" marT="70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70.8</a:t>
                      </a:r>
                    </a:p>
                  </a:txBody>
                  <a:tcPr marL="7004" marR="7004" marT="70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7004" marR="7004" marT="70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41.9</a:t>
                      </a:r>
                    </a:p>
                  </a:txBody>
                  <a:tcPr marL="7004" marR="7004" marT="70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7004" marR="7004" marT="70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</a:t>
                      </a:r>
                    </a:p>
                  </a:txBody>
                  <a:tcPr marL="7004" marR="7004" marT="70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pic>
        <p:nvPicPr>
          <p:cNvPr id="3" name="Picture 2" descr="http://cancer.uky.edu/KCR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8153400" y="6352275"/>
            <a:ext cx="723900" cy="476894"/>
          </a:xfrm>
          <a:prstGeom prst="rect">
            <a:avLst/>
          </a:prstGeom>
          <a:solidFill>
            <a:schemeClr val="tx2">
              <a:lumMod val="75000"/>
            </a:schemeClr>
          </a:solidFill>
          <a:ln w="19050">
            <a:noFill/>
          </a:ln>
        </p:spPr>
      </p:pic>
    </p:spTree>
    <p:extLst>
      <p:ext uri="{BB962C8B-B14F-4D97-AF65-F5344CB8AC3E}">
        <p14:creationId xmlns:p14="http://schemas.microsoft.com/office/powerpoint/2010/main" val="201105567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685800"/>
          </a:xfrm>
        </p:spPr>
        <p:txBody>
          <a:bodyPr/>
          <a:lstStyle/>
          <a:p>
            <a:r>
              <a:rPr lang="en-US" altLang="en-US" sz="3200" b="1" smtClean="0">
                <a:latin typeface="&quot;arial&quot;" charset="0"/>
              </a:rPr>
              <a:t>Colorectal Cancer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28800"/>
            <a:ext cx="8610600" cy="4745038"/>
          </a:xfrm>
        </p:spPr>
        <p:txBody>
          <a:bodyPr/>
          <a:lstStyle/>
          <a:p>
            <a:pPr>
              <a:defRPr/>
            </a:pPr>
            <a:r>
              <a:rPr lang="en-US" sz="2000" dirty="0" smtClean="0">
                <a:latin typeface="&quot;arial&quot;"/>
                <a:ea typeface="ＭＳ Ｐゴシック" panose="020B0600070205080204" pitchFamily="34" charset="-128"/>
              </a:rPr>
              <a:t>Screening for colorectal cancer has increased significantly.</a:t>
            </a:r>
          </a:p>
          <a:p>
            <a:pPr>
              <a:defRPr/>
            </a:pPr>
            <a:r>
              <a:rPr lang="en-US" sz="2000" dirty="0" smtClean="0">
                <a:latin typeface="&quot;arial&quot;"/>
                <a:ea typeface="ＭＳ Ｐゴシック" panose="020B0600070205080204" pitchFamily="34" charset="-128"/>
              </a:rPr>
              <a:t>At the same time, both the colorectal cancer incidence and mortality rates have declined dramatically.</a:t>
            </a:r>
          </a:p>
          <a:p>
            <a:pPr>
              <a:defRPr/>
            </a:pPr>
            <a:r>
              <a:rPr lang="en-US" sz="2000" dirty="0" smtClean="0">
                <a:latin typeface="&quot;arial&quot;"/>
                <a:ea typeface="ＭＳ Ｐゴシック" panose="020B0600070205080204" pitchFamily="34" charset="-128"/>
              </a:rPr>
              <a:t>The colorectal cancer incidence, late stage disease and mortality rates are declining more rapidly among African American women and men compared to Caucasian women and men.</a:t>
            </a:r>
          </a:p>
          <a:p>
            <a:pPr>
              <a:defRPr/>
            </a:pPr>
            <a:r>
              <a:rPr lang="en-US" sz="2000" dirty="0" smtClean="0">
                <a:latin typeface="&quot;arial&quot;"/>
                <a:ea typeface="ＭＳ Ｐゴシック" panose="020B0600070205080204" pitchFamily="34" charset="-128"/>
              </a:rPr>
              <a:t>The highest colorectal cancer incidence and mortality rates are in the Appalachian region of the state.</a:t>
            </a:r>
          </a:p>
          <a:p>
            <a:pPr>
              <a:defRPr/>
            </a:pPr>
            <a:r>
              <a:rPr lang="en-US" sz="2000" dirty="0" smtClean="0">
                <a:latin typeface="&quot;arial&quot;"/>
                <a:ea typeface="ＭＳ Ｐゴシック" panose="020B0600070205080204" pitchFamily="34" charset="-128"/>
              </a:rPr>
              <a:t>The colorectal cancer incidence and mortality rates in Appalachian Kentucky are declining much more slowly compared to the non-Appalachian area of the state.</a:t>
            </a:r>
          </a:p>
          <a:p>
            <a:pPr>
              <a:defRPr/>
            </a:pPr>
            <a:endParaRPr lang="en-US" sz="2000" dirty="0" smtClean="0">
              <a:latin typeface="&quot;arial&quot;"/>
              <a:ea typeface="ＭＳ Ｐゴシック" panose="020B0600070205080204" pitchFamily="34" charset="-128"/>
            </a:endParaRPr>
          </a:p>
          <a:p>
            <a:pPr marL="109537" indent="0">
              <a:buFont typeface="Georgia" panose="02040502050405020303" pitchFamily="18" charset="0"/>
              <a:buNone/>
              <a:defRPr/>
            </a:pPr>
            <a:endParaRPr lang="en-US" sz="2000" dirty="0" smtClean="0">
              <a:latin typeface="&quot;arial&quot;"/>
              <a:ea typeface="ＭＳ Ｐゴシック" panose="020B0600070205080204" pitchFamily="34" charset="-128"/>
            </a:endParaRPr>
          </a:p>
          <a:p>
            <a:pPr>
              <a:defRPr/>
            </a:pPr>
            <a:endParaRPr lang="en-US" sz="2000" dirty="0">
              <a:latin typeface="&quot;arial&quot;"/>
              <a:ea typeface="ＭＳ Ｐゴシック" panose="020B0600070205080204" pitchFamily="34" charset="-128"/>
            </a:endParaRPr>
          </a:p>
        </p:txBody>
      </p:sp>
      <p:pic>
        <p:nvPicPr>
          <p:cNvPr id="4" name="Picture 3" descr="http://cancer.uky.edu/KCR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8229600" y="6242994"/>
            <a:ext cx="723900" cy="476894"/>
          </a:xfrm>
          <a:prstGeom prst="rect">
            <a:avLst/>
          </a:prstGeom>
          <a:solidFill>
            <a:schemeClr val="tx2">
              <a:lumMod val="75000"/>
            </a:schemeClr>
          </a:solidFill>
          <a:ln w="1905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Title 1"/>
          <p:cNvSpPr>
            <a:spLocks noGrp="1"/>
          </p:cNvSpPr>
          <p:nvPr>
            <p:ph type="title"/>
          </p:nvPr>
        </p:nvSpPr>
        <p:spPr>
          <a:xfrm>
            <a:off x="3200400" y="2362200"/>
            <a:ext cx="2895600" cy="1069975"/>
          </a:xfrm>
        </p:spPr>
        <p:txBody>
          <a:bodyPr/>
          <a:lstStyle/>
          <a:p>
            <a:r>
              <a:rPr lang="en-US" altLang="en-US" sz="3200" b="1" smtClean="0">
                <a:latin typeface="&quot;arial&quot;" charset="0"/>
              </a:rPr>
              <a:t>Questions?</a:t>
            </a:r>
          </a:p>
        </p:txBody>
      </p:sp>
      <p:pic>
        <p:nvPicPr>
          <p:cNvPr id="3" name="Picture 2" descr="http://cancer.uky.edu/KCR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8229600" y="6242994"/>
            <a:ext cx="723900" cy="476894"/>
          </a:xfrm>
          <a:prstGeom prst="rect">
            <a:avLst/>
          </a:prstGeom>
          <a:solidFill>
            <a:schemeClr val="tx2">
              <a:lumMod val="75000"/>
            </a:schemeClr>
          </a:solidFill>
          <a:ln w="19050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Title 1"/>
          <p:cNvSpPr>
            <a:spLocks noGrp="1"/>
          </p:cNvSpPr>
          <p:nvPr>
            <p:ph type="title"/>
          </p:nvPr>
        </p:nvSpPr>
        <p:spPr>
          <a:xfrm>
            <a:off x="1219200" y="1295400"/>
            <a:ext cx="7696200" cy="1066800"/>
          </a:xfrm>
        </p:spPr>
        <p:txBody>
          <a:bodyPr/>
          <a:lstStyle/>
          <a:p>
            <a:r>
              <a:rPr lang="en-US" altLang="en-US" b="1" smtClean="0">
                <a:latin typeface="&quot;arial&quot;" charset="0"/>
              </a:rPr>
              <a:t>Cervical Cancer </a:t>
            </a:r>
            <a:r>
              <a:rPr lang="en-US" altLang="en-US" b="1" smtClean="0">
                <a:solidFill>
                  <a:srgbClr val="FF0000"/>
                </a:solidFill>
                <a:latin typeface="&quot;arial&quot;" charset="0"/>
              </a:rPr>
              <a:t>Incidence</a:t>
            </a:r>
          </a:p>
        </p:txBody>
      </p:sp>
      <p:pic>
        <p:nvPicPr>
          <p:cNvPr id="3" name="Picture 2" descr="http://cancer.uky.edu/KCR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8229600" y="6242994"/>
            <a:ext cx="723900" cy="476894"/>
          </a:xfrm>
          <a:prstGeom prst="rect">
            <a:avLst/>
          </a:prstGeom>
          <a:solidFill>
            <a:schemeClr val="tx2">
              <a:lumMod val="75000"/>
            </a:schemeClr>
          </a:solidFill>
          <a:ln w="19050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TextBox 6"/>
          <p:cNvSpPr txBox="1">
            <a:spLocks noChangeArrowheads="1"/>
          </p:cNvSpPr>
          <p:nvPr/>
        </p:nvSpPr>
        <p:spPr bwMode="auto">
          <a:xfrm>
            <a:off x="381000" y="152400"/>
            <a:ext cx="8643938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000" b="1">
                <a:solidFill>
                  <a:srgbClr val="000000"/>
                </a:solidFill>
              </a:rPr>
              <a:t>Cervical Cancer </a:t>
            </a:r>
            <a:r>
              <a:rPr lang="en-US" altLang="en-US" sz="2000" b="1">
                <a:solidFill>
                  <a:srgbClr val="0070C0"/>
                </a:solidFill>
              </a:rPr>
              <a:t>Incidence</a:t>
            </a:r>
            <a:r>
              <a:rPr lang="en-US" altLang="en-US" sz="2000" b="1">
                <a:solidFill>
                  <a:srgbClr val="3366CC"/>
                </a:solidFill>
              </a:rPr>
              <a:t> </a:t>
            </a:r>
            <a:r>
              <a:rPr lang="en-US" altLang="en-US" sz="2000" b="1">
                <a:solidFill>
                  <a:srgbClr val="000000"/>
                </a:solidFill>
              </a:rPr>
              <a:t>Rates Ranked by State (2009 – 2013)</a:t>
            </a:r>
          </a:p>
        </p:txBody>
      </p:sp>
      <p:pic>
        <p:nvPicPr>
          <p:cNvPr id="15155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1" t="8186" r="-1714" b="21777"/>
          <a:stretch>
            <a:fillRect/>
          </a:stretch>
        </p:blipFill>
        <p:spPr bwMode="auto">
          <a:xfrm>
            <a:off x="609600" y="762000"/>
            <a:ext cx="6786563" cy="600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1556" name="TextBox 4"/>
          <p:cNvSpPr txBox="1">
            <a:spLocks noChangeArrowheads="1"/>
          </p:cNvSpPr>
          <p:nvPr/>
        </p:nvSpPr>
        <p:spPr bwMode="auto">
          <a:xfrm>
            <a:off x="6242050" y="6273800"/>
            <a:ext cx="2895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600">
                <a:solidFill>
                  <a:srgbClr val="000000"/>
                </a:solidFill>
              </a:rPr>
              <a:t>Source: CDC/USCS Website </a:t>
            </a:r>
          </a:p>
          <a:p>
            <a:r>
              <a:rPr lang="en-US" altLang="en-US" sz="1600">
                <a:solidFill>
                  <a:srgbClr val="000000"/>
                </a:solidFill>
              </a:rPr>
              <a:t>Accessed July 20, 2016</a:t>
            </a:r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914400" y="2057400"/>
            <a:ext cx="457200" cy="152400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1558" name="TextBox 2"/>
          <p:cNvSpPr txBox="1">
            <a:spLocks noChangeArrowheads="1"/>
          </p:cNvSpPr>
          <p:nvPr/>
        </p:nvSpPr>
        <p:spPr bwMode="auto">
          <a:xfrm>
            <a:off x="293688" y="1963738"/>
            <a:ext cx="6096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600" b="1"/>
              <a:t>10th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cancer.uky.edu/KCR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8229600" y="6242994"/>
            <a:ext cx="723900" cy="476894"/>
          </a:xfrm>
          <a:prstGeom prst="rect">
            <a:avLst/>
          </a:prstGeom>
          <a:solidFill>
            <a:schemeClr val="tx2">
              <a:lumMod val="75000"/>
            </a:schemeClr>
          </a:solidFill>
          <a:ln w="19050">
            <a:noFill/>
          </a:ln>
        </p:spPr>
      </p:pic>
      <p:pic>
        <p:nvPicPr>
          <p:cNvPr id="163842" name="Picture 2" descr="http://cancer-rates.info/exported/map_146953658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85800"/>
            <a:ext cx="82296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685800"/>
          <a:ext cx="90678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Picture 2" descr="http://cancer.uky.edu/KCR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8229600" y="6242994"/>
            <a:ext cx="723900" cy="476894"/>
          </a:xfrm>
          <a:prstGeom prst="rect">
            <a:avLst/>
          </a:prstGeom>
          <a:solidFill>
            <a:schemeClr val="tx2">
              <a:lumMod val="75000"/>
            </a:schemeClr>
          </a:solidFill>
          <a:ln w="19050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685800"/>
          <a:ext cx="9144000" cy="5562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Picture 2" descr="http://cancer.uky.edu/KCR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8229600" y="6242994"/>
            <a:ext cx="723900" cy="476894"/>
          </a:xfrm>
          <a:prstGeom prst="rect">
            <a:avLst/>
          </a:prstGeom>
          <a:solidFill>
            <a:schemeClr val="tx2">
              <a:lumMod val="75000"/>
            </a:schemeClr>
          </a:solidFill>
          <a:ln w="19050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962025"/>
            <a:ext cx="8534400" cy="1816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% Women Age 50+ Mammogram for Breast Cancer in the Past 2 Years </a:t>
            </a:r>
          </a:p>
          <a:p>
            <a:pPr algn="ctr">
              <a:defRPr/>
            </a:pPr>
            <a:r>
              <a:rPr lang="en-US" sz="2400" b="1" dirty="0">
                <a:cs typeface="Arial" panose="020B0604020202020204" pitchFamily="34" charset="0"/>
              </a:rPr>
              <a:t>by Level of Income In Kentucky (2014)</a:t>
            </a:r>
          </a:p>
          <a:p>
            <a:pPr algn="ctr">
              <a:defRPr/>
            </a:pPr>
            <a:endParaRPr lang="en-US" sz="2400" b="1" dirty="0">
              <a:cs typeface="Arial" panose="020B0604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905000" y="2590800"/>
          <a:ext cx="5029200" cy="3132137"/>
        </p:xfrm>
        <a:graphic>
          <a:graphicData uri="http://schemas.openxmlformats.org/drawingml/2006/table">
            <a:tbl>
              <a:tblPr/>
              <a:tblGrid>
                <a:gridCol w="2743200"/>
                <a:gridCol w="2286000"/>
              </a:tblGrid>
              <a:tr h="826892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Income</a:t>
                      </a:r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Level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47604" marB="476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F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Screened Kentucky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47604" marB="476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461049"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Less than $15,000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47604" marB="476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F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4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66.9</a:t>
                      </a:r>
                      <a:endParaRPr kumimoji="0" lang="en-US" sz="24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7625" marR="47625" marT="47604" marB="476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1049">
                <a:tc>
                  <a:txBody>
                    <a:bodyPr/>
                    <a:lstStyle/>
                    <a:p>
                      <a:r>
                        <a:rPr lang="en-US" sz="24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$15,000- 24,999</a:t>
                      </a:r>
                      <a:endParaRPr lang="en-US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47604" marB="476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F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74.6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47604" marB="476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1049">
                <a:tc>
                  <a:txBody>
                    <a:bodyPr/>
                    <a:lstStyle/>
                    <a:p>
                      <a:r>
                        <a:rPr lang="en-US" sz="24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$25,000- 34,999</a:t>
                      </a:r>
                      <a:endParaRPr lang="en-US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47604" marB="476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F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75.5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47604" marB="476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1049">
                <a:tc>
                  <a:txBody>
                    <a:bodyPr/>
                    <a:lstStyle/>
                    <a:p>
                      <a:r>
                        <a:rPr lang="en-US" sz="24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$35,000- 49,999</a:t>
                      </a:r>
                      <a:endParaRPr lang="en-US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47604" marB="476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F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77.5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47604" marB="476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1049">
                <a:tc>
                  <a:txBody>
                    <a:bodyPr/>
                    <a:lstStyle/>
                    <a:p>
                      <a:r>
                        <a:rPr lang="en-US" sz="24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$50,000+</a:t>
                      </a:r>
                      <a:endParaRPr lang="en-US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47604" marB="476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F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85.2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47604" marB="476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5" name="Oval 4"/>
          <p:cNvSpPr/>
          <p:nvPr/>
        </p:nvSpPr>
        <p:spPr>
          <a:xfrm>
            <a:off x="5410200" y="3335338"/>
            <a:ext cx="838200" cy="609600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334000" y="5243513"/>
            <a:ext cx="838200" cy="609600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748" name="TextBox 6"/>
          <p:cNvSpPr txBox="1">
            <a:spLocks noChangeArrowheads="1"/>
          </p:cNvSpPr>
          <p:nvPr/>
        </p:nvSpPr>
        <p:spPr bwMode="auto">
          <a:xfrm>
            <a:off x="1143000" y="5984875"/>
            <a:ext cx="6705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400" b="1">
                <a:cs typeface="Arial" panose="020B0604020202020204" pitchFamily="34" charset="0"/>
              </a:rPr>
              <a:t>cdc.gov/brfss website. Prevalence and Trends Data, Accessed July 14, 2016</a:t>
            </a:r>
          </a:p>
        </p:txBody>
      </p:sp>
      <p:pic>
        <p:nvPicPr>
          <p:cNvPr id="8" name="Picture 7" descr="http://cancer.uky.edu/KCR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8229600" y="6242994"/>
            <a:ext cx="723900" cy="476894"/>
          </a:xfrm>
          <a:prstGeom prst="rect">
            <a:avLst/>
          </a:prstGeom>
          <a:solidFill>
            <a:schemeClr val="tx2">
              <a:lumMod val="75000"/>
            </a:schemeClr>
          </a:solidFill>
          <a:ln w="1905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685800"/>
          <a:ext cx="91440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Picture 2" descr="http://cancer.uky.edu/KCR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8229600" y="6242994"/>
            <a:ext cx="723900" cy="476894"/>
          </a:xfrm>
          <a:prstGeom prst="rect">
            <a:avLst/>
          </a:prstGeom>
          <a:solidFill>
            <a:schemeClr val="tx2">
              <a:lumMod val="75000"/>
            </a:schemeClr>
          </a:solidFill>
          <a:ln w="19050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685800"/>
          <a:ext cx="9143999" cy="5486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Picture 2" descr="http://cancer.uky.edu/KCR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8229600" y="6242994"/>
            <a:ext cx="723900" cy="476894"/>
          </a:xfrm>
          <a:prstGeom prst="rect">
            <a:avLst/>
          </a:prstGeom>
          <a:solidFill>
            <a:schemeClr val="tx2">
              <a:lumMod val="75000"/>
            </a:schemeClr>
          </a:solidFill>
          <a:ln w="19050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Title 1"/>
          <p:cNvSpPr>
            <a:spLocks noGrp="1"/>
          </p:cNvSpPr>
          <p:nvPr>
            <p:ph type="title"/>
          </p:nvPr>
        </p:nvSpPr>
        <p:spPr>
          <a:xfrm>
            <a:off x="1219200" y="1295400"/>
            <a:ext cx="7696200" cy="1066800"/>
          </a:xfrm>
        </p:spPr>
        <p:txBody>
          <a:bodyPr/>
          <a:lstStyle/>
          <a:p>
            <a:r>
              <a:rPr lang="en-US" altLang="en-US" b="1" smtClean="0">
                <a:latin typeface="&quot;arial&quot;" charset="0"/>
              </a:rPr>
              <a:t>Cervical Cancer </a:t>
            </a:r>
            <a:r>
              <a:rPr lang="en-US" altLang="en-US" b="1" smtClean="0">
                <a:solidFill>
                  <a:srgbClr val="FF0000"/>
                </a:solidFill>
                <a:latin typeface="&quot;arial&quot;" charset="0"/>
              </a:rPr>
              <a:t>Mortality</a:t>
            </a:r>
          </a:p>
        </p:txBody>
      </p:sp>
      <p:pic>
        <p:nvPicPr>
          <p:cNvPr id="5" name="Picture 4" descr="http://cancer.uky.edu/KCR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8229600" y="6242994"/>
            <a:ext cx="723900" cy="476894"/>
          </a:xfrm>
          <a:prstGeom prst="rect">
            <a:avLst/>
          </a:prstGeom>
          <a:solidFill>
            <a:schemeClr val="tx2">
              <a:lumMod val="75000"/>
            </a:schemeClr>
          </a:solidFill>
          <a:ln w="19050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TextBox 6"/>
          <p:cNvSpPr txBox="1">
            <a:spLocks noChangeArrowheads="1"/>
          </p:cNvSpPr>
          <p:nvPr/>
        </p:nvSpPr>
        <p:spPr bwMode="auto">
          <a:xfrm>
            <a:off x="381000" y="152400"/>
            <a:ext cx="8643938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000" b="1">
                <a:solidFill>
                  <a:srgbClr val="000000"/>
                </a:solidFill>
              </a:rPr>
              <a:t>Cervical Cancer </a:t>
            </a:r>
            <a:r>
              <a:rPr lang="en-US" altLang="en-US" sz="2000" b="1">
                <a:solidFill>
                  <a:srgbClr val="0070C0"/>
                </a:solidFill>
              </a:rPr>
              <a:t>Mortality</a:t>
            </a:r>
            <a:r>
              <a:rPr lang="en-US" altLang="en-US" sz="2000" b="1">
                <a:solidFill>
                  <a:srgbClr val="3366CC"/>
                </a:solidFill>
              </a:rPr>
              <a:t> </a:t>
            </a:r>
            <a:r>
              <a:rPr lang="en-US" altLang="en-US" sz="2000" b="1">
                <a:solidFill>
                  <a:srgbClr val="000000"/>
                </a:solidFill>
              </a:rPr>
              <a:t>Rates Ranked by State (2009 – 2013)</a:t>
            </a:r>
          </a:p>
        </p:txBody>
      </p:sp>
      <p:pic>
        <p:nvPicPr>
          <p:cNvPr id="159747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" t="8032" r="1430" b="20222"/>
          <a:stretch>
            <a:fillRect/>
          </a:stretch>
        </p:blipFill>
        <p:spPr bwMode="auto">
          <a:xfrm>
            <a:off x="1143000" y="685800"/>
            <a:ext cx="6554788" cy="614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1447800" y="1295400"/>
            <a:ext cx="457200" cy="152400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9749" name="TextBox 4"/>
          <p:cNvSpPr txBox="1">
            <a:spLocks noChangeArrowheads="1"/>
          </p:cNvSpPr>
          <p:nvPr/>
        </p:nvSpPr>
        <p:spPr bwMode="auto">
          <a:xfrm>
            <a:off x="6242050" y="6273800"/>
            <a:ext cx="2895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600">
                <a:solidFill>
                  <a:srgbClr val="000000"/>
                </a:solidFill>
              </a:rPr>
              <a:t>Source: CDC/USCS Website </a:t>
            </a:r>
          </a:p>
          <a:p>
            <a:r>
              <a:rPr lang="en-US" altLang="en-US" sz="1600">
                <a:solidFill>
                  <a:srgbClr val="000000"/>
                </a:solidFill>
              </a:rPr>
              <a:t>Accessed July 20, 2016</a:t>
            </a:r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159750" name="TextBox 5"/>
          <p:cNvSpPr txBox="1">
            <a:spLocks noChangeArrowheads="1"/>
          </p:cNvSpPr>
          <p:nvPr/>
        </p:nvSpPr>
        <p:spPr bwMode="auto">
          <a:xfrm>
            <a:off x="914400" y="1201738"/>
            <a:ext cx="5334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600" b="1"/>
              <a:t>5th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cancer.uky.edu/KCR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8229600" y="6242994"/>
            <a:ext cx="723900" cy="476894"/>
          </a:xfrm>
          <a:prstGeom prst="rect">
            <a:avLst/>
          </a:prstGeom>
          <a:solidFill>
            <a:schemeClr val="tx2">
              <a:lumMod val="75000"/>
            </a:schemeClr>
          </a:solidFill>
          <a:ln w="19050">
            <a:noFill/>
          </a:ln>
        </p:spPr>
      </p:pic>
      <p:pic>
        <p:nvPicPr>
          <p:cNvPr id="164866" name="Picture 2" descr="http://cancer-rates.info/exported/map_146953683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85800"/>
            <a:ext cx="82296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2818" name="Chart 2"/>
          <p:cNvGraphicFramePr>
            <a:graphicFrameLocks/>
          </p:cNvGraphicFramePr>
          <p:nvPr/>
        </p:nvGraphicFramePr>
        <p:xfrm>
          <a:off x="-50800" y="635000"/>
          <a:ext cx="9245600" cy="551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830" name="Chart" r:id="rId3" imgW="9254530" imgH="5517358" progId="Excel.Chart.8">
                  <p:embed/>
                </p:oleObj>
              </mc:Choice>
              <mc:Fallback>
                <p:oleObj name="Chart" r:id="rId3" imgW="9254530" imgH="5517358" progId="Excel.Chart.8">
                  <p:embed/>
                  <p:pic>
                    <p:nvPicPr>
                      <p:cNvPr id="0" name="Chart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50800" y="635000"/>
                        <a:ext cx="9245600" cy="551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 descr="http://cancer.uky.edu/KCR.png"/>
          <p:cNvPicPr>
            <a:picLocks noChangeAspect="1" noChangeArrowheads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8229600" y="6242994"/>
            <a:ext cx="723900" cy="476894"/>
          </a:xfrm>
          <a:prstGeom prst="rect">
            <a:avLst/>
          </a:prstGeom>
          <a:solidFill>
            <a:schemeClr val="tx2">
              <a:lumMod val="75000"/>
            </a:schemeClr>
          </a:solidFill>
          <a:ln w="19050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0" y="685800"/>
          <a:ext cx="91440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Picture 2" descr="http://cancer.uky.edu/KCR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8229600" y="6242994"/>
            <a:ext cx="723900" cy="476894"/>
          </a:xfrm>
          <a:prstGeom prst="rect">
            <a:avLst/>
          </a:prstGeom>
          <a:solidFill>
            <a:schemeClr val="tx2">
              <a:lumMod val="75000"/>
            </a:schemeClr>
          </a:solidFill>
          <a:ln w="19050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0" y="685800"/>
          <a:ext cx="9143999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Picture 2" descr="http://cancer.uky.edu/KCR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8229600" y="6242994"/>
            <a:ext cx="723900" cy="476894"/>
          </a:xfrm>
          <a:prstGeom prst="rect">
            <a:avLst/>
          </a:prstGeom>
          <a:solidFill>
            <a:schemeClr val="tx2">
              <a:lumMod val="75000"/>
            </a:schemeClr>
          </a:solidFill>
          <a:ln w="19050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0" y="685800"/>
          <a:ext cx="91440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Picture 2" descr="http://cancer.uky.edu/KCR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8229600" y="6242994"/>
            <a:ext cx="723900" cy="476894"/>
          </a:xfrm>
          <a:prstGeom prst="rect">
            <a:avLst/>
          </a:prstGeom>
          <a:solidFill>
            <a:schemeClr val="tx2">
              <a:lumMod val="75000"/>
            </a:schemeClr>
          </a:solidFill>
          <a:ln w="19050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title"/>
          </p:nvPr>
        </p:nvSpPr>
        <p:spPr>
          <a:xfrm>
            <a:off x="304800" y="990600"/>
            <a:ext cx="8229600" cy="1069975"/>
          </a:xfrm>
        </p:spPr>
        <p:txBody>
          <a:bodyPr/>
          <a:lstStyle/>
          <a:p>
            <a:pPr algn="ctr"/>
            <a:r>
              <a:rPr lang="en-US" altLang="en-US" sz="3200" b="1" dirty="0" smtClean="0">
                <a:latin typeface="&quot;arial&quot;" charset="0"/>
              </a:rPr>
              <a:t>An </a:t>
            </a:r>
            <a:r>
              <a:rPr lang="en-US" altLang="en-US" sz="3200" b="1" dirty="0" smtClean="0">
                <a:solidFill>
                  <a:srgbClr val="FF0000"/>
                </a:solidFill>
                <a:latin typeface="&quot;arial&quot;" charset="0"/>
              </a:rPr>
              <a:t>Index</a:t>
            </a:r>
            <a:r>
              <a:rPr lang="en-US" altLang="en-US" sz="3200" b="1" dirty="0" smtClean="0">
                <a:latin typeface="&quot;arial&quot;" charset="0"/>
              </a:rPr>
              <a:t> of the Cervical Cancer Burden In Kentucky By Area Development District</a:t>
            </a:r>
          </a:p>
        </p:txBody>
      </p:sp>
      <p:pic>
        <p:nvPicPr>
          <p:cNvPr id="3" name="Picture 2" descr="http://cancer.uky.edu/KCR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8229600" y="6242994"/>
            <a:ext cx="723900" cy="476894"/>
          </a:xfrm>
          <a:prstGeom prst="rect">
            <a:avLst/>
          </a:prstGeom>
          <a:solidFill>
            <a:schemeClr val="tx2">
              <a:lumMod val="75000"/>
            </a:schemeClr>
          </a:solidFill>
          <a:ln w="19050">
            <a:noFill/>
          </a:ln>
        </p:spPr>
      </p:pic>
    </p:spTree>
    <p:extLst>
      <p:ext uri="{BB962C8B-B14F-4D97-AF65-F5344CB8AC3E}">
        <p14:creationId xmlns:p14="http://schemas.microsoft.com/office/powerpoint/2010/main" val="3207741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850" y="776288"/>
            <a:ext cx="8839200" cy="20621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% Women Age 50+ Mammogram for Breast Cancer in the past 2 Years</a:t>
            </a:r>
          </a:p>
          <a:p>
            <a:pPr algn="ctr">
              <a:defRPr/>
            </a:pPr>
            <a:endParaRPr lang="en-US" sz="2400" b="1" dirty="0"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US" sz="2400" b="1" dirty="0">
                <a:cs typeface="Arial" panose="020B0604020202020204" pitchFamily="34" charset="0"/>
              </a:rPr>
              <a:t>by Level of Education in Kentucky (2014)</a:t>
            </a:r>
          </a:p>
          <a:p>
            <a:pPr algn="ctr">
              <a:defRPr/>
            </a:pPr>
            <a:endParaRPr lang="en-US" sz="2400" b="1" dirty="0">
              <a:cs typeface="Arial" panose="020B0604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981200" y="2711450"/>
          <a:ext cx="5173663" cy="2727326"/>
        </p:xfrm>
        <a:graphic>
          <a:graphicData uri="http://schemas.openxmlformats.org/drawingml/2006/table">
            <a:tbl>
              <a:tblPr/>
              <a:tblGrid>
                <a:gridCol w="2802520"/>
                <a:gridCol w="2371143"/>
              </a:tblGrid>
              <a:tr h="826724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Education Level</a:t>
                      </a:r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1" marR="47631" marT="47602" marB="476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F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Screened</a:t>
                      </a:r>
                      <a:r>
                        <a:rPr lang="en-US" sz="24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Kentucky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1" marR="47631" marT="47602" marB="476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460964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Less </a:t>
                      </a:r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than H.S.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1" marR="47631" marT="47602" marB="476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F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66.4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1" marR="47631" marT="47602" marB="476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0964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H.S</a:t>
                      </a:r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or G.E.D.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1" marR="47631" marT="47602" marB="476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F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79.2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1" marR="47631" marT="47602" marB="476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10281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Some </a:t>
                      </a:r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post-H.S.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1" marR="47631" marT="47602" marB="476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F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78.7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1" marR="47631" marT="47602" marB="476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8393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College </a:t>
                      </a:r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graduate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1" marR="47631" marT="47602" marB="476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F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82.2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1" marR="47631" marT="47602" marB="476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5" name="Oval 4"/>
          <p:cNvSpPr/>
          <p:nvPr/>
        </p:nvSpPr>
        <p:spPr>
          <a:xfrm>
            <a:off x="5562600" y="3465513"/>
            <a:ext cx="838200" cy="609600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562600" y="4953000"/>
            <a:ext cx="838200" cy="609600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769" name="TextBox 6"/>
          <p:cNvSpPr txBox="1">
            <a:spLocks noChangeArrowheads="1"/>
          </p:cNvSpPr>
          <p:nvPr/>
        </p:nvSpPr>
        <p:spPr bwMode="auto">
          <a:xfrm>
            <a:off x="1219200" y="5762625"/>
            <a:ext cx="6781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400" b="1">
                <a:cs typeface="Arial" panose="020B0604020202020204" pitchFamily="34" charset="0"/>
              </a:rPr>
              <a:t>cdc.gov/brfss website. Prevalence and Trends Data, Accessed July 14, 2016</a:t>
            </a:r>
          </a:p>
        </p:txBody>
      </p:sp>
      <p:pic>
        <p:nvPicPr>
          <p:cNvPr id="8" name="Picture 7" descr="http://cancer.uky.edu/KCR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8229600" y="6242994"/>
            <a:ext cx="723900" cy="476894"/>
          </a:xfrm>
          <a:prstGeom prst="rect">
            <a:avLst/>
          </a:prstGeom>
          <a:solidFill>
            <a:schemeClr val="tx2">
              <a:lumMod val="75000"/>
            </a:schemeClr>
          </a:solidFill>
          <a:ln w="1905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8878779"/>
              </p:ext>
            </p:extLst>
          </p:nvPr>
        </p:nvGraphicFramePr>
        <p:xfrm>
          <a:off x="247650" y="685800"/>
          <a:ext cx="86487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Picture 2" descr="http://cancer.uky.edu/KCR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8229600" y="6242994"/>
            <a:ext cx="723900" cy="476894"/>
          </a:xfrm>
          <a:prstGeom prst="rect">
            <a:avLst/>
          </a:prstGeom>
          <a:solidFill>
            <a:schemeClr val="tx2">
              <a:lumMod val="75000"/>
            </a:schemeClr>
          </a:solidFill>
          <a:ln w="19050">
            <a:noFill/>
          </a:ln>
        </p:spPr>
      </p:pic>
    </p:spTree>
    <p:extLst>
      <p:ext uri="{BB962C8B-B14F-4D97-AF65-F5344CB8AC3E}">
        <p14:creationId xmlns:p14="http://schemas.microsoft.com/office/powerpoint/2010/main" val="3502613118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9324884"/>
              </p:ext>
            </p:extLst>
          </p:nvPr>
        </p:nvGraphicFramePr>
        <p:xfrm>
          <a:off x="254000" y="685800"/>
          <a:ext cx="86360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Picture 2" descr="http://cancer.uky.edu/KCR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8229600" y="6242994"/>
            <a:ext cx="723900" cy="476894"/>
          </a:xfrm>
          <a:prstGeom prst="rect">
            <a:avLst/>
          </a:prstGeom>
          <a:solidFill>
            <a:schemeClr val="tx2">
              <a:lumMod val="75000"/>
            </a:schemeClr>
          </a:solidFill>
          <a:ln w="19050">
            <a:noFill/>
          </a:ln>
        </p:spPr>
      </p:pic>
    </p:spTree>
    <p:extLst>
      <p:ext uri="{BB962C8B-B14F-4D97-AF65-F5344CB8AC3E}">
        <p14:creationId xmlns:p14="http://schemas.microsoft.com/office/powerpoint/2010/main" val="1800808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2904961"/>
              </p:ext>
            </p:extLst>
          </p:nvPr>
        </p:nvGraphicFramePr>
        <p:xfrm>
          <a:off x="72934" y="762000"/>
          <a:ext cx="8915400" cy="5360332"/>
        </p:xfrm>
        <a:graphic>
          <a:graphicData uri="http://schemas.openxmlformats.org/drawingml/2006/table">
            <a:tbl>
              <a:tblPr/>
              <a:tblGrid>
                <a:gridCol w="2034715"/>
                <a:gridCol w="982955"/>
                <a:gridCol w="982955"/>
                <a:gridCol w="982955"/>
                <a:gridCol w="982955"/>
                <a:gridCol w="982955"/>
                <a:gridCol w="982955"/>
                <a:gridCol w="982955"/>
              </a:tblGrid>
              <a:tr h="342792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Cervical Cancer by Area Development District in KY, 2009-2013</a:t>
                      </a:r>
                    </a:p>
                  </a:txBody>
                  <a:tcPr marL="6959" marR="6959" marT="69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46384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Area Development District</a:t>
                      </a:r>
                    </a:p>
                  </a:txBody>
                  <a:tcPr marL="6959" marR="6959" marT="69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High School Education, 2009-2013</a:t>
                      </a:r>
                    </a:p>
                  </a:txBody>
                  <a:tcPr marL="6959" marR="6959" marT="69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Pap Rate (%) 2012</a:t>
                      </a:r>
                    </a:p>
                  </a:txBody>
                  <a:tcPr marL="6959" marR="6959" marT="69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Age-Adjusted Incidence</a:t>
                      </a:r>
                    </a:p>
                  </a:txBody>
                  <a:tcPr marL="6959" marR="6959" marT="69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Overall Rank</a:t>
                      </a:r>
                    </a:p>
                  </a:txBody>
                  <a:tcPr marL="6959" marR="6959" marT="69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50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Percent</a:t>
                      </a:r>
                    </a:p>
                  </a:txBody>
                  <a:tcPr marL="6959" marR="6959" marT="69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Rank</a:t>
                      </a:r>
                    </a:p>
                  </a:txBody>
                  <a:tcPr marL="6959" marR="6959" marT="69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Percent</a:t>
                      </a:r>
                    </a:p>
                  </a:txBody>
                  <a:tcPr marL="6959" marR="6959" marT="69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Rank</a:t>
                      </a:r>
                    </a:p>
                  </a:txBody>
                  <a:tcPr marL="6959" marR="6959" marT="69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Rate</a:t>
                      </a:r>
                    </a:p>
                  </a:txBody>
                  <a:tcPr marL="6959" marR="6959" marT="69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Rank</a:t>
                      </a:r>
                    </a:p>
                  </a:txBody>
                  <a:tcPr marL="6959" marR="6959" marT="69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508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Kentucky River</a:t>
                      </a:r>
                    </a:p>
                  </a:txBody>
                  <a:tcPr marL="6959" marR="6959" marT="69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66.7</a:t>
                      </a:r>
                    </a:p>
                  </a:txBody>
                  <a:tcPr marL="6959" marR="6959" marT="69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959" marR="6959" marT="69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69.1</a:t>
                      </a:r>
                    </a:p>
                  </a:txBody>
                  <a:tcPr marL="6959" marR="6959" marT="69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959" marR="6959" marT="69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13.6</a:t>
                      </a:r>
                    </a:p>
                  </a:txBody>
                  <a:tcPr marL="6959" marR="6959" marT="69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959" marR="6959" marT="69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6959" marR="6959" marT="69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8508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Cumberland Valley</a:t>
                      </a:r>
                    </a:p>
                  </a:txBody>
                  <a:tcPr marL="6959" marR="6959" marT="69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68.8</a:t>
                      </a:r>
                    </a:p>
                  </a:txBody>
                  <a:tcPr marL="6959" marR="6959" marT="69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959" marR="6959" marT="69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72.1</a:t>
                      </a:r>
                    </a:p>
                  </a:txBody>
                  <a:tcPr marL="6959" marR="6959" marT="69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6959" marR="6959" marT="69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11.9</a:t>
                      </a:r>
                    </a:p>
                  </a:txBody>
                  <a:tcPr marL="6959" marR="6959" marT="69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959" marR="6959" marT="69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6959" marR="6959" marT="69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8508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Barren River</a:t>
                      </a:r>
                    </a:p>
                  </a:txBody>
                  <a:tcPr marL="6959" marR="6959" marT="69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79.2</a:t>
                      </a:r>
                    </a:p>
                  </a:txBody>
                  <a:tcPr marL="6959" marR="6959" marT="69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6959" marR="6959" marT="69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65.1</a:t>
                      </a:r>
                    </a:p>
                  </a:txBody>
                  <a:tcPr marL="6959" marR="6959" marT="69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959" marR="6959" marT="69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11.2</a:t>
                      </a:r>
                    </a:p>
                  </a:txBody>
                  <a:tcPr marL="6959" marR="6959" marT="69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959" marR="6959" marT="69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6959" marR="6959" marT="69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8508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Big Sandy</a:t>
                      </a:r>
                    </a:p>
                  </a:txBody>
                  <a:tcPr marL="6959" marR="6959" marT="69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70.0</a:t>
                      </a:r>
                    </a:p>
                  </a:txBody>
                  <a:tcPr marL="6959" marR="6959" marT="69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959" marR="6959" marT="69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72.0</a:t>
                      </a:r>
                    </a:p>
                  </a:txBody>
                  <a:tcPr marL="6959" marR="6959" marT="69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959" marR="6959" marT="69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6959" marR="6959" marT="69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6959" marR="6959" marT="69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6959" marR="6959" marT="69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8508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Lake Cumberland</a:t>
                      </a:r>
                    </a:p>
                  </a:txBody>
                  <a:tcPr marL="6959" marR="6959" marT="69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72.5</a:t>
                      </a:r>
                    </a:p>
                  </a:txBody>
                  <a:tcPr marL="6959" marR="6959" marT="69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6959" marR="6959" marT="69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73.6</a:t>
                      </a:r>
                    </a:p>
                  </a:txBody>
                  <a:tcPr marL="6959" marR="6959" marT="69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6959" marR="6959" marT="69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8.5</a:t>
                      </a:r>
                    </a:p>
                  </a:txBody>
                  <a:tcPr marL="6959" marR="6959" marT="69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6959" marR="6959" marT="69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6959" marR="6959" marT="69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8508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Fivco</a:t>
                      </a:r>
                    </a:p>
                  </a:txBody>
                  <a:tcPr marL="6959" marR="6959" marT="69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79.2</a:t>
                      </a:r>
                    </a:p>
                  </a:txBody>
                  <a:tcPr marL="6959" marR="6959" marT="69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6959" marR="6959" marT="69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72.2</a:t>
                      </a:r>
                    </a:p>
                  </a:txBody>
                  <a:tcPr marL="6959" marR="6959" marT="69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6959" marR="6959" marT="69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8.5</a:t>
                      </a:r>
                    </a:p>
                  </a:txBody>
                  <a:tcPr marL="6959" marR="6959" marT="69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6959" marR="6959" marT="69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6959" marR="6959" marT="69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8508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Buffalo Trace</a:t>
                      </a:r>
                    </a:p>
                  </a:txBody>
                  <a:tcPr marL="6959" marR="6959" marT="69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74.9</a:t>
                      </a:r>
                    </a:p>
                  </a:txBody>
                  <a:tcPr marL="6959" marR="6959" marT="69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6959" marR="6959" marT="69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81.3</a:t>
                      </a:r>
                    </a:p>
                  </a:txBody>
                  <a:tcPr marL="6959" marR="6959" marT="69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6959" marR="6959" marT="69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9.5</a:t>
                      </a:r>
                    </a:p>
                  </a:txBody>
                  <a:tcPr marL="6959" marR="6959" marT="69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6959" marR="6959" marT="69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</a:t>
                      </a:r>
                    </a:p>
                  </a:txBody>
                  <a:tcPr marL="6959" marR="6959" marT="69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8508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Pennyrile</a:t>
                      </a:r>
                    </a:p>
                  </a:txBody>
                  <a:tcPr marL="6959" marR="6959" marT="69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80.8</a:t>
                      </a:r>
                    </a:p>
                  </a:txBody>
                  <a:tcPr marL="6959" marR="6959" marT="69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6959" marR="6959" marT="69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77.4</a:t>
                      </a:r>
                    </a:p>
                  </a:txBody>
                  <a:tcPr marL="6959" marR="6959" marT="69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6959" marR="6959" marT="69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6959" marR="6959" marT="69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6959" marR="6959" marT="69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</a:t>
                      </a:r>
                    </a:p>
                  </a:txBody>
                  <a:tcPr marL="6959" marR="6959" marT="69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8508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Gateway</a:t>
                      </a:r>
                    </a:p>
                  </a:txBody>
                  <a:tcPr marL="6959" marR="6959" marT="69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74.3</a:t>
                      </a:r>
                    </a:p>
                  </a:txBody>
                  <a:tcPr marL="6959" marR="6959" marT="69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6959" marR="6959" marT="69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76.0</a:t>
                      </a:r>
                    </a:p>
                  </a:txBody>
                  <a:tcPr marL="6959" marR="6959" marT="69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6959" marR="6959" marT="69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4.4</a:t>
                      </a:r>
                    </a:p>
                  </a:txBody>
                  <a:tcPr marL="6959" marR="6959" marT="69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6959" marR="6959" marT="69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</a:t>
                      </a:r>
                    </a:p>
                  </a:txBody>
                  <a:tcPr marL="6959" marR="6959" marT="69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8508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Purchase</a:t>
                      </a:r>
                    </a:p>
                  </a:txBody>
                  <a:tcPr marL="6959" marR="6959" marT="69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83.7</a:t>
                      </a:r>
                    </a:p>
                  </a:txBody>
                  <a:tcPr marL="6959" marR="6959" marT="69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6959" marR="6959" marT="69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82.1</a:t>
                      </a:r>
                    </a:p>
                  </a:txBody>
                  <a:tcPr marL="6959" marR="6959" marT="69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6959" marR="6959" marT="69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9.7</a:t>
                      </a:r>
                    </a:p>
                  </a:txBody>
                  <a:tcPr marL="6959" marR="6959" marT="69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6959" marR="6959" marT="69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</a:t>
                      </a:r>
                    </a:p>
                  </a:txBody>
                  <a:tcPr marL="6959" marR="6959" marT="69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8508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Kipda</a:t>
                      </a:r>
                    </a:p>
                  </a:txBody>
                  <a:tcPr marL="6959" marR="6959" marT="69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87.0</a:t>
                      </a:r>
                    </a:p>
                  </a:txBody>
                  <a:tcPr marL="6959" marR="6959" marT="69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6959" marR="6959" marT="69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78.6</a:t>
                      </a:r>
                    </a:p>
                  </a:txBody>
                  <a:tcPr marL="6959" marR="6959" marT="69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6959" marR="6959" marT="69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9.1</a:t>
                      </a:r>
                    </a:p>
                  </a:txBody>
                  <a:tcPr marL="6959" marR="6959" marT="69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6959" marR="6959" marT="69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</a:t>
                      </a:r>
                    </a:p>
                  </a:txBody>
                  <a:tcPr marL="6959" marR="6959" marT="69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28508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Northern Kentucky</a:t>
                      </a:r>
                    </a:p>
                  </a:txBody>
                  <a:tcPr marL="6959" marR="6959" marT="69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87.1</a:t>
                      </a:r>
                    </a:p>
                  </a:txBody>
                  <a:tcPr marL="6959" marR="6959" marT="69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6959" marR="6959" marT="69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74.0</a:t>
                      </a:r>
                    </a:p>
                  </a:txBody>
                  <a:tcPr marL="6959" marR="6959" marT="69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6959" marR="6959" marT="69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7.6</a:t>
                      </a:r>
                    </a:p>
                  </a:txBody>
                  <a:tcPr marL="6959" marR="6959" marT="69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6959" marR="6959" marT="69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</a:t>
                      </a:r>
                    </a:p>
                  </a:txBody>
                  <a:tcPr marL="6959" marR="6959" marT="69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28508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Bluegrass</a:t>
                      </a:r>
                    </a:p>
                  </a:txBody>
                  <a:tcPr marL="6959" marR="6959" marT="69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84.9</a:t>
                      </a:r>
                    </a:p>
                  </a:txBody>
                  <a:tcPr marL="6959" marR="6959" marT="69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6959" marR="6959" marT="69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79.3</a:t>
                      </a:r>
                    </a:p>
                  </a:txBody>
                  <a:tcPr marL="6959" marR="6959" marT="69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6959" marR="6959" marT="69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7.8</a:t>
                      </a:r>
                    </a:p>
                  </a:txBody>
                  <a:tcPr marL="6959" marR="6959" marT="69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6959" marR="6959" marT="69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</a:t>
                      </a:r>
                    </a:p>
                  </a:txBody>
                  <a:tcPr marL="6959" marR="6959" marT="69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28508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Lincoln Trail</a:t>
                      </a:r>
                    </a:p>
                  </a:txBody>
                  <a:tcPr marL="6959" marR="6959" marT="69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83.2</a:t>
                      </a:r>
                    </a:p>
                  </a:txBody>
                  <a:tcPr marL="6959" marR="6959" marT="69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6959" marR="6959" marT="69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81.6</a:t>
                      </a:r>
                    </a:p>
                  </a:txBody>
                  <a:tcPr marL="6959" marR="6959" marT="69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6959" marR="6959" marT="69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6959" marR="6959" marT="69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6959" marR="6959" marT="69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</a:t>
                      </a:r>
                    </a:p>
                  </a:txBody>
                  <a:tcPr marL="6959" marR="6959" marT="69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28508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Green River</a:t>
                      </a:r>
                    </a:p>
                  </a:txBody>
                  <a:tcPr marL="6959" marR="6959" marT="69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83.8</a:t>
                      </a:r>
                    </a:p>
                  </a:txBody>
                  <a:tcPr marL="6959" marR="6959" marT="69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6959" marR="6959" marT="69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83.7</a:t>
                      </a:r>
                    </a:p>
                  </a:txBody>
                  <a:tcPr marL="6959" marR="6959" marT="69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6959" marR="6959" marT="69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6.5</a:t>
                      </a:r>
                    </a:p>
                  </a:txBody>
                  <a:tcPr marL="6959" marR="6959" marT="69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6959" marR="6959" marT="69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</a:t>
                      </a:r>
                    </a:p>
                  </a:txBody>
                  <a:tcPr marL="6959" marR="6959" marT="69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pic>
        <p:nvPicPr>
          <p:cNvPr id="6" name="Picture 5" descr="http://cancer.uky.edu/KCR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8229600" y="6242994"/>
            <a:ext cx="723900" cy="476894"/>
          </a:xfrm>
          <a:prstGeom prst="rect">
            <a:avLst/>
          </a:prstGeom>
          <a:solidFill>
            <a:schemeClr val="tx2">
              <a:lumMod val="75000"/>
            </a:schemeClr>
          </a:solidFill>
          <a:ln w="19050">
            <a:noFill/>
          </a:ln>
        </p:spPr>
      </p:pic>
    </p:spTree>
    <p:extLst>
      <p:ext uri="{BB962C8B-B14F-4D97-AF65-F5344CB8AC3E}">
        <p14:creationId xmlns:p14="http://schemas.microsoft.com/office/powerpoint/2010/main" val="3343838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Title 1"/>
          <p:cNvSpPr>
            <a:spLocks noGrp="1"/>
          </p:cNvSpPr>
          <p:nvPr>
            <p:ph type="title"/>
          </p:nvPr>
        </p:nvSpPr>
        <p:spPr>
          <a:xfrm>
            <a:off x="3200400" y="2362200"/>
            <a:ext cx="2895600" cy="1069975"/>
          </a:xfrm>
        </p:spPr>
        <p:txBody>
          <a:bodyPr/>
          <a:lstStyle/>
          <a:p>
            <a:r>
              <a:rPr lang="en-US" altLang="en-US" sz="3200" b="1" smtClean="0">
                <a:latin typeface="&quot;arial&quot;" charset="0"/>
              </a:rPr>
              <a:t>Questions?</a:t>
            </a:r>
          </a:p>
        </p:txBody>
      </p:sp>
      <p:pic>
        <p:nvPicPr>
          <p:cNvPr id="3" name="Picture 2" descr="http://cancer.uky.edu/KCR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8229600" y="6242994"/>
            <a:ext cx="723900" cy="476894"/>
          </a:xfrm>
          <a:prstGeom prst="rect">
            <a:avLst/>
          </a:prstGeom>
          <a:solidFill>
            <a:schemeClr val="tx2">
              <a:lumMod val="75000"/>
            </a:schemeClr>
          </a:solidFill>
          <a:ln w="19050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938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162050"/>
            <a:ext cx="3097213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143000"/>
            <a:ext cx="3089275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 preferRelativeResize="0"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143000"/>
            <a:ext cx="3090863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 preferRelativeResize="0"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143000"/>
            <a:ext cx="3090863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 preferRelativeResize="0"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143000"/>
            <a:ext cx="3090863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 preferRelativeResize="0"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143000"/>
            <a:ext cx="3090863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 preferRelativeResize="0">
            <a:picLocks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888" y="1143000"/>
            <a:ext cx="3090862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7945" name="Rectangle 8"/>
          <p:cNvSpPr>
            <a:spLocks noChangeArrowheads="1"/>
          </p:cNvSpPr>
          <p:nvPr/>
        </p:nvSpPr>
        <p:spPr bwMode="auto">
          <a:xfrm>
            <a:off x="190500" y="1014413"/>
            <a:ext cx="55514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/>
              <a:t>This app is designed for both iPhone and iPad</a:t>
            </a:r>
          </a:p>
          <a:p>
            <a:r>
              <a:rPr lang="en-US" altLang="en-US" b="1"/>
              <a:t>Free</a:t>
            </a:r>
            <a:r>
              <a:rPr lang="en-US" altLang="en-US"/>
              <a:t>: Go to the APP Store &amp; search “Cancer Rates”</a:t>
            </a:r>
          </a:p>
        </p:txBody>
      </p:sp>
      <p:sp>
        <p:nvSpPr>
          <p:cNvPr id="167946" name="TextBox 9"/>
          <p:cNvSpPr txBox="1">
            <a:spLocks noChangeArrowheads="1"/>
          </p:cNvSpPr>
          <p:nvPr/>
        </p:nvSpPr>
        <p:spPr bwMode="auto">
          <a:xfrm>
            <a:off x="328613" y="577850"/>
            <a:ext cx="49260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000" b="1"/>
              <a:t>Free Kentucky Cancer Registry APP</a:t>
            </a:r>
          </a:p>
        </p:txBody>
      </p:sp>
      <p:sp>
        <p:nvSpPr>
          <p:cNvPr id="167947" name="Rectangle 10"/>
          <p:cNvSpPr>
            <a:spLocks noChangeArrowheads="1"/>
          </p:cNvSpPr>
          <p:nvPr/>
        </p:nvSpPr>
        <p:spPr bwMode="auto">
          <a:xfrm>
            <a:off x="107950" y="2386013"/>
            <a:ext cx="5716588" cy="424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b="1"/>
              <a:t>Description </a:t>
            </a:r>
          </a:p>
          <a:p>
            <a:r>
              <a:rPr lang="en-US" altLang="en-US"/>
              <a:t>Cancer Rates is a powerful data visualization tool that provides access to population-based cancer incidence and mortality data in an intuitive, easy-to-use iOS app.</a:t>
            </a:r>
            <a:br>
              <a:rPr lang="en-US" altLang="en-US"/>
            </a:br>
            <a:r>
              <a:rPr lang="en-US" altLang="en-US" b="1"/>
              <a:t>Features</a:t>
            </a:r>
            <a:r>
              <a:rPr lang="en-US" altLang="en-US"/>
              <a:t/>
            </a:r>
            <a:br>
              <a:rPr lang="en-US" altLang="en-US"/>
            </a:br>
            <a:r>
              <a:rPr lang="en-US" altLang="en-US"/>
              <a:t>- Browse cancer rates by cancer site, sex, race, and diagnosis or death year range.</a:t>
            </a:r>
            <a:br>
              <a:rPr lang="en-US" altLang="en-US"/>
            </a:br>
            <a:r>
              <a:rPr lang="en-US" altLang="en-US"/>
              <a:t>- Interactive heat maps allow you to tap or drag your finger across them to quickly view regional data.</a:t>
            </a:r>
            <a:br>
              <a:rPr lang="en-US" altLang="en-US"/>
            </a:br>
            <a:r>
              <a:rPr lang="en-US" altLang="en-US"/>
              <a:t>- View county-level data or data for other geographic units such as Area Development Districts in Kentucky.</a:t>
            </a:r>
            <a:br>
              <a:rPr lang="en-US" altLang="en-US"/>
            </a:br>
            <a:r>
              <a:rPr lang="en-US" altLang="en-US"/>
              <a:t>- Visualize rates and trends with exportable graphs.</a:t>
            </a:r>
            <a:br>
              <a:rPr lang="en-US" altLang="en-US"/>
            </a:br>
            <a:r>
              <a:rPr lang="en-US" altLang="en-US"/>
              <a:t>- View cancer rates by early stage and late stage*.</a:t>
            </a:r>
            <a:br>
              <a:rPr lang="en-US" altLang="en-US"/>
            </a:br>
            <a:r>
              <a:rPr lang="en-US" altLang="en-US"/>
              <a:t>- Rates by breast cancer molecular subtype*.</a:t>
            </a:r>
            <a:br>
              <a:rPr lang="en-US" altLang="en-US"/>
            </a:br>
            <a:r>
              <a:rPr lang="en-US" altLang="en-US"/>
              <a:t>- And much more.</a:t>
            </a:r>
          </a:p>
        </p:txBody>
      </p:sp>
      <p:pic>
        <p:nvPicPr>
          <p:cNvPr id="12" name="Picture 11" descr="Cancer Rates">
            <a:hlinkClick r:id="rId10"/>
          </p:cNvPr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752600"/>
            <a:ext cx="990600" cy="90487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31750"/>
          </a:effectLst>
        </p:spPr>
      </p:pic>
      <p:cxnSp>
        <p:nvCxnSpPr>
          <p:cNvPr id="17" name="Straight Connector 16"/>
          <p:cNvCxnSpPr/>
          <p:nvPr/>
        </p:nvCxnSpPr>
        <p:spPr>
          <a:xfrm>
            <a:off x="6019800" y="6629400"/>
            <a:ext cx="2971800" cy="0"/>
          </a:xfrm>
          <a:prstGeom prst="line">
            <a:avLst/>
          </a:prstGeom>
          <a:ln w="825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019800" y="1143000"/>
            <a:ext cx="2971800" cy="0"/>
          </a:xfrm>
          <a:prstGeom prst="line">
            <a:avLst/>
          </a:prstGeom>
          <a:ln w="825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ight Triangle 13"/>
          <p:cNvSpPr/>
          <p:nvPr/>
        </p:nvSpPr>
        <p:spPr>
          <a:xfrm>
            <a:off x="5592763" y="6430963"/>
            <a:ext cx="149225" cy="198437"/>
          </a:xfrm>
          <a:prstGeom prst="rtTriangl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Trapezoid 14"/>
          <p:cNvSpPr/>
          <p:nvPr/>
        </p:nvSpPr>
        <p:spPr>
          <a:xfrm rot="20590001">
            <a:off x="5670550" y="6562725"/>
            <a:ext cx="333375" cy="152400"/>
          </a:xfrm>
          <a:prstGeom prst="trapezoi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Trapezoid 22"/>
          <p:cNvSpPr/>
          <p:nvPr/>
        </p:nvSpPr>
        <p:spPr>
          <a:xfrm rot="1797270">
            <a:off x="9007475" y="6597650"/>
            <a:ext cx="138113" cy="101600"/>
          </a:xfrm>
          <a:prstGeom prst="trapezoi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167954" name="Group 15"/>
          <p:cNvGrpSpPr>
            <a:grpSpLocks/>
          </p:cNvGrpSpPr>
          <p:nvPr/>
        </p:nvGrpSpPr>
        <p:grpSpPr bwMode="auto">
          <a:xfrm>
            <a:off x="6964363" y="857250"/>
            <a:ext cx="1238250" cy="276225"/>
            <a:chOff x="6964213" y="856476"/>
            <a:chExt cx="1238399" cy="276999"/>
          </a:xfrm>
        </p:grpSpPr>
        <p:sp>
          <p:nvSpPr>
            <p:cNvPr id="167956" name="TextBox 10"/>
            <p:cNvSpPr txBox="1">
              <a:spLocks noChangeArrowheads="1"/>
            </p:cNvSpPr>
            <p:nvPr/>
          </p:nvSpPr>
          <p:spPr bwMode="auto">
            <a:xfrm>
              <a:off x="7220743" y="856476"/>
              <a:ext cx="98186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200"/>
                <a:t>iPhone</a:t>
              </a:r>
            </a:p>
          </p:txBody>
        </p:sp>
        <p:pic>
          <p:nvPicPr>
            <p:cNvPr id="167957" name="Picture 21" descr="http://archiveteam.org/images/1/15/Apple-logo.jp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64213" y="879126"/>
              <a:ext cx="193901" cy="227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Rounded Rectangle 1"/>
          <p:cNvSpPr/>
          <p:nvPr/>
        </p:nvSpPr>
        <p:spPr>
          <a:xfrm>
            <a:off x="5943600" y="838200"/>
            <a:ext cx="3124200" cy="6019800"/>
          </a:xfrm>
          <a:prstGeom prst="round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98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162050"/>
            <a:ext cx="3097213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9987" name="Rectangle 8"/>
          <p:cNvSpPr>
            <a:spLocks noChangeArrowheads="1"/>
          </p:cNvSpPr>
          <p:nvPr/>
        </p:nvSpPr>
        <p:spPr bwMode="auto">
          <a:xfrm>
            <a:off x="190500" y="1014413"/>
            <a:ext cx="55514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/>
              <a:t>This app is designed for both iPhone and iPad</a:t>
            </a:r>
          </a:p>
          <a:p>
            <a:r>
              <a:rPr lang="en-US" altLang="en-US" b="1"/>
              <a:t>Free</a:t>
            </a:r>
            <a:r>
              <a:rPr lang="en-US" altLang="en-US"/>
              <a:t>: Go to the APP Store &amp; search “Cancer Rates”</a:t>
            </a:r>
          </a:p>
        </p:txBody>
      </p:sp>
      <p:sp>
        <p:nvSpPr>
          <p:cNvPr id="169988" name="TextBox 9"/>
          <p:cNvSpPr txBox="1">
            <a:spLocks noChangeArrowheads="1"/>
          </p:cNvSpPr>
          <p:nvPr/>
        </p:nvSpPr>
        <p:spPr bwMode="auto">
          <a:xfrm>
            <a:off x="328613" y="577850"/>
            <a:ext cx="49260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000" b="1"/>
              <a:t>Free Kentucky Cancer Registry APP</a:t>
            </a:r>
          </a:p>
        </p:txBody>
      </p:sp>
      <p:pic>
        <p:nvPicPr>
          <p:cNvPr id="12" name="Picture 11" descr="Cancer Rates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752600"/>
            <a:ext cx="990600" cy="90487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31750"/>
          </a:effectLst>
        </p:spPr>
      </p:pic>
      <p:cxnSp>
        <p:nvCxnSpPr>
          <p:cNvPr id="17" name="Straight Connector 16"/>
          <p:cNvCxnSpPr/>
          <p:nvPr/>
        </p:nvCxnSpPr>
        <p:spPr>
          <a:xfrm>
            <a:off x="6019800" y="6629400"/>
            <a:ext cx="2971800" cy="0"/>
          </a:xfrm>
          <a:prstGeom prst="line">
            <a:avLst/>
          </a:prstGeom>
          <a:ln w="825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9991" name="Rectangle 8"/>
          <p:cNvSpPr>
            <a:spLocks noChangeArrowheads="1"/>
          </p:cNvSpPr>
          <p:nvPr/>
        </p:nvSpPr>
        <p:spPr bwMode="auto">
          <a:xfrm>
            <a:off x="685800" y="2895600"/>
            <a:ext cx="5154613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/>
              <a:t>Released: Jun 10, 2016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/>
              <a:t>Version: 1.0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/>
              <a:t>Size: 5.4 MB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/>
              <a:t>Language: English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/>
              <a:t>© 2016 Kentucky Cancer Registry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>
                <a:hlinkClick r:id="rId6"/>
              </a:rPr>
              <a:t>Rated 12+ </a:t>
            </a:r>
            <a:endParaRPr lang="en-US" altLang="en-US"/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/>
              <a:t>Compatibility: Requires iOS 8.0 or later.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/>
              <a:t>Compatible with iPhone, iPad, and iPod touch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6019800" y="1143000"/>
            <a:ext cx="2971800" cy="0"/>
          </a:xfrm>
          <a:prstGeom prst="line">
            <a:avLst/>
          </a:prstGeom>
          <a:ln w="825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ounded Rectangle 1"/>
          <p:cNvSpPr/>
          <p:nvPr/>
        </p:nvSpPr>
        <p:spPr>
          <a:xfrm>
            <a:off x="5943600" y="838200"/>
            <a:ext cx="3124200" cy="6019800"/>
          </a:xfrm>
          <a:prstGeom prst="round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Trapezoid 14"/>
          <p:cNvSpPr/>
          <p:nvPr/>
        </p:nvSpPr>
        <p:spPr>
          <a:xfrm rot="20590001">
            <a:off x="5670550" y="6562725"/>
            <a:ext cx="333375" cy="152400"/>
          </a:xfrm>
          <a:prstGeom prst="trapezoi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Trapezoid 15"/>
          <p:cNvSpPr/>
          <p:nvPr/>
        </p:nvSpPr>
        <p:spPr>
          <a:xfrm rot="1797270">
            <a:off x="9007475" y="6597650"/>
            <a:ext cx="138113" cy="101600"/>
          </a:xfrm>
          <a:prstGeom prst="trapezoi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169996" name="Group 17"/>
          <p:cNvGrpSpPr>
            <a:grpSpLocks/>
          </p:cNvGrpSpPr>
          <p:nvPr/>
        </p:nvGrpSpPr>
        <p:grpSpPr bwMode="auto">
          <a:xfrm>
            <a:off x="6964363" y="857250"/>
            <a:ext cx="1238250" cy="276225"/>
            <a:chOff x="6964213" y="856476"/>
            <a:chExt cx="1238399" cy="276999"/>
          </a:xfrm>
        </p:grpSpPr>
        <p:sp>
          <p:nvSpPr>
            <p:cNvPr id="169997" name="TextBox 18"/>
            <p:cNvSpPr txBox="1">
              <a:spLocks noChangeArrowheads="1"/>
            </p:cNvSpPr>
            <p:nvPr/>
          </p:nvSpPr>
          <p:spPr bwMode="auto">
            <a:xfrm>
              <a:off x="7220743" y="856476"/>
              <a:ext cx="98186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200"/>
                <a:t>iPhone</a:t>
              </a:r>
            </a:p>
          </p:txBody>
        </p:sp>
        <p:pic>
          <p:nvPicPr>
            <p:cNvPr id="169998" name="Picture 21" descr="http://archiveteam.org/images/1/15/Apple-logo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64213" y="879126"/>
              <a:ext cx="193901" cy="227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Title 1"/>
          <p:cNvSpPr>
            <a:spLocks noGrp="1"/>
          </p:cNvSpPr>
          <p:nvPr>
            <p:ph type="title"/>
          </p:nvPr>
        </p:nvSpPr>
        <p:spPr>
          <a:xfrm>
            <a:off x="1066800" y="1573213"/>
            <a:ext cx="4267200" cy="1143000"/>
          </a:xfrm>
        </p:spPr>
        <p:txBody>
          <a:bodyPr/>
          <a:lstStyle/>
          <a:p>
            <a:r>
              <a:rPr lang="en-US" altLang="en-US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Thank You!    </a:t>
            </a:r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2590800" y="3516313"/>
            <a:ext cx="5334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4000"/>
              <a:t>Questions?</a:t>
            </a:r>
          </a:p>
        </p:txBody>
      </p:sp>
      <p:pic>
        <p:nvPicPr>
          <p:cNvPr id="8" name="Picture 2" descr="http://cancer.uky.edu/KCR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081129" y="5486400"/>
            <a:ext cx="1872371" cy="1233488"/>
          </a:xfrm>
          <a:prstGeom prst="rect">
            <a:avLst/>
          </a:prstGeom>
          <a:solidFill>
            <a:schemeClr val="tx2">
              <a:lumMod val="75000"/>
            </a:schemeClr>
          </a:solidFill>
          <a:ln w="1905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5486400" cy="1143000"/>
          </a:xfrm>
        </p:spPr>
        <p:txBody>
          <a:bodyPr/>
          <a:lstStyle/>
          <a:p>
            <a:r>
              <a:rPr lang="en-US" altLang="en-US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Contact Information    </a:t>
            </a:r>
          </a:p>
        </p:txBody>
      </p:sp>
      <p:pic>
        <p:nvPicPr>
          <p:cNvPr id="8" name="Picture 2" descr="http://cancer.uky.edu/KCR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081129" y="5486400"/>
            <a:ext cx="1872371" cy="1233488"/>
          </a:xfrm>
          <a:prstGeom prst="rect">
            <a:avLst/>
          </a:prstGeom>
          <a:solidFill>
            <a:schemeClr val="tx2">
              <a:lumMod val="75000"/>
            </a:schemeClr>
          </a:solidFill>
          <a:ln w="19050">
            <a:noFill/>
          </a:ln>
        </p:spPr>
      </p:pic>
      <p:sp>
        <p:nvSpPr>
          <p:cNvPr id="173060" name="Rectangle 1"/>
          <p:cNvSpPr>
            <a:spLocks noChangeArrowheads="1"/>
          </p:cNvSpPr>
          <p:nvPr/>
        </p:nvSpPr>
        <p:spPr bwMode="auto">
          <a:xfrm>
            <a:off x="685800" y="2057400"/>
            <a:ext cx="5029200" cy="200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35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5BD078"/>
              </a:buClr>
              <a:buFont typeface="Arial" panose="020B0604020202020204" pitchFamily="34" charset="0"/>
              <a:buNone/>
            </a:pPr>
            <a:r>
              <a:rPr lang="en-US" altLang="en-US" sz="2400" b="1">
                <a:cs typeface="Arial" panose="020B0604020202020204" pitchFamily="34" charset="0"/>
              </a:rPr>
              <a:t>Thomas C. Tucker, PhD, MPH</a:t>
            </a:r>
          </a:p>
          <a:p>
            <a:pPr eaLnBrk="1" hangingPunct="1">
              <a:lnSpc>
                <a:spcPct val="90000"/>
              </a:lnSpc>
              <a:buClr>
                <a:srgbClr val="5BD078"/>
              </a:buClr>
              <a:buFont typeface="Arial" panose="020B0604020202020204" pitchFamily="34" charset="0"/>
              <a:buNone/>
            </a:pPr>
            <a:r>
              <a:rPr lang="en-US" altLang="en-US">
                <a:cs typeface="Arial" panose="020B0604020202020204" pitchFamily="34" charset="0"/>
              </a:rPr>
              <a:t>Director Kentucky Cancer Registry</a:t>
            </a:r>
          </a:p>
          <a:p>
            <a:pPr eaLnBrk="1" hangingPunct="1">
              <a:lnSpc>
                <a:spcPct val="90000"/>
              </a:lnSpc>
              <a:buClr>
                <a:srgbClr val="5BD078"/>
              </a:buClr>
              <a:buFont typeface="Arial" panose="020B0604020202020204" pitchFamily="34" charset="0"/>
              <a:buNone/>
            </a:pPr>
            <a:r>
              <a:rPr lang="en-US" altLang="en-US">
                <a:cs typeface="Arial" panose="020B0604020202020204" pitchFamily="34" charset="0"/>
                <a:hlinkClick r:id="rId3"/>
              </a:rPr>
              <a:t>tct@kcr.uky.edu</a:t>
            </a:r>
            <a:endParaRPr lang="en-US" altLang="en-US"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buClr>
                <a:srgbClr val="5BD078"/>
              </a:buClr>
              <a:buFont typeface="Arial" panose="020B0604020202020204" pitchFamily="34" charset="0"/>
              <a:buNone/>
            </a:pPr>
            <a:endParaRPr lang="en-US" altLang="en-US"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buClr>
                <a:srgbClr val="5BD078"/>
              </a:buClr>
              <a:buFont typeface="Arial" panose="020B0604020202020204" pitchFamily="34" charset="0"/>
              <a:buNone/>
            </a:pPr>
            <a:r>
              <a:rPr lang="en-US" altLang="en-US" sz="2400" b="1">
                <a:cs typeface="Arial" panose="020B0604020202020204" pitchFamily="34" charset="0"/>
              </a:rPr>
              <a:t>Jaclyn Nee, DrPH</a:t>
            </a:r>
          </a:p>
          <a:p>
            <a:pPr eaLnBrk="1" hangingPunct="1">
              <a:lnSpc>
                <a:spcPct val="90000"/>
              </a:lnSpc>
              <a:buClr>
                <a:srgbClr val="5BD078"/>
              </a:buClr>
              <a:buFont typeface="Arial" panose="020B0604020202020204" pitchFamily="34" charset="0"/>
              <a:buNone/>
            </a:pPr>
            <a:r>
              <a:rPr lang="en-US" altLang="en-US">
                <a:cs typeface="Arial" panose="020B0604020202020204" pitchFamily="34" charset="0"/>
              </a:rPr>
              <a:t>Epidemiologist and Research Coordinator KCR</a:t>
            </a:r>
          </a:p>
          <a:p>
            <a:pPr eaLnBrk="1" hangingPunct="1">
              <a:lnSpc>
                <a:spcPct val="90000"/>
              </a:lnSpc>
              <a:buClr>
                <a:srgbClr val="5BD078"/>
              </a:buClr>
              <a:buFont typeface="Arial" panose="020B0604020202020204" pitchFamily="34" charset="0"/>
              <a:buNone/>
            </a:pPr>
            <a:r>
              <a:rPr lang="en-US" altLang="en-US">
                <a:cs typeface="Arial" panose="020B0604020202020204" pitchFamily="34" charset="0"/>
                <a:hlinkClick r:id="rId4"/>
              </a:rPr>
              <a:t>jnee@kcr.uky.edu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962025"/>
            <a:ext cx="8534400" cy="1816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% Women Age 18+ PAP Test for Cervical Cancer in the Past 2 Years </a:t>
            </a:r>
          </a:p>
          <a:p>
            <a:pPr algn="ctr">
              <a:defRPr/>
            </a:pPr>
            <a:r>
              <a:rPr lang="en-US" sz="2400" b="1" dirty="0">
                <a:cs typeface="Arial" panose="020B0604020202020204" pitchFamily="34" charset="0"/>
              </a:rPr>
              <a:t>by Level of Income In Kentucky (2014)</a:t>
            </a:r>
          </a:p>
          <a:p>
            <a:pPr algn="ctr">
              <a:defRPr/>
            </a:pPr>
            <a:endParaRPr lang="en-US" sz="2400" b="1" dirty="0">
              <a:cs typeface="Arial" panose="020B0604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905000" y="2590800"/>
          <a:ext cx="5029200" cy="3132137"/>
        </p:xfrm>
        <a:graphic>
          <a:graphicData uri="http://schemas.openxmlformats.org/drawingml/2006/table">
            <a:tbl>
              <a:tblPr/>
              <a:tblGrid>
                <a:gridCol w="2743200"/>
                <a:gridCol w="2286000"/>
              </a:tblGrid>
              <a:tr h="826892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Income</a:t>
                      </a:r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Level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47604" marB="476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F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Screened Kentucky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47604" marB="476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461049"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Less than $15,000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47604" marB="476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F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4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68.7</a:t>
                      </a:r>
                      <a:endParaRPr kumimoji="0" lang="en-US" sz="24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7625" marR="47625" marT="47604" marB="476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1049">
                <a:tc>
                  <a:txBody>
                    <a:bodyPr/>
                    <a:lstStyle/>
                    <a:p>
                      <a:r>
                        <a:rPr lang="en-US" sz="24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$15,000- 24,999</a:t>
                      </a:r>
                      <a:endParaRPr lang="en-US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47604" marB="476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F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70.8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47604" marB="476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1049">
                <a:tc>
                  <a:txBody>
                    <a:bodyPr/>
                    <a:lstStyle/>
                    <a:p>
                      <a:r>
                        <a:rPr lang="en-US" sz="24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$25,000- 34,999</a:t>
                      </a:r>
                      <a:endParaRPr lang="en-US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47604" marB="476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F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72.1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47604" marB="476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1049">
                <a:tc>
                  <a:txBody>
                    <a:bodyPr/>
                    <a:lstStyle/>
                    <a:p>
                      <a:r>
                        <a:rPr lang="en-US" sz="24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$35,000- 49,999</a:t>
                      </a:r>
                      <a:endParaRPr lang="en-US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47604" marB="476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F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78.2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47604" marB="476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1049">
                <a:tc>
                  <a:txBody>
                    <a:bodyPr/>
                    <a:lstStyle/>
                    <a:p>
                      <a:r>
                        <a:rPr lang="en-US" sz="24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$50,000+</a:t>
                      </a:r>
                      <a:endParaRPr lang="en-US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47604" marB="476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F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83.2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47604" marB="476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5" name="Oval 4"/>
          <p:cNvSpPr/>
          <p:nvPr/>
        </p:nvSpPr>
        <p:spPr>
          <a:xfrm>
            <a:off x="5410200" y="3335338"/>
            <a:ext cx="838200" cy="609600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387975" y="5243513"/>
            <a:ext cx="838200" cy="609600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796" name="TextBox 6"/>
          <p:cNvSpPr txBox="1">
            <a:spLocks noChangeArrowheads="1"/>
          </p:cNvSpPr>
          <p:nvPr/>
        </p:nvSpPr>
        <p:spPr bwMode="auto">
          <a:xfrm>
            <a:off x="1143000" y="5984875"/>
            <a:ext cx="6705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400" b="1">
                <a:cs typeface="Arial" panose="020B0604020202020204" pitchFamily="34" charset="0"/>
              </a:rPr>
              <a:t>cdc.gov/brfss website. Prevalence and Trends Data, Accessed July 14, 2016</a:t>
            </a:r>
          </a:p>
        </p:txBody>
      </p:sp>
      <p:pic>
        <p:nvPicPr>
          <p:cNvPr id="8" name="Picture 7" descr="http://cancer.uky.edu/KCR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8229600" y="6242994"/>
            <a:ext cx="723900" cy="476894"/>
          </a:xfrm>
          <a:prstGeom prst="rect">
            <a:avLst/>
          </a:prstGeom>
          <a:solidFill>
            <a:schemeClr val="tx2">
              <a:lumMod val="75000"/>
            </a:schemeClr>
          </a:solidFill>
          <a:ln w="1905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850" y="776288"/>
            <a:ext cx="8839200" cy="21542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% Women Age 18+ PAP Test for Cervical Cancer in the past 3 Years</a:t>
            </a:r>
          </a:p>
          <a:p>
            <a:pPr algn="ctr">
              <a:defRPr/>
            </a:pPr>
            <a:endParaRPr lang="en-US" sz="1400" b="1" dirty="0"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US" sz="2800" b="1" dirty="0">
                <a:cs typeface="Arial" panose="020B0604020202020204" pitchFamily="34" charset="0"/>
              </a:rPr>
              <a:t>by Level of Education in Kentucky (2014)</a:t>
            </a:r>
          </a:p>
          <a:p>
            <a:pPr algn="ctr">
              <a:defRPr/>
            </a:pPr>
            <a:endParaRPr lang="en-US" sz="2800" b="1" dirty="0">
              <a:cs typeface="Arial" panose="020B0604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981200" y="2711450"/>
          <a:ext cx="5173663" cy="2727326"/>
        </p:xfrm>
        <a:graphic>
          <a:graphicData uri="http://schemas.openxmlformats.org/drawingml/2006/table">
            <a:tbl>
              <a:tblPr/>
              <a:tblGrid>
                <a:gridCol w="2802520"/>
                <a:gridCol w="2371143"/>
              </a:tblGrid>
              <a:tr h="826724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Education Level</a:t>
                      </a:r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1" marR="47631" marT="47602" marB="476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F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Screened</a:t>
                      </a:r>
                      <a:r>
                        <a:rPr lang="en-US" sz="24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Kentucky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1" marR="47631" marT="47602" marB="476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460964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Less </a:t>
                      </a:r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than H.S.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1" marR="47631" marT="47602" marB="476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F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63.3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1" marR="47631" marT="47602" marB="476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0964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H.S</a:t>
                      </a:r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or G.E.D.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1" marR="47631" marT="47602" marB="476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F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71.2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1" marR="47631" marT="47602" marB="476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10281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Some </a:t>
                      </a:r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post-H.S.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1" marR="47631" marT="47602" marB="476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F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73.4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1" marR="47631" marT="47602" marB="476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8393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College </a:t>
                      </a:r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graduate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1" marR="47631" marT="47602" marB="476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F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88.5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1" marR="47631" marT="47602" marB="476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5" name="Oval 4"/>
          <p:cNvSpPr/>
          <p:nvPr/>
        </p:nvSpPr>
        <p:spPr>
          <a:xfrm>
            <a:off x="5562600" y="3465513"/>
            <a:ext cx="838200" cy="609600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562600" y="4953000"/>
            <a:ext cx="838200" cy="609600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3817" name="TextBox 6"/>
          <p:cNvSpPr txBox="1">
            <a:spLocks noChangeArrowheads="1"/>
          </p:cNvSpPr>
          <p:nvPr/>
        </p:nvSpPr>
        <p:spPr bwMode="auto">
          <a:xfrm>
            <a:off x="1295400" y="5762625"/>
            <a:ext cx="6705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400" b="1">
                <a:cs typeface="Arial" panose="020B0604020202020204" pitchFamily="34" charset="0"/>
              </a:rPr>
              <a:t>cdc.gov/brfss website. Prevalence and Trends Data, Accessed July 14, 2016</a:t>
            </a:r>
          </a:p>
        </p:txBody>
      </p:sp>
      <p:pic>
        <p:nvPicPr>
          <p:cNvPr id="8" name="Picture 7" descr="http://cancer.uky.edu/KCR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8229600" y="6242994"/>
            <a:ext cx="723900" cy="476894"/>
          </a:xfrm>
          <a:prstGeom prst="rect">
            <a:avLst/>
          </a:prstGeom>
          <a:solidFill>
            <a:schemeClr val="tx2">
              <a:lumMod val="75000"/>
            </a:schemeClr>
          </a:solidFill>
          <a:ln w="1905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" t="2223" r="801" b="11256"/>
          <a:stretch>
            <a:fillRect/>
          </a:stretch>
        </p:blipFill>
        <p:spPr bwMode="auto">
          <a:xfrm>
            <a:off x="1597025" y="936625"/>
            <a:ext cx="5848350" cy="563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>
            <a:off x="3048000" y="3098800"/>
            <a:ext cx="2057400" cy="17526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4820" name="Title 3"/>
          <p:cNvSpPr>
            <a:spLocks noGrp="1"/>
          </p:cNvSpPr>
          <p:nvPr>
            <p:ph type="title"/>
          </p:nvPr>
        </p:nvSpPr>
        <p:spPr>
          <a:xfrm>
            <a:off x="1020763" y="152400"/>
            <a:ext cx="7000875" cy="533400"/>
          </a:xfrm>
        </p:spPr>
        <p:txBody>
          <a:bodyPr/>
          <a:lstStyle/>
          <a:p>
            <a:pPr algn="ctr"/>
            <a:r>
              <a:rPr lang="en-US" altLang="en-US" sz="32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Appalachian Sub-Regions</a:t>
            </a:r>
          </a:p>
        </p:txBody>
      </p:sp>
      <p:pic>
        <p:nvPicPr>
          <p:cNvPr id="6" name="Picture 5" descr="http://cancer.uky.edu/KCR.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8229600" y="6242994"/>
            <a:ext cx="723900" cy="476894"/>
          </a:xfrm>
          <a:prstGeom prst="rect">
            <a:avLst/>
          </a:prstGeom>
          <a:solidFill>
            <a:schemeClr val="tx2">
              <a:lumMod val="75000"/>
            </a:schemeClr>
          </a:solidFill>
          <a:ln w="1905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13" y="434975"/>
            <a:ext cx="5946775" cy="642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TextBox 1"/>
          <p:cNvSpPr txBox="1">
            <a:spLocks noChangeArrowheads="1"/>
          </p:cNvSpPr>
          <p:nvPr/>
        </p:nvSpPr>
        <p:spPr bwMode="auto">
          <a:xfrm>
            <a:off x="0" y="-28575"/>
            <a:ext cx="91440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400" b="1">
                <a:cs typeface="Arial" panose="020B0604020202020204" pitchFamily="34" charset="0"/>
              </a:rPr>
              <a:t>% of People in Living Below the Federal Poverty Level</a:t>
            </a:r>
          </a:p>
        </p:txBody>
      </p:sp>
      <p:sp>
        <p:nvSpPr>
          <p:cNvPr id="4" name="Oval 3"/>
          <p:cNvSpPr/>
          <p:nvPr/>
        </p:nvSpPr>
        <p:spPr>
          <a:xfrm>
            <a:off x="3200400" y="2590800"/>
            <a:ext cx="2057400" cy="17526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6" name="Picture 5" descr="http://cancer.uky.edu/KCR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8229600" y="6242994"/>
            <a:ext cx="723900" cy="476894"/>
          </a:xfrm>
          <a:prstGeom prst="rect">
            <a:avLst/>
          </a:prstGeom>
          <a:solidFill>
            <a:schemeClr val="tx2">
              <a:lumMod val="75000"/>
            </a:schemeClr>
          </a:solidFill>
          <a:ln w="19050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229600" cy="685800"/>
          </a:xfrm>
        </p:spPr>
        <p:txBody>
          <a:bodyPr/>
          <a:lstStyle/>
          <a:p>
            <a:r>
              <a:rPr lang="en-US" altLang="en-US" sz="2800" b="1" smtClean="0">
                <a:latin typeface="&quot;arial&quot;" charset="0"/>
              </a:rPr>
              <a:t>Topic to be Covered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430838"/>
          </a:xfrm>
        </p:spPr>
        <p:txBody>
          <a:bodyPr/>
          <a:lstStyle/>
          <a:p>
            <a:pPr>
              <a:defRPr/>
            </a:pPr>
            <a:r>
              <a:rPr lang="en-US" sz="1900" dirty="0">
                <a:latin typeface="&quot;arial&quot;"/>
                <a:ea typeface="ＭＳ Ｐゴシック" charset="0"/>
              </a:rPr>
              <a:t>The major types of cancer for which there are evidence based interventions</a:t>
            </a:r>
          </a:p>
          <a:p>
            <a:pPr>
              <a:defRPr/>
            </a:pPr>
            <a:r>
              <a:rPr lang="en-US" sz="1900" dirty="0" smtClean="0">
                <a:latin typeface="&quot;arial&quot;"/>
                <a:ea typeface="ＭＳ Ｐゴシック" charset="0"/>
              </a:rPr>
              <a:t>Important Population Characteristics of Kentucky</a:t>
            </a:r>
          </a:p>
          <a:p>
            <a:pPr>
              <a:defRPr/>
            </a:pPr>
            <a:r>
              <a:rPr lang="en-US" sz="1900" dirty="0" smtClean="0">
                <a:latin typeface="&quot;arial&quot;"/>
                <a:ea typeface="ＭＳ Ｐゴシック" charset="0"/>
              </a:rPr>
              <a:t>Vulnerable populations in Kentucky</a:t>
            </a:r>
          </a:p>
          <a:p>
            <a:pPr>
              <a:defRPr/>
            </a:pPr>
            <a:r>
              <a:rPr lang="en-US" sz="1900" dirty="0">
                <a:latin typeface="&quot;arial&quot;"/>
                <a:ea typeface="ＭＳ Ｐゴシック" charset="0"/>
              </a:rPr>
              <a:t>The impact of poverty and educational attainment on the cancer burden</a:t>
            </a:r>
          </a:p>
          <a:p>
            <a:pPr>
              <a:defRPr/>
            </a:pPr>
            <a:r>
              <a:rPr lang="en-US" sz="1900" b="1" dirty="0" smtClean="0">
                <a:latin typeface="&quot;arial&quot;"/>
                <a:ea typeface="ＭＳ Ｐゴシック" charset="0"/>
              </a:rPr>
              <a:t>Break for questions</a:t>
            </a:r>
          </a:p>
          <a:p>
            <a:pPr>
              <a:defRPr/>
            </a:pPr>
            <a:r>
              <a:rPr lang="en-US" sz="1900" dirty="0" smtClean="0">
                <a:latin typeface="&quot;arial&quot;"/>
                <a:ea typeface="ＭＳ Ｐゴシック" charset="0"/>
              </a:rPr>
              <a:t>Trends in lung cancer incidence and mortality by gender, race and place</a:t>
            </a:r>
          </a:p>
          <a:p>
            <a:pPr>
              <a:defRPr/>
            </a:pPr>
            <a:r>
              <a:rPr lang="en-US" sz="1900" dirty="0" smtClean="0">
                <a:latin typeface="&quot;arial&quot;"/>
                <a:ea typeface="ＭＳ Ｐゴシック" charset="0"/>
              </a:rPr>
              <a:t>An index of the lung cancer burden by area development district</a:t>
            </a:r>
          </a:p>
          <a:p>
            <a:pPr>
              <a:defRPr/>
            </a:pPr>
            <a:r>
              <a:rPr lang="en-US" sz="1900" b="1" dirty="0" smtClean="0">
                <a:latin typeface="&quot;arial&quot;"/>
                <a:ea typeface="ＭＳ Ｐゴシック" charset="0"/>
              </a:rPr>
              <a:t>Break for questions</a:t>
            </a:r>
          </a:p>
          <a:p>
            <a:pPr>
              <a:defRPr/>
            </a:pPr>
            <a:r>
              <a:rPr lang="en-US" sz="1900" dirty="0" smtClean="0">
                <a:latin typeface="&quot;arial&quot;"/>
                <a:ea typeface="ＭＳ Ｐゴシック" charset="0"/>
              </a:rPr>
              <a:t>Trends in breast cancer incidence and mortality by gender, race and place</a:t>
            </a:r>
          </a:p>
          <a:p>
            <a:pPr>
              <a:defRPr/>
            </a:pPr>
            <a:r>
              <a:rPr lang="en-US" sz="1900" dirty="0" smtClean="0">
                <a:latin typeface="&quot;arial&quot;"/>
                <a:ea typeface="ＭＳ Ｐゴシック" charset="0"/>
              </a:rPr>
              <a:t>An index of the breast cancer burden by area development district</a:t>
            </a:r>
          </a:p>
          <a:p>
            <a:pPr>
              <a:defRPr/>
            </a:pPr>
            <a:r>
              <a:rPr lang="en-US" sz="1900" b="1" dirty="0" smtClean="0">
                <a:latin typeface="&quot;arial&quot;"/>
                <a:ea typeface="ＭＳ Ｐゴシック" charset="0"/>
              </a:rPr>
              <a:t>Break for questions</a:t>
            </a:r>
          </a:p>
          <a:p>
            <a:pPr>
              <a:defRPr/>
            </a:pPr>
            <a:r>
              <a:rPr lang="en-US" sz="1900" dirty="0" smtClean="0">
                <a:latin typeface="&quot;arial&quot;"/>
                <a:ea typeface="ＭＳ Ｐゴシック" charset="0"/>
              </a:rPr>
              <a:t>Trends in colorectal cancer incidence and mortality by gender, race and place</a:t>
            </a:r>
          </a:p>
          <a:p>
            <a:pPr>
              <a:defRPr/>
            </a:pPr>
            <a:r>
              <a:rPr lang="en-US" sz="1900" dirty="0" smtClean="0">
                <a:latin typeface="&quot;arial&quot;"/>
                <a:ea typeface="ＭＳ Ｐゴシック" charset="0"/>
              </a:rPr>
              <a:t>An index of the colorectal cancer burden by area development district</a:t>
            </a:r>
          </a:p>
          <a:p>
            <a:pPr>
              <a:defRPr/>
            </a:pPr>
            <a:r>
              <a:rPr lang="en-US" sz="1900" b="1" dirty="0" smtClean="0">
                <a:latin typeface="&quot;arial&quot;"/>
                <a:ea typeface="ＭＳ Ｐゴシック" charset="0"/>
              </a:rPr>
              <a:t>Break for questions</a:t>
            </a:r>
          </a:p>
          <a:p>
            <a:pPr>
              <a:defRPr/>
            </a:pPr>
            <a:r>
              <a:rPr lang="en-US" sz="1900" dirty="0" smtClean="0">
                <a:latin typeface="&quot;arial&quot;"/>
                <a:ea typeface="ＭＳ Ｐゴシック" charset="0"/>
              </a:rPr>
              <a:t>Trends in cervical cancer incidence and mortality by gender, race and place</a:t>
            </a:r>
          </a:p>
          <a:p>
            <a:pPr>
              <a:defRPr/>
            </a:pPr>
            <a:r>
              <a:rPr lang="en-US" sz="1900" dirty="0" smtClean="0">
                <a:latin typeface="&quot;arial&quot;"/>
                <a:ea typeface="ＭＳ Ｐゴシック" charset="0"/>
              </a:rPr>
              <a:t>An index of the cervical cancer burden by area development district</a:t>
            </a:r>
          </a:p>
          <a:p>
            <a:pPr>
              <a:defRPr/>
            </a:pPr>
            <a:r>
              <a:rPr lang="en-US" sz="1900" b="1" dirty="0" smtClean="0">
                <a:latin typeface="&quot;arial&quot;"/>
                <a:ea typeface="ＭＳ Ｐゴシック" charset="0"/>
              </a:rPr>
              <a:t>Summary, questions and discussion</a:t>
            </a:r>
          </a:p>
          <a:p>
            <a:pPr>
              <a:defRPr/>
            </a:pPr>
            <a:endParaRPr lang="en-US" sz="1900" dirty="0" smtClean="0">
              <a:latin typeface="&quot;arial&quot;"/>
              <a:ea typeface="ＭＳ Ｐゴシック" charset="0"/>
            </a:endParaRPr>
          </a:p>
          <a:p>
            <a:pPr marL="109537" indent="0">
              <a:buFont typeface="Georgia" panose="02040502050405020303" pitchFamily="18" charset="0"/>
              <a:buNone/>
              <a:defRPr/>
            </a:pPr>
            <a:endParaRPr lang="en-US" sz="2000" dirty="0" smtClean="0">
              <a:latin typeface="&quot;arial&quot;"/>
              <a:ea typeface="ＭＳ Ｐゴシック" charset="0"/>
            </a:endParaRPr>
          </a:p>
          <a:p>
            <a:pPr>
              <a:defRPr/>
            </a:pPr>
            <a:endParaRPr lang="en-US" sz="2000" dirty="0" smtClean="0">
              <a:latin typeface="&quot;arial&quot;"/>
              <a:ea typeface="ＭＳ Ｐゴシック" charset="0"/>
            </a:endParaRPr>
          </a:p>
          <a:p>
            <a:pPr>
              <a:defRPr/>
            </a:pPr>
            <a:endParaRPr lang="en-US" sz="2000" dirty="0">
              <a:latin typeface="&quot;arial&quot;"/>
              <a:ea typeface="ＭＳ Ｐゴシック" charset="0"/>
            </a:endParaRPr>
          </a:p>
        </p:txBody>
      </p:sp>
      <p:pic>
        <p:nvPicPr>
          <p:cNvPr id="4" name="Picture 3" descr="http://cancer.uky.edu/KCR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8229600" y="6242994"/>
            <a:ext cx="723900" cy="476894"/>
          </a:xfrm>
          <a:prstGeom prst="rect">
            <a:avLst/>
          </a:prstGeom>
          <a:solidFill>
            <a:schemeClr val="tx2">
              <a:lumMod val="75000"/>
            </a:schemeClr>
          </a:solidFill>
          <a:ln w="19050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57200"/>
            <a:ext cx="5992813" cy="641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extBox 2"/>
          <p:cNvSpPr txBox="1">
            <a:spLocks noChangeArrowheads="1"/>
          </p:cNvSpPr>
          <p:nvPr/>
        </p:nvSpPr>
        <p:spPr bwMode="auto">
          <a:xfrm>
            <a:off x="746125" y="17463"/>
            <a:ext cx="73152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400" b="1">
                <a:solidFill>
                  <a:srgbClr val="000000"/>
                </a:solidFill>
                <a:cs typeface="Arial" panose="020B0604020202020204" pitchFamily="34" charset="0"/>
              </a:rPr>
              <a:t>% of People with a High School Degree</a:t>
            </a:r>
          </a:p>
        </p:txBody>
      </p:sp>
      <p:sp>
        <p:nvSpPr>
          <p:cNvPr id="4" name="Oval 3"/>
          <p:cNvSpPr/>
          <p:nvPr/>
        </p:nvSpPr>
        <p:spPr>
          <a:xfrm>
            <a:off x="3124200" y="2743200"/>
            <a:ext cx="2057400" cy="17526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5" descr="http://cancer.uky.edu/KCR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8229600" y="6242994"/>
            <a:ext cx="723900" cy="476894"/>
          </a:xfrm>
          <a:prstGeom prst="rect">
            <a:avLst/>
          </a:prstGeom>
          <a:solidFill>
            <a:schemeClr val="tx2">
              <a:lumMod val="75000"/>
            </a:schemeClr>
          </a:solidFill>
          <a:ln w="19050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738" y="457200"/>
            <a:ext cx="5973762" cy="639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TextBox 2"/>
          <p:cNvSpPr txBox="1">
            <a:spLocks noChangeArrowheads="1"/>
          </p:cNvSpPr>
          <p:nvPr/>
        </p:nvSpPr>
        <p:spPr bwMode="auto">
          <a:xfrm>
            <a:off x="746125" y="-28575"/>
            <a:ext cx="73152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000000"/>
                </a:solidFill>
                <a:cs typeface="Arial" panose="020B0604020202020204" pitchFamily="34" charset="0"/>
              </a:rPr>
              <a:t>Distressed Counties in Appalachia</a:t>
            </a:r>
          </a:p>
        </p:txBody>
      </p:sp>
      <p:sp>
        <p:nvSpPr>
          <p:cNvPr id="4" name="Oval 3"/>
          <p:cNvSpPr/>
          <p:nvPr/>
        </p:nvSpPr>
        <p:spPr>
          <a:xfrm>
            <a:off x="3124200" y="2514600"/>
            <a:ext cx="2057400" cy="17526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5" descr="http://cancer.uky.edu/KCR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8229600" y="6242994"/>
            <a:ext cx="723900" cy="476894"/>
          </a:xfrm>
          <a:prstGeom prst="rect">
            <a:avLst/>
          </a:prstGeom>
          <a:solidFill>
            <a:schemeClr val="tx2">
              <a:lumMod val="75000"/>
            </a:schemeClr>
          </a:solidFill>
          <a:ln w="19050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3200400" y="2362200"/>
            <a:ext cx="2895600" cy="1069975"/>
          </a:xfrm>
        </p:spPr>
        <p:txBody>
          <a:bodyPr/>
          <a:lstStyle/>
          <a:p>
            <a:r>
              <a:rPr lang="en-US" altLang="en-US" sz="3200" b="1" smtClean="0">
                <a:latin typeface="&quot;arial&quot;" charset="0"/>
              </a:rPr>
              <a:t>Questions?</a:t>
            </a:r>
          </a:p>
        </p:txBody>
      </p:sp>
      <p:pic>
        <p:nvPicPr>
          <p:cNvPr id="4" name="Picture 3" descr="http://cancer.uky.edu/KCR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8229600" y="6242994"/>
            <a:ext cx="723900" cy="476894"/>
          </a:xfrm>
          <a:prstGeom prst="rect">
            <a:avLst/>
          </a:prstGeom>
          <a:solidFill>
            <a:schemeClr val="tx2">
              <a:lumMod val="75000"/>
            </a:schemeClr>
          </a:solidFill>
          <a:ln w="19050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304800" y="990600"/>
            <a:ext cx="8229600" cy="1069975"/>
          </a:xfrm>
        </p:spPr>
        <p:txBody>
          <a:bodyPr/>
          <a:lstStyle/>
          <a:p>
            <a:pPr algn="ctr"/>
            <a:r>
              <a:rPr lang="en-US" altLang="en-US" sz="3200" b="1" smtClean="0">
                <a:latin typeface="&quot;arial&quot;" charset="0"/>
              </a:rPr>
              <a:t>Lung Cancer </a:t>
            </a:r>
            <a:r>
              <a:rPr lang="en-US" altLang="en-US" sz="3200" b="1" smtClean="0">
                <a:solidFill>
                  <a:srgbClr val="FF0000"/>
                </a:solidFill>
                <a:latin typeface="&quot;arial&quot;" charset="0"/>
              </a:rPr>
              <a:t>Incidence</a:t>
            </a:r>
            <a:r>
              <a:rPr lang="en-US" altLang="en-US" sz="3200" b="1" smtClean="0">
                <a:latin typeface="&quot;arial&quot;" charset="0"/>
              </a:rPr>
              <a:t> in Kentucky</a:t>
            </a:r>
          </a:p>
        </p:txBody>
      </p:sp>
      <p:pic>
        <p:nvPicPr>
          <p:cNvPr id="4" name="Picture 3" descr="http://cancer.uky.edu/KCR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8229600" y="6242994"/>
            <a:ext cx="723900" cy="476894"/>
          </a:xfrm>
          <a:prstGeom prst="rect">
            <a:avLst/>
          </a:prstGeom>
          <a:solidFill>
            <a:schemeClr val="tx2">
              <a:lumMod val="75000"/>
            </a:schemeClr>
          </a:solidFill>
          <a:ln w="19050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Box 2"/>
          <p:cNvSpPr txBox="1">
            <a:spLocks noChangeArrowheads="1"/>
          </p:cNvSpPr>
          <p:nvPr/>
        </p:nvSpPr>
        <p:spPr bwMode="auto">
          <a:xfrm>
            <a:off x="0" y="0"/>
            <a:ext cx="914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defRPr sz="2600">
                <a:solidFill>
                  <a:schemeClr val="accent2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accent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200">
                <a:solidFill>
                  <a:schemeClr val="accent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Both Genders, Lung Cancer </a:t>
            </a:r>
            <a:r>
              <a:rPr lang="en-US" altLang="en-US" sz="1800" b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Incidence</a:t>
            </a:r>
            <a:r>
              <a:rPr lang="en-US" altLang="en-US" sz="18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Rates Ranked by State (2009 – 2013)</a:t>
            </a:r>
          </a:p>
        </p:txBody>
      </p:sp>
      <p:pic>
        <p:nvPicPr>
          <p:cNvPr id="41987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8508" r="-7428" b="23741"/>
          <a:stretch>
            <a:fillRect/>
          </a:stretch>
        </p:blipFill>
        <p:spPr bwMode="auto">
          <a:xfrm>
            <a:off x="990600" y="457200"/>
            <a:ext cx="7162800" cy="633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ight Arrow 6"/>
          <p:cNvSpPr/>
          <p:nvPr/>
        </p:nvSpPr>
        <p:spPr>
          <a:xfrm>
            <a:off x="1295400" y="533400"/>
            <a:ext cx="457200" cy="152400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1989" name="TextBox 1"/>
          <p:cNvSpPr txBox="1">
            <a:spLocks noChangeArrowheads="1"/>
          </p:cNvSpPr>
          <p:nvPr/>
        </p:nvSpPr>
        <p:spPr bwMode="auto">
          <a:xfrm>
            <a:off x="6242050" y="6273800"/>
            <a:ext cx="2895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600"/>
              <a:t>Source: CDC/USCS Website </a:t>
            </a:r>
          </a:p>
          <a:p>
            <a:r>
              <a:rPr lang="en-US" altLang="en-US" sz="1600"/>
              <a:t>Accessed July 20, 2016</a:t>
            </a:r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1295400"/>
            <a:ext cx="8429625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http://cancer.uky.edu/KCR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8229600" y="6242994"/>
            <a:ext cx="723900" cy="476894"/>
          </a:xfrm>
          <a:prstGeom prst="rect">
            <a:avLst/>
          </a:prstGeom>
          <a:solidFill>
            <a:schemeClr val="tx2">
              <a:lumMod val="75000"/>
            </a:schemeClr>
          </a:solidFill>
          <a:ln w="19050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685800"/>
          <a:ext cx="9144000" cy="579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4" descr="http://cancer.uky.edu/KCR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8229600" y="6242994"/>
            <a:ext cx="723900" cy="476894"/>
          </a:xfrm>
          <a:prstGeom prst="rect">
            <a:avLst/>
          </a:prstGeom>
          <a:solidFill>
            <a:schemeClr val="tx2">
              <a:lumMod val="75000"/>
            </a:schemeClr>
          </a:solidFill>
          <a:ln w="19050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762000"/>
          <a:ext cx="9144000" cy="586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Picture 2" descr="http://cancer.uky.edu/KCR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8229600" y="6242994"/>
            <a:ext cx="723900" cy="476894"/>
          </a:xfrm>
          <a:prstGeom prst="rect">
            <a:avLst/>
          </a:prstGeom>
          <a:solidFill>
            <a:schemeClr val="tx2">
              <a:lumMod val="75000"/>
            </a:schemeClr>
          </a:solidFill>
          <a:ln w="19050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609600"/>
          <a:ext cx="9144000" cy="5867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Picture 2" descr="http://cancer.uky.edu/KCR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8229600" y="6242994"/>
            <a:ext cx="723900" cy="476894"/>
          </a:xfrm>
          <a:prstGeom prst="rect">
            <a:avLst/>
          </a:prstGeom>
          <a:solidFill>
            <a:schemeClr val="tx2">
              <a:lumMod val="75000"/>
            </a:schemeClr>
          </a:solidFill>
          <a:ln w="19050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685800"/>
          <a:ext cx="9144000" cy="5791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" name="Picture 2" descr="http://cancer.uky.edu/KCR.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8229600" y="6242994"/>
            <a:ext cx="723900" cy="476894"/>
          </a:xfrm>
          <a:prstGeom prst="rect">
            <a:avLst/>
          </a:prstGeom>
          <a:solidFill>
            <a:schemeClr val="tx2">
              <a:lumMod val="75000"/>
            </a:schemeClr>
          </a:solidFill>
          <a:ln w="19050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62000"/>
            <a:ext cx="8382000" cy="602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http://cancer.uky.edu/KCR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8372475" y="6248400"/>
            <a:ext cx="723900" cy="476894"/>
          </a:xfrm>
          <a:prstGeom prst="rect">
            <a:avLst/>
          </a:prstGeom>
          <a:solidFill>
            <a:schemeClr val="tx2">
              <a:lumMod val="75000"/>
            </a:schemeClr>
          </a:solidFill>
          <a:ln w="19050">
            <a:noFill/>
          </a:ln>
        </p:spPr>
      </p:pic>
    </p:spTree>
    <p:extLst>
      <p:ext uri="{BB962C8B-B14F-4D97-AF65-F5344CB8AC3E}">
        <p14:creationId xmlns:p14="http://schemas.microsoft.com/office/powerpoint/2010/main" val="2298313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685800"/>
          <a:ext cx="9144000" cy="5791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Picture 2" descr="http://cancer.uky.edu/KCR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8229600" y="6242994"/>
            <a:ext cx="723900" cy="476894"/>
          </a:xfrm>
          <a:prstGeom prst="rect">
            <a:avLst/>
          </a:prstGeom>
          <a:solidFill>
            <a:schemeClr val="tx2">
              <a:lumMod val="75000"/>
            </a:schemeClr>
          </a:solidFill>
          <a:ln w="19050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685800"/>
          <a:ext cx="9144000" cy="579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Picture 2" descr="http://cancer.uky.edu/KCR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8229600" y="6242994"/>
            <a:ext cx="723900" cy="476894"/>
          </a:xfrm>
          <a:prstGeom prst="rect">
            <a:avLst/>
          </a:prstGeom>
          <a:solidFill>
            <a:schemeClr val="tx2">
              <a:lumMod val="75000"/>
            </a:schemeClr>
          </a:solidFill>
          <a:ln w="19050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609600"/>
          <a:ext cx="9144000" cy="586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Picture 2" descr="http://cancer.uky.edu/KCR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8229600" y="6242994"/>
            <a:ext cx="723900" cy="476894"/>
          </a:xfrm>
          <a:prstGeom prst="rect">
            <a:avLst/>
          </a:prstGeom>
          <a:solidFill>
            <a:schemeClr val="tx2">
              <a:lumMod val="75000"/>
            </a:schemeClr>
          </a:solidFill>
          <a:ln w="19050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685800"/>
          <a:ext cx="9144000" cy="586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Picture 2" descr="http://cancer.uky.edu/KCR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8229600" y="6242994"/>
            <a:ext cx="723900" cy="476894"/>
          </a:xfrm>
          <a:prstGeom prst="rect">
            <a:avLst/>
          </a:prstGeom>
          <a:solidFill>
            <a:schemeClr val="tx2">
              <a:lumMod val="75000"/>
            </a:schemeClr>
          </a:solidFill>
          <a:ln w="19050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685800"/>
          <a:ext cx="9144000" cy="586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Picture 2" descr="http://cancer.uky.edu/KCR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8229600" y="6242994"/>
            <a:ext cx="723900" cy="476894"/>
          </a:xfrm>
          <a:prstGeom prst="rect">
            <a:avLst/>
          </a:prstGeom>
          <a:solidFill>
            <a:schemeClr val="tx2">
              <a:lumMod val="75000"/>
            </a:schemeClr>
          </a:solidFill>
          <a:ln w="19050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6095" y="685800"/>
          <a:ext cx="9144000" cy="594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" name="Picture 2" descr="http://cancer.uky.edu/KCR.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8229600" y="6242994"/>
            <a:ext cx="723900" cy="476894"/>
          </a:xfrm>
          <a:prstGeom prst="rect">
            <a:avLst/>
          </a:prstGeom>
          <a:solidFill>
            <a:schemeClr val="tx2">
              <a:lumMod val="75000"/>
            </a:schemeClr>
          </a:solidFill>
          <a:ln w="19050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685800"/>
          <a:ext cx="9144000" cy="586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Picture 2" descr="http://cancer.uky.edu/KCR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8229600" y="6242994"/>
            <a:ext cx="723900" cy="476894"/>
          </a:xfrm>
          <a:prstGeom prst="rect">
            <a:avLst/>
          </a:prstGeom>
          <a:solidFill>
            <a:schemeClr val="tx2">
              <a:lumMod val="75000"/>
            </a:schemeClr>
          </a:solidFill>
          <a:ln w="19050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>
          <a:xfrm>
            <a:off x="304800" y="990600"/>
            <a:ext cx="8229600" cy="1069975"/>
          </a:xfrm>
        </p:spPr>
        <p:txBody>
          <a:bodyPr/>
          <a:lstStyle/>
          <a:p>
            <a:pPr algn="ctr"/>
            <a:r>
              <a:rPr lang="en-US" altLang="en-US" sz="3200" b="1" smtClean="0">
                <a:latin typeface="&quot;arial&quot;" charset="0"/>
              </a:rPr>
              <a:t>Lung Cancer </a:t>
            </a:r>
            <a:r>
              <a:rPr lang="en-US" altLang="en-US" sz="3200" b="1" smtClean="0">
                <a:solidFill>
                  <a:srgbClr val="FF0000"/>
                </a:solidFill>
                <a:latin typeface="&quot;arial&quot;" charset="0"/>
              </a:rPr>
              <a:t>Mortality</a:t>
            </a:r>
            <a:r>
              <a:rPr lang="en-US" altLang="en-US" sz="3200" b="1" smtClean="0">
                <a:latin typeface="&quot;arial&quot;" charset="0"/>
              </a:rPr>
              <a:t> in Kentucky</a:t>
            </a:r>
          </a:p>
        </p:txBody>
      </p:sp>
      <p:pic>
        <p:nvPicPr>
          <p:cNvPr id="3" name="Picture 2" descr="http://cancer.uky.edu/KCR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8229600" y="6242994"/>
            <a:ext cx="723900" cy="476894"/>
          </a:xfrm>
          <a:prstGeom prst="rect">
            <a:avLst/>
          </a:prstGeom>
          <a:solidFill>
            <a:schemeClr val="tx2">
              <a:lumMod val="75000"/>
            </a:schemeClr>
          </a:solidFill>
          <a:ln w="19050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Box 2"/>
          <p:cNvSpPr txBox="1">
            <a:spLocks noChangeArrowheads="1"/>
          </p:cNvSpPr>
          <p:nvPr/>
        </p:nvSpPr>
        <p:spPr bwMode="auto">
          <a:xfrm>
            <a:off x="0" y="0"/>
            <a:ext cx="914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defRPr sz="2600">
                <a:solidFill>
                  <a:schemeClr val="accent2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accent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200">
                <a:solidFill>
                  <a:schemeClr val="accent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Both Genders, Lung Cancer </a:t>
            </a:r>
            <a:r>
              <a:rPr lang="en-US" altLang="en-US" sz="1800" b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Mortality</a:t>
            </a:r>
            <a:r>
              <a:rPr lang="en-US" altLang="en-US" sz="18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Rates Ranked by State (2009 – 2013)</a:t>
            </a:r>
          </a:p>
        </p:txBody>
      </p:sp>
      <p:pic>
        <p:nvPicPr>
          <p:cNvPr id="58371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43" t="7736" r="-6000" b="21555"/>
          <a:stretch>
            <a:fillRect/>
          </a:stretch>
        </p:blipFill>
        <p:spPr bwMode="auto">
          <a:xfrm>
            <a:off x="762000" y="495300"/>
            <a:ext cx="7143750" cy="606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2" name="TextBox 1"/>
          <p:cNvSpPr txBox="1">
            <a:spLocks noChangeArrowheads="1"/>
          </p:cNvSpPr>
          <p:nvPr/>
        </p:nvSpPr>
        <p:spPr bwMode="auto">
          <a:xfrm>
            <a:off x="6242050" y="6273800"/>
            <a:ext cx="2895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600"/>
              <a:t>Source: CDC/USCS Website </a:t>
            </a:r>
          </a:p>
          <a:p>
            <a:r>
              <a:rPr lang="en-US" altLang="en-US" sz="1600"/>
              <a:t>Accessed July 20, 2016</a:t>
            </a:r>
            <a:endParaRPr lang="en-US" altLang="en-US" sz="1400"/>
          </a:p>
        </p:txBody>
      </p:sp>
      <p:sp>
        <p:nvSpPr>
          <p:cNvPr id="7" name="Right Arrow 6"/>
          <p:cNvSpPr/>
          <p:nvPr/>
        </p:nvSpPr>
        <p:spPr>
          <a:xfrm>
            <a:off x="1066800" y="609600"/>
            <a:ext cx="457200" cy="152400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1524000"/>
            <a:ext cx="7977188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http://cancer.uky.edu/KCR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8229600" y="6242994"/>
            <a:ext cx="723900" cy="476894"/>
          </a:xfrm>
          <a:prstGeom prst="rect">
            <a:avLst/>
          </a:prstGeom>
          <a:solidFill>
            <a:schemeClr val="tx2">
              <a:lumMod val="75000"/>
            </a:schemeClr>
          </a:solidFill>
          <a:ln w="19050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/>
        </p:nvGraphicFramePr>
        <p:xfrm>
          <a:off x="457200" y="609600"/>
          <a:ext cx="8277225" cy="624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3" descr="http://cancer.uky.edu/KCR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8372475" y="6248400"/>
            <a:ext cx="723900" cy="476894"/>
          </a:xfrm>
          <a:prstGeom prst="rect">
            <a:avLst/>
          </a:prstGeom>
          <a:solidFill>
            <a:schemeClr val="tx2">
              <a:lumMod val="75000"/>
            </a:schemeClr>
          </a:solidFill>
          <a:ln w="19050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0" y="685800"/>
          <a:ext cx="9143999" cy="579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Picture 2" descr="http://cancer.uky.edu/KCR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8229600" y="6242994"/>
            <a:ext cx="723900" cy="476894"/>
          </a:xfrm>
          <a:prstGeom prst="rect">
            <a:avLst/>
          </a:prstGeom>
          <a:solidFill>
            <a:schemeClr val="tx2">
              <a:lumMod val="75000"/>
            </a:schemeClr>
          </a:solidFill>
          <a:ln w="19050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0" y="685800"/>
          <a:ext cx="9144000" cy="586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Picture 2" descr="http://cancer.uky.edu/KCR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8229600" y="6242994"/>
            <a:ext cx="723900" cy="476894"/>
          </a:xfrm>
          <a:prstGeom prst="rect">
            <a:avLst/>
          </a:prstGeom>
          <a:solidFill>
            <a:schemeClr val="tx2">
              <a:lumMod val="75000"/>
            </a:schemeClr>
          </a:solidFill>
          <a:ln w="19050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0" y="685800"/>
          <a:ext cx="9144000" cy="5791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Picture 2" descr="http://cancer.uky.edu/KCR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8229600" y="6242994"/>
            <a:ext cx="723900" cy="476894"/>
          </a:xfrm>
          <a:prstGeom prst="rect">
            <a:avLst/>
          </a:prstGeom>
          <a:solidFill>
            <a:schemeClr val="tx2">
              <a:lumMod val="75000"/>
            </a:schemeClr>
          </a:solidFill>
          <a:ln w="19050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0" y="685800"/>
          <a:ext cx="9144000" cy="579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Picture 2" descr="http://cancer.uky.edu/KCR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8229600" y="6242994"/>
            <a:ext cx="723900" cy="476894"/>
          </a:xfrm>
          <a:prstGeom prst="rect">
            <a:avLst/>
          </a:prstGeom>
          <a:solidFill>
            <a:schemeClr val="tx2">
              <a:lumMod val="75000"/>
            </a:schemeClr>
          </a:solidFill>
          <a:ln w="19050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0" y="685800"/>
          <a:ext cx="9144000" cy="579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Picture 2" descr="http://cancer.uky.edu/KCR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8229600" y="6242994"/>
            <a:ext cx="723900" cy="476894"/>
          </a:xfrm>
          <a:prstGeom prst="rect">
            <a:avLst/>
          </a:prstGeom>
          <a:solidFill>
            <a:schemeClr val="tx2">
              <a:lumMod val="75000"/>
            </a:schemeClr>
          </a:solidFill>
          <a:ln w="19050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0" y="685800"/>
          <a:ext cx="9144000" cy="586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Picture 2" descr="http://cancer.uky.edu/KCR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8229600" y="6242994"/>
            <a:ext cx="723900" cy="476894"/>
          </a:xfrm>
          <a:prstGeom prst="rect">
            <a:avLst/>
          </a:prstGeom>
          <a:solidFill>
            <a:schemeClr val="tx2">
              <a:lumMod val="75000"/>
            </a:schemeClr>
          </a:solidFill>
          <a:ln w="19050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0" y="685800"/>
          <a:ext cx="9143999" cy="5943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Picture 2" descr="http://cancer.uky.edu/KCR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8229600" y="6242994"/>
            <a:ext cx="723900" cy="476894"/>
          </a:xfrm>
          <a:prstGeom prst="rect">
            <a:avLst/>
          </a:prstGeom>
          <a:solidFill>
            <a:schemeClr val="tx2">
              <a:lumMod val="75000"/>
            </a:schemeClr>
          </a:solidFill>
          <a:ln w="19050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0" y="685800"/>
          <a:ext cx="9143999" cy="5791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Picture 2" descr="http://cancer.uky.edu/KCR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8229600" y="6242994"/>
            <a:ext cx="723900" cy="476894"/>
          </a:xfrm>
          <a:prstGeom prst="rect">
            <a:avLst/>
          </a:prstGeom>
          <a:solidFill>
            <a:schemeClr val="tx2">
              <a:lumMod val="75000"/>
            </a:schemeClr>
          </a:solidFill>
          <a:ln w="19050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0" y="685800"/>
          <a:ext cx="9144000" cy="579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Picture 2" descr="http://cancer.uky.edu/KCR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8229600" y="6242994"/>
            <a:ext cx="723900" cy="476894"/>
          </a:xfrm>
          <a:prstGeom prst="rect">
            <a:avLst/>
          </a:prstGeom>
          <a:solidFill>
            <a:schemeClr val="tx2">
              <a:lumMod val="75000"/>
            </a:schemeClr>
          </a:solidFill>
          <a:ln w="19050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0" y="685800"/>
          <a:ext cx="9143999" cy="5867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Picture 2" descr="http://cancer.uky.edu/KCR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8229600" y="6242994"/>
            <a:ext cx="723900" cy="476894"/>
          </a:xfrm>
          <a:prstGeom prst="rect">
            <a:avLst/>
          </a:prstGeom>
          <a:solidFill>
            <a:schemeClr val="tx2">
              <a:lumMod val="75000"/>
            </a:schemeClr>
          </a:solidFill>
          <a:ln w="19050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762000"/>
          </a:xfrm>
        </p:spPr>
        <p:txBody>
          <a:bodyPr/>
          <a:lstStyle/>
          <a:p>
            <a:pPr algn="ctr"/>
            <a:r>
              <a:rPr lang="en-US" altLang="en-US" sz="2800" b="1" smtClean="0">
                <a:latin typeface="&quot;arial&quot;" charset="0"/>
              </a:rPr>
              <a:t>Characteristics of the Kentucky Population</a:t>
            </a:r>
            <a:br>
              <a:rPr lang="en-US" altLang="en-US" sz="2800" b="1" smtClean="0">
                <a:latin typeface="&quot;arial&quot;" charset="0"/>
              </a:rPr>
            </a:br>
            <a:endParaRPr lang="en-US" altLang="en-US" sz="2800" b="1" smtClean="0">
              <a:latin typeface="&quot;arial&quot;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782763"/>
          <a:ext cx="8229600" cy="34194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6200"/>
                <a:gridCol w="2209800"/>
                <a:gridCol w="2133600"/>
              </a:tblGrid>
              <a:tr h="37090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&quot;arial&quot;"/>
                        </a:rPr>
                        <a:t>Characteristic</a:t>
                      </a:r>
                      <a:endParaRPr lang="en-US" sz="1800" dirty="0">
                        <a:latin typeface="&quot;arial&quot;"/>
                      </a:endParaRPr>
                    </a:p>
                  </a:txBody>
                  <a:tcPr marT="45728" marB="45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&quot;arial&quot;"/>
                        </a:rPr>
                        <a:t>Kentucky</a:t>
                      </a:r>
                      <a:endParaRPr lang="en-US" sz="1800" dirty="0">
                        <a:latin typeface="&quot;arial&quot;"/>
                      </a:endParaRPr>
                    </a:p>
                  </a:txBody>
                  <a:tcPr marT="45728" marB="45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&quot;arial&quot;"/>
                        </a:rPr>
                        <a:t>United States</a:t>
                      </a:r>
                      <a:endParaRPr lang="en-US" sz="1800" dirty="0">
                        <a:latin typeface="&quot;arial&quot;"/>
                      </a:endParaRPr>
                    </a:p>
                  </a:txBody>
                  <a:tcPr marT="45728" marB="45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909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&quot;arial&quot;"/>
                        </a:rPr>
                        <a:t>Population*</a:t>
                      </a:r>
                      <a:endParaRPr lang="en-US" sz="1800" b="1" dirty="0">
                        <a:latin typeface="&quot;arial&quot;"/>
                      </a:endParaRPr>
                    </a:p>
                  </a:txBody>
                  <a:tcPr marT="45728" marB="45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&quot;arial&quot;"/>
                        </a:rPr>
                        <a:t>4,425,092</a:t>
                      </a:r>
                      <a:endParaRPr lang="en-US" sz="1800" b="0" dirty="0">
                        <a:latin typeface="&quot;arial&quot;"/>
                      </a:endParaRPr>
                    </a:p>
                  </a:txBody>
                  <a:tcPr marT="45728" marB="45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&quot;arial&quot;"/>
                        </a:rPr>
                        <a:t>321,418,820</a:t>
                      </a:r>
                      <a:endParaRPr lang="en-US" sz="1800" b="0" dirty="0">
                        <a:latin typeface="&quot;arial&quot;"/>
                      </a:endParaRPr>
                    </a:p>
                  </a:txBody>
                  <a:tcPr marT="45728" marB="45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909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&quot;arial&quot;"/>
                        </a:rPr>
                        <a:t>% White**</a:t>
                      </a:r>
                      <a:endParaRPr lang="en-US" sz="1800" b="1" dirty="0">
                        <a:latin typeface="&quot;arial&quot;"/>
                      </a:endParaRPr>
                    </a:p>
                  </a:txBody>
                  <a:tcPr marT="45728" marB="45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&quot;arial&quot;"/>
                        </a:rPr>
                        <a:t>88.3</a:t>
                      </a:r>
                      <a:endParaRPr lang="en-US" sz="1800" dirty="0">
                        <a:latin typeface="&quot;arial&quot;"/>
                      </a:endParaRPr>
                    </a:p>
                  </a:txBody>
                  <a:tcPr marT="45728" marB="45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&quot;arial&quot;"/>
                        </a:rPr>
                        <a:t>77.4</a:t>
                      </a:r>
                      <a:endParaRPr lang="en-US" sz="1800" dirty="0">
                        <a:latin typeface="&quot;arial&quot;"/>
                      </a:endParaRPr>
                    </a:p>
                  </a:txBody>
                  <a:tcPr marT="45728" marB="45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909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&quot;arial&quot;"/>
                        </a:rPr>
                        <a:t>% African American**</a:t>
                      </a:r>
                      <a:endParaRPr lang="en-US" sz="1800" b="1" dirty="0">
                        <a:latin typeface="&quot;arial&quot;"/>
                      </a:endParaRPr>
                    </a:p>
                  </a:txBody>
                  <a:tcPr marT="45728" marB="45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&quot;arial&quot;"/>
                        </a:rPr>
                        <a:t>8.2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&quot;arial&quot;"/>
                      </a:endParaRPr>
                    </a:p>
                  </a:txBody>
                  <a:tcPr marT="45728" marB="45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&quot;arial&quot;"/>
                        </a:rPr>
                        <a:t>13.2</a:t>
                      </a:r>
                      <a:endParaRPr lang="en-US" sz="1800" dirty="0">
                        <a:latin typeface="&quot;arial&quot;"/>
                      </a:endParaRPr>
                    </a:p>
                  </a:txBody>
                  <a:tcPr marT="45728" marB="45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0909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&quot;arial&quot;"/>
                        </a:rPr>
                        <a:t>% all Other Races**</a:t>
                      </a:r>
                      <a:endParaRPr lang="en-US" sz="1800" b="1" dirty="0">
                        <a:latin typeface="&quot;arial&quot;"/>
                      </a:endParaRPr>
                    </a:p>
                  </a:txBody>
                  <a:tcPr marT="45728" marB="45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&quot;arial&quot;"/>
                        </a:rPr>
                        <a:t>3.2</a:t>
                      </a:r>
                      <a:endParaRPr lang="en-US" sz="1800" dirty="0">
                        <a:latin typeface="&quot;arial&quot;"/>
                      </a:endParaRPr>
                    </a:p>
                  </a:txBody>
                  <a:tcPr marT="45728" marB="45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&quot;arial&quot;"/>
                        </a:rPr>
                        <a:t>9.4</a:t>
                      </a:r>
                      <a:endParaRPr lang="en-US" sz="1800" dirty="0">
                        <a:latin typeface="&quot;arial&quot;"/>
                      </a:endParaRPr>
                    </a:p>
                  </a:txBody>
                  <a:tcPr marT="45728" marB="45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909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&quot;arial&quot;"/>
                        </a:rPr>
                        <a:t>% Below Poverty***</a:t>
                      </a:r>
                      <a:endParaRPr lang="en-US" sz="1800" b="1" dirty="0">
                        <a:latin typeface="&quot;arial&quot;"/>
                      </a:endParaRPr>
                    </a:p>
                  </a:txBody>
                  <a:tcPr marT="45728" marB="45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&quot;arial&quot;"/>
                        </a:rPr>
                        <a:t>19.1</a:t>
                      </a:r>
                      <a:endParaRPr lang="en-US" sz="1800" dirty="0">
                        <a:latin typeface="&quot;arial&quot;"/>
                      </a:endParaRPr>
                    </a:p>
                  </a:txBody>
                  <a:tcPr marT="45728" marB="45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&quot;arial&quot;"/>
                        </a:rPr>
                        <a:t>14.8</a:t>
                      </a:r>
                      <a:endParaRPr lang="en-US" sz="1800" dirty="0">
                        <a:latin typeface="&quot;arial&quot;"/>
                      </a:endParaRPr>
                    </a:p>
                  </a:txBody>
                  <a:tcPr marT="45728" marB="45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0909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&quot;arial&quot;"/>
                        </a:rPr>
                        <a:t>% Bachelor’s Degree***</a:t>
                      </a:r>
                      <a:endParaRPr lang="en-US" sz="1800" b="1" dirty="0">
                        <a:latin typeface="&quot;arial&quot;"/>
                      </a:endParaRPr>
                    </a:p>
                  </a:txBody>
                  <a:tcPr marT="45728" marB="45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&quot;arial&quot;"/>
                        </a:rPr>
                        <a:t>21.8</a:t>
                      </a:r>
                      <a:endParaRPr lang="en-US" sz="1800" dirty="0">
                        <a:latin typeface="&quot;arial&quot;"/>
                      </a:endParaRPr>
                    </a:p>
                  </a:txBody>
                  <a:tcPr marT="45728" marB="45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&quot;arial&quot;"/>
                        </a:rPr>
                        <a:t>29.3</a:t>
                      </a:r>
                      <a:endParaRPr lang="en-US" sz="1800" dirty="0">
                        <a:latin typeface="&quot;arial&quot;"/>
                      </a:endParaRPr>
                    </a:p>
                  </a:txBody>
                  <a:tcPr marT="45728" marB="45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23113"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US" sz="1600" baseline="0" dirty="0" smtClean="0">
                          <a:latin typeface="&quot;arial&quot;"/>
                        </a:rPr>
                        <a:t>* = U.S. Census </a:t>
                      </a:r>
                      <a:r>
                        <a:rPr lang="en-US" sz="1600" baseline="0" dirty="0" err="1" smtClean="0">
                          <a:latin typeface="&quot;arial&quot;"/>
                        </a:rPr>
                        <a:t>QuickFacts</a:t>
                      </a:r>
                      <a:r>
                        <a:rPr lang="en-US" sz="1600" baseline="0" dirty="0" smtClean="0">
                          <a:latin typeface="&quot;arial&quot;"/>
                        </a:rPr>
                        <a:t> 2015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&quot;arial&quot;"/>
                        </a:rPr>
                        <a:t>**</a:t>
                      </a:r>
                      <a:r>
                        <a:rPr lang="en-US" sz="1600" baseline="0" dirty="0" smtClean="0">
                          <a:latin typeface="&quot;arial&quot;"/>
                        </a:rPr>
                        <a:t> = </a:t>
                      </a:r>
                      <a:r>
                        <a:rPr lang="en-US" sz="1600" baseline="0" dirty="0" err="1" smtClean="0">
                          <a:latin typeface="&quot;arial&quot;"/>
                        </a:rPr>
                        <a:t>U.S.Census</a:t>
                      </a:r>
                      <a:r>
                        <a:rPr lang="en-US" sz="1600" baseline="0" dirty="0" smtClean="0">
                          <a:latin typeface="&quot;arial&quot;"/>
                        </a:rPr>
                        <a:t> </a:t>
                      </a:r>
                      <a:r>
                        <a:rPr lang="en-US" sz="1600" baseline="0" dirty="0" err="1" smtClean="0">
                          <a:latin typeface="&quot;arial&quot;"/>
                        </a:rPr>
                        <a:t>QuickFacts</a:t>
                      </a:r>
                      <a:r>
                        <a:rPr lang="en-US" sz="1600" baseline="0" dirty="0" smtClean="0">
                          <a:latin typeface="&quot;arial&quot;"/>
                        </a:rPr>
                        <a:t> 2014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US" sz="1600" dirty="0" smtClean="0">
                          <a:latin typeface="&quot;arial&quot;"/>
                        </a:rPr>
                        <a:t>*** </a:t>
                      </a:r>
                      <a:r>
                        <a:rPr lang="en-US" sz="1600" baseline="0" dirty="0" smtClean="0">
                          <a:latin typeface="&quot;arial&quot;"/>
                        </a:rPr>
                        <a:t>= </a:t>
                      </a:r>
                      <a:r>
                        <a:rPr lang="en-US" sz="1600" baseline="0" dirty="0" err="1" smtClean="0">
                          <a:latin typeface="&quot;arial&quot;"/>
                        </a:rPr>
                        <a:t>U.S.Census</a:t>
                      </a:r>
                      <a:r>
                        <a:rPr lang="en-US" sz="1600" baseline="0" dirty="0" smtClean="0">
                          <a:latin typeface="&quot;arial&quot;"/>
                        </a:rPr>
                        <a:t> </a:t>
                      </a:r>
                      <a:r>
                        <a:rPr lang="en-US" sz="1600" baseline="0" dirty="0" err="1" smtClean="0">
                          <a:latin typeface="&quot;arial&quot;"/>
                        </a:rPr>
                        <a:t>QuickFacts</a:t>
                      </a:r>
                      <a:r>
                        <a:rPr lang="en-US" sz="1600" baseline="0" dirty="0" smtClean="0">
                          <a:latin typeface="&quot;arial&quot;"/>
                        </a:rPr>
                        <a:t> 2010-2014</a:t>
                      </a:r>
                      <a:endParaRPr lang="en-US" sz="1600" dirty="0">
                        <a:latin typeface="&quot;arial&quot;"/>
                      </a:endParaRPr>
                    </a:p>
                  </a:txBody>
                  <a:tcPr marT="45728" marB="45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&quot;arial&quot;"/>
                      </a:endParaRPr>
                    </a:p>
                  </a:txBody>
                  <a:tcPr marT="45728" marB="4572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&quot;arial&quot;"/>
                      </a:endParaRPr>
                    </a:p>
                  </a:txBody>
                  <a:tcPr marT="45728" marB="4572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" name="Picture 5" descr="http://cancer.uky.edu/KCR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8229600" y="6242994"/>
            <a:ext cx="723900" cy="476894"/>
          </a:xfrm>
          <a:prstGeom prst="rect">
            <a:avLst/>
          </a:prstGeom>
          <a:solidFill>
            <a:schemeClr val="tx2">
              <a:lumMod val="75000"/>
            </a:schemeClr>
          </a:solidFill>
          <a:ln w="19050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0" y="685800"/>
          <a:ext cx="9144000" cy="5791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Picture 2" descr="http://cancer.uky.edu/KCR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8229600" y="6242994"/>
            <a:ext cx="723900" cy="476894"/>
          </a:xfrm>
          <a:prstGeom prst="rect">
            <a:avLst/>
          </a:prstGeom>
          <a:solidFill>
            <a:schemeClr val="tx2">
              <a:lumMod val="75000"/>
            </a:schemeClr>
          </a:solidFill>
          <a:ln w="19050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title"/>
          </p:nvPr>
        </p:nvSpPr>
        <p:spPr>
          <a:xfrm>
            <a:off x="304800" y="990600"/>
            <a:ext cx="8229600" cy="1069975"/>
          </a:xfrm>
        </p:spPr>
        <p:txBody>
          <a:bodyPr/>
          <a:lstStyle/>
          <a:p>
            <a:pPr algn="ctr"/>
            <a:r>
              <a:rPr lang="en-US" altLang="en-US" sz="3200" b="1" smtClean="0">
                <a:latin typeface="&quot;arial&quot;" charset="0"/>
              </a:rPr>
              <a:t>An </a:t>
            </a:r>
            <a:r>
              <a:rPr lang="en-US" altLang="en-US" sz="3200" b="1" smtClean="0">
                <a:solidFill>
                  <a:srgbClr val="FF0000"/>
                </a:solidFill>
                <a:latin typeface="&quot;arial&quot;" charset="0"/>
              </a:rPr>
              <a:t>Index</a:t>
            </a:r>
            <a:r>
              <a:rPr lang="en-US" altLang="en-US" sz="3200" b="1" smtClean="0">
                <a:latin typeface="&quot;arial&quot;" charset="0"/>
              </a:rPr>
              <a:t> of the Lung Cancer Burden In Kentucky By Area Development District</a:t>
            </a:r>
          </a:p>
        </p:txBody>
      </p:sp>
      <p:pic>
        <p:nvPicPr>
          <p:cNvPr id="3" name="Picture 2" descr="http://cancer.uky.edu/KCR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8229600" y="6242994"/>
            <a:ext cx="723900" cy="476894"/>
          </a:xfrm>
          <a:prstGeom prst="rect">
            <a:avLst/>
          </a:prstGeom>
          <a:solidFill>
            <a:schemeClr val="tx2">
              <a:lumMod val="75000"/>
            </a:schemeClr>
          </a:solidFill>
          <a:ln w="19050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1"/>
          <p:cNvSpPr>
            <a:spLocks noChangeArrowheads="1"/>
          </p:cNvSpPr>
          <p:nvPr/>
        </p:nvSpPr>
        <p:spPr bwMode="auto">
          <a:xfrm>
            <a:off x="457200" y="1676400"/>
            <a:ext cx="1676400" cy="1295400"/>
          </a:xfrm>
          <a:prstGeom prst="rect">
            <a:avLst/>
          </a:prstGeom>
          <a:noFill/>
          <a:ln w="158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defRPr sz="2600">
                <a:solidFill>
                  <a:schemeClr val="accent2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accent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200">
                <a:solidFill>
                  <a:schemeClr val="accent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72707" name="Rectangle 2"/>
          <p:cNvSpPr>
            <a:spLocks noChangeArrowheads="1"/>
          </p:cNvSpPr>
          <p:nvPr/>
        </p:nvSpPr>
        <p:spPr bwMode="auto">
          <a:xfrm>
            <a:off x="2514600" y="2362200"/>
            <a:ext cx="1676400" cy="1295400"/>
          </a:xfrm>
          <a:prstGeom prst="rect">
            <a:avLst/>
          </a:prstGeom>
          <a:noFill/>
          <a:ln w="158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defRPr sz="2600">
                <a:solidFill>
                  <a:schemeClr val="accent2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accent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200">
                <a:solidFill>
                  <a:schemeClr val="accent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72708" name="Rectangle 3"/>
          <p:cNvSpPr>
            <a:spLocks noChangeArrowheads="1"/>
          </p:cNvSpPr>
          <p:nvPr/>
        </p:nvSpPr>
        <p:spPr bwMode="auto">
          <a:xfrm>
            <a:off x="4572000" y="3048000"/>
            <a:ext cx="1676400" cy="1295400"/>
          </a:xfrm>
          <a:prstGeom prst="rect">
            <a:avLst/>
          </a:prstGeom>
          <a:noFill/>
          <a:ln w="158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defRPr sz="2600">
                <a:solidFill>
                  <a:schemeClr val="accent2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accent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200">
                <a:solidFill>
                  <a:schemeClr val="accent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72709" name="Rectangle 4"/>
          <p:cNvSpPr>
            <a:spLocks noChangeArrowheads="1"/>
          </p:cNvSpPr>
          <p:nvPr/>
        </p:nvSpPr>
        <p:spPr bwMode="auto">
          <a:xfrm>
            <a:off x="6629400" y="3810000"/>
            <a:ext cx="1676400" cy="1295400"/>
          </a:xfrm>
          <a:prstGeom prst="rect">
            <a:avLst/>
          </a:prstGeom>
          <a:noFill/>
          <a:ln w="158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defRPr sz="2600">
                <a:solidFill>
                  <a:schemeClr val="accent2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accent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200">
                <a:solidFill>
                  <a:schemeClr val="accent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cxnSp>
        <p:nvCxnSpPr>
          <p:cNvPr id="72710" name="Straight Arrow Connector 6"/>
          <p:cNvCxnSpPr>
            <a:cxnSpLocks noChangeShapeType="1"/>
          </p:cNvCxnSpPr>
          <p:nvPr/>
        </p:nvCxnSpPr>
        <p:spPr bwMode="auto">
          <a:xfrm>
            <a:off x="533400" y="5791200"/>
            <a:ext cx="7848600" cy="1588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 type="none" w="lg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447" name="TextBox 7"/>
          <p:cNvSpPr txBox="1">
            <a:spLocks noChangeArrowheads="1"/>
          </p:cNvSpPr>
          <p:nvPr/>
        </p:nvSpPr>
        <p:spPr bwMode="auto">
          <a:xfrm>
            <a:off x="457200" y="1752600"/>
            <a:ext cx="1752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•"/>
              <a:defRPr sz="28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Georgia" pitchFamily="18" charset="0"/>
              <a:buChar char="▫"/>
              <a:defRPr sz="2600">
                <a:solidFill>
                  <a:schemeClr val="accent2"/>
                </a:solidFill>
                <a:latin typeface="Georgia" pitchFamily="18" charset="0"/>
              </a:defRPr>
            </a:lvl2pPr>
            <a:lvl3pPr marL="1143000" indent="-22860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accent1"/>
                </a:solidFill>
                <a:latin typeface="Georgia" pitchFamily="18" charset="0"/>
              </a:defRPr>
            </a:lvl3pPr>
            <a:lvl4pPr marL="1600200" indent="-22860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200">
                <a:solidFill>
                  <a:schemeClr val="accent1"/>
                </a:solidFill>
                <a:latin typeface="Georgia" pitchFamily="18" charset="0"/>
              </a:defRPr>
            </a:lvl4pPr>
            <a:lvl5pPr marL="2057400" indent="-22860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1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Demographic Characteristics </a:t>
            </a:r>
            <a:r>
              <a:rPr lang="en-US" altLang="en-US" sz="1800" dirty="0" smtClean="0">
                <a:latin typeface="Arial" pitchFamily="34" charset="0"/>
              </a:rPr>
              <a:t>Contribute</a:t>
            </a:r>
            <a:r>
              <a:rPr lang="en-US" altLang="en-US" sz="1600" dirty="0" smtClean="0">
                <a:latin typeface="Arial" pitchFamily="34" charset="0"/>
              </a:rPr>
              <a:t> to</a:t>
            </a:r>
          </a:p>
        </p:txBody>
      </p:sp>
      <p:sp>
        <p:nvSpPr>
          <p:cNvPr id="61448" name="TextBox 8"/>
          <p:cNvSpPr txBox="1">
            <a:spLocks noChangeArrowheads="1"/>
          </p:cNvSpPr>
          <p:nvPr/>
        </p:nvSpPr>
        <p:spPr bwMode="auto">
          <a:xfrm>
            <a:off x="2590800" y="2667000"/>
            <a:ext cx="17526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•"/>
              <a:defRPr sz="28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Georgia" pitchFamily="18" charset="0"/>
              <a:buChar char="▫"/>
              <a:defRPr sz="2600">
                <a:solidFill>
                  <a:schemeClr val="accent2"/>
                </a:solidFill>
                <a:latin typeface="Georgia" pitchFamily="18" charset="0"/>
              </a:defRPr>
            </a:lvl2pPr>
            <a:lvl3pPr marL="1143000" indent="-22860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accent1"/>
                </a:solidFill>
                <a:latin typeface="Georgia" pitchFamily="18" charset="0"/>
              </a:defRPr>
            </a:lvl3pPr>
            <a:lvl4pPr marL="1600200" indent="-22860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200">
                <a:solidFill>
                  <a:schemeClr val="accent1"/>
                </a:solidFill>
                <a:latin typeface="Georgia" pitchFamily="18" charset="0"/>
              </a:defRPr>
            </a:lvl4pPr>
            <a:lvl5pPr marL="2057400" indent="-22860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1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Risk Factors </a:t>
            </a:r>
            <a:r>
              <a:rPr lang="en-US" altLang="en-US" sz="1600" dirty="0" smtClean="0">
                <a:latin typeface="Arial" pitchFamily="34" charset="0"/>
              </a:rPr>
              <a:t>Contribute to</a:t>
            </a:r>
          </a:p>
        </p:txBody>
      </p:sp>
      <p:sp>
        <p:nvSpPr>
          <p:cNvPr id="61449" name="TextBox 9"/>
          <p:cNvSpPr txBox="1">
            <a:spLocks noChangeArrowheads="1"/>
          </p:cNvSpPr>
          <p:nvPr/>
        </p:nvSpPr>
        <p:spPr bwMode="auto">
          <a:xfrm>
            <a:off x="4572000" y="3200400"/>
            <a:ext cx="1752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•"/>
              <a:defRPr sz="28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Georgia" pitchFamily="18" charset="0"/>
              <a:buChar char="▫"/>
              <a:defRPr sz="2600">
                <a:solidFill>
                  <a:schemeClr val="accent2"/>
                </a:solidFill>
                <a:latin typeface="Georgia" pitchFamily="18" charset="0"/>
              </a:defRPr>
            </a:lvl2pPr>
            <a:lvl3pPr marL="1143000" indent="-22860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accent1"/>
                </a:solidFill>
                <a:latin typeface="Georgia" pitchFamily="18" charset="0"/>
              </a:defRPr>
            </a:lvl3pPr>
            <a:lvl4pPr marL="1600200" indent="-22860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200">
                <a:solidFill>
                  <a:schemeClr val="accent1"/>
                </a:solidFill>
                <a:latin typeface="Georgia" pitchFamily="18" charset="0"/>
              </a:defRPr>
            </a:lvl4pPr>
            <a:lvl5pPr marL="2057400" indent="-22860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1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Incidence and Late Stage DX </a:t>
            </a:r>
            <a:r>
              <a:rPr lang="en-US" altLang="en-US" sz="1800" dirty="0" smtClean="0">
                <a:latin typeface="Arial" pitchFamily="34" charset="0"/>
              </a:rPr>
              <a:t>Contribute</a:t>
            </a:r>
            <a:r>
              <a:rPr lang="en-US" altLang="en-US" sz="1600" dirty="0" smtClean="0">
                <a:latin typeface="Arial" pitchFamily="34" charset="0"/>
              </a:rPr>
              <a:t> to</a:t>
            </a:r>
          </a:p>
        </p:txBody>
      </p:sp>
      <p:sp>
        <p:nvSpPr>
          <p:cNvPr id="61450" name="TextBox 10"/>
          <p:cNvSpPr txBox="1">
            <a:spLocks noChangeArrowheads="1"/>
          </p:cNvSpPr>
          <p:nvPr/>
        </p:nvSpPr>
        <p:spPr bwMode="auto">
          <a:xfrm>
            <a:off x="6858000" y="4114800"/>
            <a:ext cx="1752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•"/>
              <a:defRPr sz="28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Georgia" pitchFamily="18" charset="0"/>
              <a:buChar char="▫"/>
              <a:defRPr sz="2600">
                <a:solidFill>
                  <a:schemeClr val="accent2"/>
                </a:solidFill>
                <a:latin typeface="Georgia" pitchFamily="18" charset="0"/>
              </a:defRPr>
            </a:lvl2pPr>
            <a:lvl3pPr marL="1143000" indent="-22860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accent1"/>
                </a:solidFill>
                <a:latin typeface="Georgia" pitchFamily="18" charset="0"/>
              </a:defRPr>
            </a:lvl3pPr>
            <a:lvl4pPr marL="1600200" indent="-22860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200">
                <a:solidFill>
                  <a:schemeClr val="accent1"/>
                </a:solidFill>
                <a:latin typeface="Georgia" pitchFamily="18" charset="0"/>
              </a:defRPr>
            </a:lvl4pPr>
            <a:lvl5pPr marL="2057400" indent="-22860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1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Cancer Mortality</a:t>
            </a:r>
            <a:endParaRPr lang="en-US" altLang="en-US" sz="16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</a:endParaRPr>
          </a:p>
        </p:txBody>
      </p:sp>
      <p:cxnSp>
        <p:nvCxnSpPr>
          <p:cNvPr id="72715" name="Straight Arrow Connector 12"/>
          <p:cNvCxnSpPr>
            <a:cxnSpLocks noChangeShapeType="1"/>
          </p:cNvCxnSpPr>
          <p:nvPr/>
        </p:nvCxnSpPr>
        <p:spPr bwMode="auto">
          <a:xfrm>
            <a:off x="2133600" y="2667000"/>
            <a:ext cx="381000" cy="1588"/>
          </a:xfrm>
          <a:prstGeom prst="straightConnector1">
            <a:avLst/>
          </a:prstGeom>
          <a:noFill/>
          <a:ln w="1587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716" name="Straight Arrow Connector 14"/>
          <p:cNvCxnSpPr>
            <a:cxnSpLocks noChangeShapeType="1"/>
          </p:cNvCxnSpPr>
          <p:nvPr/>
        </p:nvCxnSpPr>
        <p:spPr bwMode="auto">
          <a:xfrm>
            <a:off x="4191000" y="3352800"/>
            <a:ext cx="381000" cy="1588"/>
          </a:xfrm>
          <a:prstGeom prst="straightConnector1">
            <a:avLst/>
          </a:prstGeom>
          <a:noFill/>
          <a:ln w="1587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717" name="Straight Arrow Connector 16"/>
          <p:cNvCxnSpPr>
            <a:cxnSpLocks noChangeShapeType="1"/>
          </p:cNvCxnSpPr>
          <p:nvPr/>
        </p:nvCxnSpPr>
        <p:spPr bwMode="auto">
          <a:xfrm>
            <a:off x="6248400" y="4114800"/>
            <a:ext cx="381000" cy="1588"/>
          </a:xfrm>
          <a:prstGeom prst="straightConnector1">
            <a:avLst/>
          </a:prstGeom>
          <a:noFill/>
          <a:ln w="1587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2718" name="Rectangle 17"/>
          <p:cNvSpPr>
            <a:spLocks noChangeArrowheads="1"/>
          </p:cNvSpPr>
          <p:nvPr/>
        </p:nvSpPr>
        <p:spPr bwMode="auto">
          <a:xfrm>
            <a:off x="76200" y="628650"/>
            <a:ext cx="86106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defRPr sz="2600">
                <a:solidFill>
                  <a:schemeClr val="accent2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accent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200">
                <a:solidFill>
                  <a:schemeClr val="accent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b="1" dirty="0">
                <a:solidFill>
                  <a:srgbClr val="0070C0"/>
                </a:solidFill>
                <a:latin typeface="Arial" panose="020B0604020202020204" pitchFamily="34" charset="0"/>
              </a:rPr>
              <a:t>Combining Data from Multiple Sources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b="1" dirty="0">
                <a:solidFill>
                  <a:srgbClr val="0070C0"/>
                </a:solidFill>
                <a:latin typeface="Arial" panose="020B0604020202020204" pitchFamily="34" charset="0"/>
              </a:rPr>
              <a:t>of </a:t>
            </a:r>
            <a:r>
              <a:rPr lang="en-US" altLang="en-US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Data </a:t>
            </a:r>
            <a:r>
              <a:rPr lang="en-US" altLang="en-US" b="1" dirty="0">
                <a:solidFill>
                  <a:srgbClr val="0070C0"/>
                </a:solidFill>
                <a:latin typeface="Arial" panose="020B0604020202020204" pitchFamily="34" charset="0"/>
              </a:rPr>
              <a:t>to Define the Burden of Cancer </a:t>
            </a:r>
          </a:p>
        </p:txBody>
      </p:sp>
      <p:sp>
        <p:nvSpPr>
          <p:cNvPr id="72719" name="TextBox 19"/>
          <p:cNvSpPr txBox="1">
            <a:spLocks noChangeArrowheads="1"/>
          </p:cNvSpPr>
          <p:nvPr/>
        </p:nvSpPr>
        <p:spPr bwMode="auto">
          <a:xfrm>
            <a:off x="2667000" y="5867400"/>
            <a:ext cx="3429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defRPr sz="2600">
                <a:solidFill>
                  <a:schemeClr val="accent2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accent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200">
                <a:solidFill>
                  <a:schemeClr val="accent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Logic Model</a:t>
            </a:r>
          </a:p>
        </p:txBody>
      </p:sp>
      <p:pic>
        <p:nvPicPr>
          <p:cNvPr id="16" name="Picture 15" descr="http://cancer.uky.edu/KCR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8229600" y="6242994"/>
            <a:ext cx="723900" cy="476894"/>
          </a:xfrm>
          <a:prstGeom prst="rect">
            <a:avLst/>
          </a:prstGeom>
          <a:solidFill>
            <a:schemeClr val="tx2">
              <a:lumMod val="75000"/>
            </a:schemeClr>
          </a:solidFill>
          <a:ln w="19050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4754" name="Chart 1"/>
          <p:cNvGraphicFramePr>
            <a:graphicFrameLocks/>
          </p:cNvGraphicFramePr>
          <p:nvPr/>
        </p:nvGraphicFramePr>
        <p:xfrm>
          <a:off x="25400" y="711200"/>
          <a:ext cx="9093200" cy="574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66" name="Chart" r:id="rId3" imgW="9096020" imgH="5749026" progId="Excel.Chart.8">
                  <p:embed/>
                </p:oleObj>
              </mc:Choice>
              <mc:Fallback>
                <p:oleObj name="Chart" r:id="rId3" imgW="9096020" imgH="5749026" progId="Excel.Chart.8">
                  <p:embed/>
                  <p:pic>
                    <p:nvPicPr>
                      <p:cNvPr id="0" name="Chart 1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00" y="711200"/>
                        <a:ext cx="9093200" cy="574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 descr="http://cancer.uky.edu/KCR.png"/>
          <p:cNvPicPr>
            <a:picLocks noChangeAspect="1" noChangeArrowheads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8229600" y="6242994"/>
            <a:ext cx="723900" cy="476894"/>
          </a:xfrm>
          <a:prstGeom prst="rect">
            <a:avLst/>
          </a:prstGeom>
          <a:solidFill>
            <a:schemeClr val="tx2">
              <a:lumMod val="75000"/>
            </a:schemeClr>
          </a:solidFill>
          <a:ln w="19050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5778" name="Chart 1"/>
          <p:cNvGraphicFramePr>
            <a:graphicFrameLocks/>
          </p:cNvGraphicFramePr>
          <p:nvPr/>
        </p:nvGraphicFramePr>
        <p:xfrm>
          <a:off x="36513" y="685800"/>
          <a:ext cx="9093200" cy="581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90" name="Chart" r:id="rId3" imgW="9096020" imgH="5822185" progId="Excel.Chart.8">
                  <p:embed/>
                </p:oleObj>
              </mc:Choice>
              <mc:Fallback>
                <p:oleObj name="Chart" r:id="rId3" imgW="9096020" imgH="5822185" progId="Excel.Chart.8">
                  <p:embed/>
                  <p:pic>
                    <p:nvPicPr>
                      <p:cNvPr id="0" name="Chart 1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13" y="685800"/>
                        <a:ext cx="9093200" cy="581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 descr="http://cancer.uky.edu/KCR.png"/>
          <p:cNvPicPr>
            <a:picLocks noChangeAspect="1" noChangeArrowheads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8229600" y="6242994"/>
            <a:ext cx="723900" cy="476894"/>
          </a:xfrm>
          <a:prstGeom prst="rect">
            <a:avLst/>
          </a:prstGeom>
          <a:solidFill>
            <a:schemeClr val="tx2">
              <a:lumMod val="75000"/>
            </a:schemeClr>
          </a:solidFill>
          <a:ln w="19050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6802" name="Chart 1"/>
          <p:cNvGraphicFramePr>
            <a:graphicFrameLocks/>
          </p:cNvGraphicFramePr>
          <p:nvPr/>
        </p:nvGraphicFramePr>
        <p:xfrm>
          <a:off x="-50800" y="711200"/>
          <a:ext cx="9245600" cy="574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14" name="Chart" r:id="rId3" imgW="9254530" imgH="5749026" progId="Excel.Chart.8">
                  <p:embed/>
                </p:oleObj>
              </mc:Choice>
              <mc:Fallback>
                <p:oleObj name="Chart" r:id="rId3" imgW="9254530" imgH="5749026" progId="Excel.Chart.8">
                  <p:embed/>
                  <p:pic>
                    <p:nvPicPr>
                      <p:cNvPr id="0" name="Chart 1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50800" y="711200"/>
                        <a:ext cx="9245600" cy="574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 descr="http://cancer.uky.edu/KCR.png"/>
          <p:cNvPicPr>
            <a:picLocks noChangeAspect="1" noChangeArrowheads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8229600" y="6242994"/>
            <a:ext cx="723900" cy="476894"/>
          </a:xfrm>
          <a:prstGeom prst="rect">
            <a:avLst/>
          </a:prstGeom>
          <a:solidFill>
            <a:schemeClr val="tx2">
              <a:lumMod val="75000"/>
            </a:schemeClr>
          </a:solidFill>
          <a:ln w="19050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50800" y="1066800"/>
          <a:ext cx="9067801" cy="4676769"/>
        </p:xfrm>
        <a:graphic>
          <a:graphicData uri="http://schemas.openxmlformats.org/drawingml/2006/table">
            <a:tbl>
              <a:tblPr/>
              <a:tblGrid>
                <a:gridCol w="1625600"/>
                <a:gridCol w="914400"/>
                <a:gridCol w="914400"/>
                <a:gridCol w="838927"/>
                <a:gridCol w="685800"/>
                <a:gridCol w="1121028"/>
                <a:gridCol w="783972"/>
                <a:gridCol w="914400"/>
                <a:gridCol w="609600"/>
                <a:gridCol w="659674"/>
              </a:tblGrid>
              <a:tr h="251293">
                <a:tc gridSpan="10"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000514"/>
                          </a:solidFill>
                          <a:effectLst/>
                          <a:latin typeface="Arial" panose="020B0604020202020204" pitchFamily="34" charset="0"/>
                        </a:rPr>
                        <a:t>Lung Cancer by Area Development District in KY, 2009-2013</a:t>
                      </a:r>
                    </a:p>
                  </a:txBody>
                  <a:tcPr marL="7454" marR="7454" marT="74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1023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Area Development District</a:t>
                      </a:r>
                    </a:p>
                  </a:txBody>
                  <a:tcPr marL="7454" marR="7454" marT="74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High School 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Education 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2009-2013</a:t>
                      </a:r>
                    </a:p>
                  </a:txBody>
                  <a:tcPr marL="7454" marR="7454" marT="74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Current 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Smoker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Age-Adjusted Incidence</a:t>
                      </a:r>
                    </a:p>
                  </a:txBody>
                  <a:tcPr marL="7454" marR="7454" marT="74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Age-Adjusted Mortality</a:t>
                      </a:r>
                    </a:p>
                  </a:txBody>
                  <a:tcPr marL="7454" marR="7454" marT="74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Overall Rank</a:t>
                      </a:r>
                    </a:p>
                  </a:txBody>
                  <a:tcPr marL="7454" marR="7454" marT="74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0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2001-2005</a:t>
                      </a:r>
                    </a:p>
                  </a:txBody>
                  <a:tcPr marL="7454" marR="7454" marT="74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210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Percent</a:t>
                      </a:r>
                    </a:p>
                  </a:txBody>
                  <a:tcPr marL="7454" marR="7454" marT="74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Rank</a:t>
                      </a:r>
                    </a:p>
                  </a:txBody>
                  <a:tcPr marL="7454" marR="7454" marT="74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Percent</a:t>
                      </a:r>
                    </a:p>
                  </a:txBody>
                  <a:tcPr marL="7454" marR="7454" marT="74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Rank</a:t>
                      </a:r>
                    </a:p>
                  </a:txBody>
                  <a:tcPr marL="7454" marR="7454" marT="74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Rate</a:t>
                      </a:r>
                    </a:p>
                  </a:txBody>
                  <a:tcPr marL="7454" marR="7454" marT="74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Rank</a:t>
                      </a:r>
                    </a:p>
                  </a:txBody>
                  <a:tcPr marL="7454" marR="7454" marT="74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Rate</a:t>
                      </a:r>
                    </a:p>
                  </a:txBody>
                  <a:tcPr marL="7454" marR="7454" marT="74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Rank</a:t>
                      </a:r>
                    </a:p>
                  </a:txBody>
                  <a:tcPr marL="7454" marR="7454" marT="74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2107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Kentucky River</a:t>
                      </a:r>
                    </a:p>
                  </a:txBody>
                  <a:tcPr marL="7454" marR="7454" marT="74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66.72</a:t>
                      </a:r>
                    </a:p>
                  </a:txBody>
                  <a:tcPr marL="7454" marR="7454" marT="74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454" marR="7454" marT="74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35.7</a:t>
                      </a:r>
                    </a:p>
                  </a:txBody>
                  <a:tcPr marL="7454" marR="7454" marT="74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454" marR="7454" marT="74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126.1</a:t>
                      </a:r>
                    </a:p>
                  </a:txBody>
                  <a:tcPr marL="7454" marR="7454" marT="74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454" marR="7454" marT="74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99.1</a:t>
                      </a:r>
                    </a:p>
                  </a:txBody>
                  <a:tcPr marL="7454" marR="7454" marT="74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454" marR="7454" marT="74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7454" marR="7454" marT="74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2107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Big Sandy</a:t>
                      </a:r>
                    </a:p>
                  </a:txBody>
                  <a:tcPr marL="7454" marR="7454" marT="74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70.03</a:t>
                      </a:r>
                    </a:p>
                  </a:txBody>
                  <a:tcPr marL="7454" marR="7454" marT="74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454" marR="7454" marT="74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35.5</a:t>
                      </a:r>
                    </a:p>
                  </a:txBody>
                  <a:tcPr marL="7454" marR="7454" marT="74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454" marR="7454" marT="74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129</a:t>
                      </a:r>
                    </a:p>
                  </a:txBody>
                  <a:tcPr marL="7454" marR="7454" marT="74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454" marR="7454" marT="74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89.8</a:t>
                      </a:r>
                    </a:p>
                  </a:txBody>
                  <a:tcPr marL="7454" marR="7454" marT="74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454" marR="7454" marT="74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7454" marR="7454" marT="74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37315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Cumberland Valley</a:t>
                      </a:r>
                    </a:p>
                  </a:txBody>
                  <a:tcPr marL="7454" marR="7454" marT="74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68.8</a:t>
                      </a:r>
                    </a:p>
                  </a:txBody>
                  <a:tcPr marL="7454" marR="7454" marT="74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454" marR="7454" marT="74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35.5</a:t>
                      </a:r>
                    </a:p>
                  </a:txBody>
                  <a:tcPr marL="7454" marR="7454" marT="74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454" marR="7454" marT="74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111.6</a:t>
                      </a:r>
                    </a:p>
                  </a:txBody>
                  <a:tcPr marL="7454" marR="7454" marT="74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454" marR="7454" marT="74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85.5</a:t>
                      </a:r>
                    </a:p>
                  </a:txBody>
                  <a:tcPr marL="7454" marR="7454" marT="74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454" marR="7454" marT="74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7454" marR="7454" marT="74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2107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Buffalo Trace</a:t>
                      </a:r>
                    </a:p>
                  </a:txBody>
                  <a:tcPr marL="7454" marR="7454" marT="74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74.88</a:t>
                      </a:r>
                    </a:p>
                  </a:txBody>
                  <a:tcPr marL="7454" marR="7454" marT="74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7454" marR="7454" marT="74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</a:t>
                      </a:r>
                    </a:p>
                  </a:txBody>
                  <a:tcPr marL="7454" marR="7454" marT="74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454" marR="7454" marT="74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111.1</a:t>
                      </a:r>
                    </a:p>
                  </a:txBody>
                  <a:tcPr marL="7454" marR="7454" marT="74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454" marR="7454" marT="74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80.5</a:t>
                      </a:r>
                    </a:p>
                  </a:txBody>
                  <a:tcPr marL="7454" marR="7454" marT="74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454" marR="7454" marT="74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7454" marR="7454" marT="74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37315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Lake Cumberland</a:t>
                      </a:r>
                    </a:p>
                  </a:txBody>
                  <a:tcPr marL="7454" marR="7454" marT="74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72.48</a:t>
                      </a:r>
                    </a:p>
                  </a:txBody>
                  <a:tcPr marL="7454" marR="7454" marT="74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454" marR="7454" marT="74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31.1</a:t>
                      </a:r>
                    </a:p>
                  </a:txBody>
                  <a:tcPr marL="7454" marR="7454" marT="74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7454" marR="7454" marT="74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102.3</a:t>
                      </a:r>
                    </a:p>
                  </a:txBody>
                  <a:tcPr marL="7454" marR="7454" marT="74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7454" marR="7454" marT="74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79.9</a:t>
                      </a:r>
                    </a:p>
                  </a:txBody>
                  <a:tcPr marL="7454" marR="7454" marT="74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7454" marR="7454" marT="74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7454" marR="7454" marT="74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2107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Gateway</a:t>
                      </a:r>
                    </a:p>
                  </a:txBody>
                  <a:tcPr marL="7454" marR="7454" marT="74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74.28</a:t>
                      </a:r>
                    </a:p>
                  </a:txBody>
                  <a:tcPr marL="7454" marR="7454" marT="74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7454" marR="7454" marT="74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</a:t>
                      </a:r>
                    </a:p>
                  </a:txBody>
                  <a:tcPr marL="7454" marR="7454" marT="74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7454" marR="7454" marT="74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99.5</a:t>
                      </a:r>
                    </a:p>
                  </a:txBody>
                  <a:tcPr marL="7454" marR="7454" marT="74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7454" marR="7454" marT="74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75.7</a:t>
                      </a:r>
                    </a:p>
                  </a:txBody>
                  <a:tcPr marL="7454" marR="7454" marT="74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7454" marR="7454" marT="74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</a:t>
                      </a:r>
                    </a:p>
                  </a:txBody>
                  <a:tcPr marL="7454" marR="7454" marT="74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2107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Fivco</a:t>
                      </a:r>
                    </a:p>
                  </a:txBody>
                  <a:tcPr marL="7454" marR="7454" marT="74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79.18</a:t>
                      </a:r>
                    </a:p>
                  </a:txBody>
                  <a:tcPr marL="7454" marR="7454" marT="74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7454" marR="7454" marT="74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32.5</a:t>
                      </a:r>
                    </a:p>
                  </a:txBody>
                  <a:tcPr marL="7454" marR="7454" marT="74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7454" marR="7454" marT="74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100.2</a:t>
                      </a:r>
                    </a:p>
                  </a:txBody>
                  <a:tcPr marL="7454" marR="7454" marT="74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7454" marR="7454" marT="74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69.4</a:t>
                      </a:r>
                    </a:p>
                  </a:txBody>
                  <a:tcPr marL="7454" marR="7454" marT="74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7454" marR="7454" marT="74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</a:t>
                      </a:r>
                    </a:p>
                  </a:txBody>
                  <a:tcPr marL="7454" marR="7454" marT="74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2107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Barren River</a:t>
                      </a:r>
                    </a:p>
                  </a:txBody>
                  <a:tcPr marL="7454" marR="7454" marT="74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79.19</a:t>
                      </a:r>
                    </a:p>
                  </a:txBody>
                  <a:tcPr marL="7454" marR="7454" marT="74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7454" marR="7454" marT="74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31.8</a:t>
                      </a:r>
                    </a:p>
                  </a:txBody>
                  <a:tcPr marL="7454" marR="7454" marT="74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7454" marR="7454" marT="74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98.4</a:t>
                      </a:r>
                    </a:p>
                  </a:txBody>
                  <a:tcPr marL="7454" marR="7454" marT="74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7454" marR="7454" marT="74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72.4</a:t>
                      </a:r>
                    </a:p>
                  </a:txBody>
                  <a:tcPr marL="7454" marR="7454" marT="74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7454" marR="7454" marT="74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</a:t>
                      </a:r>
                    </a:p>
                  </a:txBody>
                  <a:tcPr marL="7454" marR="7454" marT="74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2107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Lincoln Trail</a:t>
                      </a:r>
                    </a:p>
                  </a:txBody>
                  <a:tcPr marL="7454" marR="7454" marT="74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83.24</a:t>
                      </a:r>
                    </a:p>
                  </a:txBody>
                  <a:tcPr marL="7454" marR="7454" marT="74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7454" marR="7454" marT="74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31.1</a:t>
                      </a:r>
                    </a:p>
                  </a:txBody>
                  <a:tcPr marL="7454" marR="7454" marT="74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7454" marR="7454" marT="74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102.4</a:t>
                      </a:r>
                    </a:p>
                  </a:txBody>
                  <a:tcPr marL="7454" marR="7454" marT="74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7454" marR="7454" marT="74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71.9</a:t>
                      </a:r>
                    </a:p>
                  </a:txBody>
                  <a:tcPr marL="7454" marR="7454" marT="74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7454" marR="7454" marT="74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</a:t>
                      </a:r>
                    </a:p>
                  </a:txBody>
                  <a:tcPr marL="7454" marR="7454" marT="74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2107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Green River</a:t>
                      </a:r>
                    </a:p>
                  </a:txBody>
                  <a:tcPr marL="7454" marR="7454" marT="74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83.78</a:t>
                      </a:r>
                    </a:p>
                  </a:txBody>
                  <a:tcPr marL="7454" marR="7454" marT="74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7454" marR="7454" marT="74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30.3</a:t>
                      </a:r>
                    </a:p>
                  </a:txBody>
                  <a:tcPr marL="7454" marR="7454" marT="74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7454" marR="7454" marT="74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107.2</a:t>
                      </a:r>
                    </a:p>
                  </a:txBody>
                  <a:tcPr marL="7454" marR="7454" marT="74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7454" marR="7454" marT="74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76.2</a:t>
                      </a:r>
                    </a:p>
                  </a:txBody>
                  <a:tcPr marL="7454" marR="7454" marT="74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7454" marR="7454" marT="74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</a:t>
                      </a:r>
                    </a:p>
                  </a:txBody>
                  <a:tcPr marL="7454" marR="7454" marT="74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2107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Pennyrile</a:t>
                      </a:r>
                    </a:p>
                  </a:txBody>
                  <a:tcPr marL="7454" marR="7454" marT="74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80.8</a:t>
                      </a:r>
                    </a:p>
                  </a:txBody>
                  <a:tcPr marL="7454" marR="7454" marT="74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7454" marR="7454" marT="74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31.3</a:t>
                      </a:r>
                    </a:p>
                  </a:txBody>
                  <a:tcPr marL="7454" marR="7454" marT="74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7454" marR="7454" marT="74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92.3</a:t>
                      </a:r>
                    </a:p>
                  </a:txBody>
                  <a:tcPr marL="7454" marR="7454" marT="74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7454" marR="7454" marT="74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69.9</a:t>
                      </a:r>
                    </a:p>
                  </a:txBody>
                  <a:tcPr marL="7454" marR="7454" marT="74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7454" marR="7454" marT="74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</a:t>
                      </a:r>
                    </a:p>
                  </a:txBody>
                  <a:tcPr marL="7454" marR="7454" marT="74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37315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Northern Kentucky</a:t>
                      </a:r>
                    </a:p>
                  </a:txBody>
                  <a:tcPr marL="7454" marR="7454" marT="74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87.14</a:t>
                      </a:r>
                    </a:p>
                  </a:txBody>
                  <a:tcPr marL="7454" marR="7454" marT="74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7454" marR="7454" marT="74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</a:t>
                      </a:r>
                    </a:p>
                  </a:txBody>
                  <a:tcPr marL="7454" marR="7454" marT="74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7454" marR="7454" marT="74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91.9</a:t>
                      </a:r>
                    </a:p>
                  </a:txBody>
                  <a:tcPr marL="7454" marR="7454" marT="74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7454" marR="7454" marT="74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64.2</a:t>
                      </a:r>
                    </a:p>
                  </a:txBody>
                  <a:tcPr marL="7454" marR="7454" marT="74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7454" marR="7454" marT="74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</a:t>
                      </a:r>
                    </a:p>
                  </a:txBody>
                  <a:tcPr marL="7454" marR="7454" marT="74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22107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Purchase</a:t>
                      </a:r>
                    </a:p>
                  </a:txBody>
                  <a:tcPr marL="7454" marR="7454" marT="74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83.67</a:t>
                      </a:r>
                    </a:p>
                  </a:txBody>
                  <a:tcPr marL="7454" marR="7454" marT="74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7454" marR="7454" marT="74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28.5</a:t>
                      </a:r>
                    </a:p>
                  </a:txBody>
                  <a:tcPr marL="7454" marR="7454" marT="74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7454" marR="7454" marT="74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84.3</a:t>
                      </a:r>
                    </a:p>
                  </a:txBody>
                  <a:tcPr marL="7454" marR="7454" marT="74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7454" marR="7454" marT="74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61.8</a:t>
                      </a:r>
                    </a:p>
                  </a:txBody>
                  <a:tcPr marL="7454" marR="7454" marT="74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7454" marR="7454" marT="74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</a:t>
                      </a:r>
                    </a:p>
                  </a:txBody>
                  <a:tcPr marL="7454" marR="7454" marT="74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22107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Kipda</a:t>
                      </a:r>
                    </a:p>
                  </a:txBody>
                  <a:tcPr marL="7454" marR="7454" marT="74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87.01</a:t>
                      </a:r>
                    </a:p>
                  </a:txBody>
                  <a:tcPr marL="7454" marR="7454" marT="74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7454" marR="7454" marT="74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28.6</a:t>
                      </a:r>
                    </a:p>
                  </a:txBody>
                  <a:tcPr marL="7454" marR="7454" marT="74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7454" marR="7454" marT="74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89.3</a:t>
                      </a:r>
                    </a:p>
                  </a:txBody>
                  <a:tcPr marL="7454" marR="7454" marT="74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7454" marR="7454" marT="74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59.8</a:t>
                      </a:r>
                    </a:p>
                  </a:txBody>
                  <a:tcPr marL="7454" marR="7454" marT="74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7454" marR="7454" marT="74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</a:t>
                      </a:r>
                    </a:p>
                  </a:txBody>
                  <a:tcPr marL="7454" marR="7454" marT="74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22107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Bluegrass</a:t>
                      </a:r>
                    </a:p>
                  </a:txBody>
                  <a:tcPr marL="7454" marR="7454" marT="74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84.93</a:t>
                      </a:r>
                    </a:p>
                  </a:txBody>
                  <a:tcPr marL="7454" marR="7454" marT="74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7454" marR="7454" marT="74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28.2</a:t>
                      </a:r>
                    </a:p>
                  </a:txBody>
                  <a:tcPr marL="7454" marR="7454" marT="74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7454" marR="7454" marT="74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86.9</a:t>
                      </a:r>
                    </a:p>
                  </a:txBody>
                  <a:tcPr marL="7454" marR="7454" marT="74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7454" marR="7454" marT="74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63.4</a:t>
                      </a:r>
                    </a:p>
                  </a:txBody>
                  <a:tcPr marL="7454" marR="7454" marT="74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7454" marR="7454" marT="74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</a:t>
                      </a:r>
                    </a:p>
                  </a:txBody>
                  <a:tcPr marL="7454" marR="7454" marT="74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pic>
        <p:nvPicPr>
          <p:cNvPr id="3" name="Picture 2" descr="http://cancer.uky.edu/KCR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8229600" y="6242994"/>
            <a:ext cx="723900" cy="476894"/>
          </a:xfrm>
          <a:prstGeom prst="rect">
            <a:avLst/>
          </a:prstGeom>
          <a:solidFill>
            <a:schemeClr val="tx2">
              <a:lumMod val="75000"/>
            </a:schemeClr>
          </a:solidFill>
          <a:ln w="19050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685800"/>
          </a:xfrm>
        </p:spPr>
        <p:txBody>
          <a:bodyPr/>
          <a:lstStyle/>
          <a:p>
            <a:r>
              <a:rPr lang="en-US" altLang="en-US" sz="3200" b="1" smtClean="0">
                <a:latin typeface="&quot;arial&quot;" charset="0"/>
              </a:rPr>
              <a:t>Lung Cancer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28800"/>
            <a:ext cx="8610600" cy="4745038"/>
          </a:xfrm>
        </p:spPr>
        <p:txBody>
          <a:bodyPr/>
          <a:lstStyle/>
          <a:p>
            <a:pPr>
              <a:defRPr/>
            </a:pPr>
            <a:r>
              <a:rPr lang="en-US" sz="2000" dirty="0" smtClean="0">
                <a:latin typeface="&quot;arial&quot;"/>
                <a:ea typeface="ＭＳ Ｐゴシック" charset="0"/>
              </a:rPr>
              <a:t>Kentucky has the highest lung cancer incidence and mortality rates compared to all other states.</a:t>
            </a:r>
          </a:p>
          <a:p>
            <a:pPr>
              <a:defRPr/>
            </a:pPr>
            <a:r>
              <a:rPr lang="en-US" sz="2000" dirty="0" smtClean="0">
                <a:latin typeface="&quot;arial&quot;"/>
                <a:ea typeface="ＭＳ Ｐゴシック" charset="0"/>
              </a:rPr>
              <a:t>The lung cancer incidence and mortality is declining among males, </a:t>
            </a:r>
          </a:p>
          <a:p>
            <a:pPr marL="109537" indent="0">
              <a:buFont typeface="Georgia" panose="02040502050405020303" pitchFamily="18" charset="0"/>
              <a:buNone/>
              <a:defRPr/>
            </a:pPr>
            <a:r>
              <a:rPr lang="en-US" sz="2000" dirty="0">
                <a:latin typeface="&quot;arial&quot;"/>
                <a:ea typeface="ＭＳ Ｐゴシック" charset="0"/>
              </a:rPr>
              <a:t> </a:t>
            </a:r>
            <a:r>
              <a:rPr lang="en-US" sz="2000" dirty="0" smtClean="0">
                <a:latin typeface="&quot;arial&quot;"/>
                <a:ea typeface="ＭＳ Ｐゴシック" charset="0"/>
              </a:rPr>
              <a:t>   But, the lung cancer incidence is increasing among females.</a:t>
            </a:r>
          </a:p>
          <a:p>
            <a:pPr>
              <a:defRPr/>
            </a:pPr>
            <a:r>
              <a:rPr lang="en-US" sz="2000" dirty="0" smtClean="0">
                <a:latin typeface="&quot;arial&quot;"/>
                <a:ea typeface="ＭＳ Ｐゴシック" charset="0"/>
              </a:rPr>
              <a:t>The lung cancer incidence rate declined significantly in the last 6 years among African American men, but not for African American women.</a:t>
            </a:r>
          </a:p>
          <a:p>
            <a:pPr>
              <a:defRPr/>
            </a:pPr>
            <a:r>
              <a:rPr lang="en-US" sz="2000" dirty="0" smtClean="0">
                <a:latin typeface="&quot;arial&quot;"/>
                <a:ea typeface="ＭＳ Ｐゴシック" charset="0"/>
              </a:rPr>
              <a:t>The highest lung cancer incidence and mortality rates are in the Appalachian region of the state, specifically in the Kentucky River, Big Sandy and Cumberland Valley ADD’s. </a:t>
            </a:r>
          </a:p>
          <a:p>
            <a:pPr>
              <a:defRPr/>
            </a:pPr>
            <a:r>
              <a:rPr lang="en-US" sz="2000" dirty="0" smtClean="0">
                <a:latin typeface="&quot;arial&quot;"/>
                <a:ea typeface="ＭＳ Ｐゴシック" charset="0"/>
              </a:rPr>
              <a:t>The index for the burden of lung cancer also shows Kentucky River, Big Sandy and Cumberland Valley ADD’s to have the greatest need.</a:t>
            </a:r>
            <a:endParaRPr lang="en-US" sz="2000" dirty="0">
              <a:latin typeface="&quot;arial&quot;"/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le 1"/>
          <p:cNvSpPr>
            <a:spLocks noGrp="1"/>
          </p:cNvSpPr>
          <p:nvPr>
            <p:ph type="title"/>
          </p:nvPr>
        </p:nvSpPr>
        <p:spPr>
          <a:xfrm>
            <a:off x="3200400" y="2362200"/>
            <a:ext cx="2895600" cy="1069975"/>
          </a:xfrm>
        </p:spPr>
        <p:txBody>
          <a:bodyPr/>
          <a:lstStyle/>
          <a:p>
            <a:r>
              <a:rPr lang="en-US" altLang="en-US" sz="3200" b="1" smtClean="0">
                <a:latin typeface="&quot;arial&quot;" charset="0"/>
              </a:rPr>
              <a:t>Questions?</a:t>
            </a:r>
          </a:p>
        </p:txBody>
      </p:sp>
      <p:pic>
        <p:nvPicPr>
          <p:cNvPr id="3" name="Picture 2" descr="http://cancer.uky.edu/KCR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8229600" y="6242994"/>
            <a:ext cx="723900" cy="476894"/>
          </a:xfrm>
          <a:prstGeom prst="rect">
            <a:avLst/>
          </a:prstGeom>
          <a:solidFill>
            <a:schemeClr val="tx2">
              <a:lumMod val="75000"/>
            </a:schemeClr>
          </a:solidFill>
          <a:ln w="19050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le 1"/>
          <p:cNvSpPr>
            <a:spLocks noGrp="1"/>
          </p:cNvSpPr>
          <p:nvPr>
            <p:ph type="title"/>
          </p:nvPr>
        </p:nvSpPr>
        <p:spPr>
          <a:xfrm>
            <a:off x="76200" y="990600"/>
            <a:ext cx="8991600" cy="1069975"/>
          </a:xfrm>
        </p:spPr>
        <p:txBody>
          <a:bodyPr/>
          <a:lstStyle/>
          <a:p>
            <a:pPr algn="ctr"/>
            <a:r>
              <a:rPr lang="en-US" altLang="en-US" sz="3200" b="1" smtClean="0">
                <a:latin typeface="&quot;arial&quot;" charset="0"/>
              </a:rPr>
              <a:t>Female Breast Cancer </a:t>
            </a:r>
            <a:r>
              <a:rPr lang="en-US" altLang="en-US" sz="3200" b="1" smtClean="0">
                <a:solidFill>
                  <a:srgbClr val="FF0000"/>
                </a:solidFill>
                <a:latin typeface="&quot;arial&quot;" charset="0"/>
              </a:rPr>
              <a:t>Incidence</a:t>
            </a:r>
            <a:r>
              <a:rPr lang="en-US" altLang="en-US" sz="3200" b="1" smtClean="0">
                <a:latin typeface="&quot;arial&quot;" charset="0"/>
              </a:rPr>
              <a:t> in Kentucky</a:t>
            </a:r>
          </a:p>
        </p:txBody>
      </p:sp>
      <p:pic>
        <p:nvPicPr>
          <p:cNvPr id="3" name="Picture 2" descr="http://cancer.uky.edu/KCR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8229600" y="6242994"/>
            <a:ext cx="723900" cy="476894"/>
          </a:xfrm>
          <a:prstGeom prst="rect">
            <a:avLst/>
          </a:prstGeom>
          <a:solidFill>
            <a:schemeClr val="tx2">
              <a:lumMod val="75000"/>
            </a:schemeClr>
          </a:solidFill>
          <a:ln w="19050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z="2800" b="1" smtClean="0">
                <a:latin typeface="&quot;arial&quot;" charset="0"/>
              </a:rPr>
              <a:t>Other Characteristics of the Kentucky Population</a:t>
            </a:r>
            <a:br>
              <a:rPr lang="en-US" altLang="en-US" sz="2800" b="1" smtClean="0">
                <a:latin typeface="&quot;arial&quot;" charset="0"/>
              </a:rPr>
            </a:br>
            <a:endParaRPr lang="en-US" altLang="en-US" sz="2800" b="1" smtClean="0">
              <a:latin typeface="&quot;arial&quot;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6468097"/>
              </p:ext>
            </p:extLst>
          </p:nvPr>
        </p:nvGraphicFramePr>
        <p:xfrm>
          <a:off x="1524000" y="2743200"/>
          <a:ext cx="6096000" cy="2057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67200"/>
                <a:gridCol w="1828800"/>
              </a:tblGrid>
              <a:tr h="32512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&quot;arial&quot;"/>
                        </a:rPr>
                        <a:t>Characteristic</a:t>
                      </a:r>
                      <a:endParaRPr lang="en-US" dirty="0">
                        <a:latin typeface="&quot;arial&quot;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&quot;arial&quot;"/>
                        </a:rPr>
                        <a:t>Kentucky</a:t>
                      </a:r>
                      <a:endParaRPr lang="en-US" dirty="0">
                        <a:latin typeface="&quot;arial&quot;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&quot;arial&quot;"/>
                        </a:rPr>
                        <a:t>% Living in Appalachia</a:t>
                      </a:r>
                      <a:endParaRPr lang="en-US" b="1" dirty="0">
                        <a:latin typeface="&quot;arial&quot;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  <a:latin typeface="&quot;arial&quot;"/>
                        </a:rPr>
                        <a:t>26.7</a:t>
                      </a:r>
                      <a:endParaRPr lang="en-US" b="1" dirty="0">
                        <a:solidFill>
                          <a:srgbClr val="FF0000"/>
                        </a:solidFill>
                        <a:latin typeface="&quot;arial&quot;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&quot;arial&quot;"/>
                        </a:rPr>
                        <a:t>% </a:t>
                      </a:r>
                      <a:r>
                        <a:rPr lang="en-US" b="1" dirty="0" smtClean="0">
                          <a:latin typeface="&quot;arial&quot;"/>
                        </a:rPr>
                        <a:t>Living </a:t>
                      </a:r>
                      <a:r>
                        <a:rPr lang="en-US" b="1" dirty="0" smtClean="0">
                          <a:latin typeface="&quot;arial&quot;"/>
                        </a:rPr>
                        <a:t>in Rural Areas</a:t>
                      </a:r>
                      <a:endParaRPr lang="en-US" b="1" dirty="0">
                        <a:latin typeface="&quot;arial&quot;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&quot;arial&quot;"/>
                        </a:rPr>
                        <a:t>41.0</a:t>
                      </a:r>
                      <a:endParaRPr lang="en-US" dirty="0">
                        <a:latin typeface="&quot;arial&quot;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&quot;arial&quot;"/>
                        </a:rPr>
                        <a:t># of New Primary Cancers 2013</a:t>
                      </a:r>
                      <a:endParaRPr lang="en-US" b="1" dirty="0">
                        <a:latin typeface="&quot;arial&quot;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&quot;arial&quot;"/>
                        </a:rPr>
                        <a:t>29,232</a:t>
                      </a:r>
                      <a:endParaRPr lang="en-US" dirty="0">
                        <a:latin typeface="&quot;arial&quot;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US" sz="1600" dirty="0" smtClean="0">
                          <a:latin typeface="&quot;arial&quot;"/>
                        </a:rPr>
                        <a:t>Source:</a:t>
                      </a:r>
                      <a:r>
                        <a:rPr lang="en-US" sz="1600" baseline="0" dirty="0" smtClean="0">
                          <a:latin typeface="&quot;arial&quot;"/>
                        </a:rPr>
                        <a:t> Kentucky Cancer Registry Website accessed July 14, 2016</a:t>
                      </a:r>
                      <a:endParaRPr lang="en-US" sz="1600" dirty="0">
                        <a:latin typeface="&quot;arial&quot;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&quot;arial&quot;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" name="Picture 5" descr="http://cancer.uky.edu/KCR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8229600" y="6242994"/>
            <a:ext cx="723900" cy="476894"/>
          </a:xfrm>
          <a:prstGeom prst="rect">
            <a:avLst/>
          </a:prstGeom>
          <a:solidFill>
            <a:schemeClr val="tx2">
              <a:lumMod val="75000"/>
            </a:schemeClr>
          </a:solidFill>
          <a:ln w="19050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extBox 2"/>
          <p:cNvSpPr txBox="1">
            <a:spLocks noChangeArrowheads="1"/>
          </p:cNvSpPr>
          <p:nvPr/>
        </p:nvSpPr>
        <p:spPr bwMode="auto">
          <a:xfrm>
            <a:off x="381000" y="152400"/>
            <a:ext cx="8643938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000" b="1">
                <a:solidFill>
                  <a:srgbClr val="000000"/>
                </a:solidFill>
              </a:rPr>
              <a:t>Female Breast Cancer </a:t>
            </a:r>
            <a:r>
              <a:rPr lang="en-US" altLang="en-US" sz="2000" b="1">
                <a:solidFill>
                  <a:srgbClr val="0070C0"/>
                </a:solidFill>
              </a:rPr>
              <a:t>Incidence</a:t>
            </a:r>
            <a:r>
              <a:rPr lang="en-US" altLang="en-US" sz="2000" b="1">
                <a:solidFill>
                  <a:srgbClr val="3366CC"/>
                </a:solidFill>
              </a:rPr>
              <a:t> </a:t>
            </a:r>
            <a:r>
              <a:rPr lang="en-US" altLang="en-US" sz="2000" b="1">
                <a:solidFill>
                  <a:srgbClr val="000000"/>
                </a:solidFill>
              </a:rPr>
              <a:t>Rates Ranked by State (2009 – 2013)</a:t>
            </a:r>
          </a:p>
        </p:txBody>
      </p:sp>
      <p:pic>
        <p:nvPicPr>
          <p:cNvPr id="8294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9" t="8221" r="-1428" b="23334"/>
          <a:stretch>
            <a:fillRect/>
          </a:stretch>
        </p:blipFill>
        <p:spPr bwMode="auto">
          <a:xfrm>
            <a:off x="577850" y="609600"/>
            <a:ext cx="6664325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48" name="TextBox 6"/>
          <p:cNvSpPr txBox="1">
            <a:spLocks noChangeArrowheads="1"/>
          </p:cNvSpPr>
          <p:nvPr/>
        </p:nvSpPr>
        <p:spPr bwMode="auto">
          <a:xfrm>
            <a:off x="6242050" y="6273800"/>
            <a:ext cx="2895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600">
                <a:solidFill>
                  <a:srgbClr val="000000"/>
                </a:solidFill>
              </a:rPr>
              <a:t>Source: CDC/USCS Website </a:t>
            </a:r>
          </a:p>
          <a:p>
            <a:r>
              <a:rPr lang="en-US" altLang="en-US" sz="1600">
                <a:solidFill>
                  <a:srgbClr val="000000"/>
                </a:solidFill>
              </a:rPr>
              <a:t>Accessed July 20, 2016</a:t>
            </a:r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838200" y="4953000"/>
            <a:ext cx="457200" cy="152400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2950" name="TextBox 2"/>
          <p:cNvSpPr txBox="1">
            <a:spLocks noChangeArrowheads="1"/>
          </p:cNvSpPr>
          <p:nvPr/>
        </p:nvSpPr>
        <p:spPr bwMode="auto">
          <a:xfrm>
            <a:off x="152400" y="4876800"/>
            <a:ext cx="685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400" b="1"/>
              <a:t>32nd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1219200"/>
            <a:ext cx="873125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http://cancer.uky.edu/KCR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8229600" y="6242994"/>
            <a:ext cx="723900" cy="476894"/>
          </a:xfrm>
          <a:prstGeom prst="rect">
            <a:avLst/>
          </a:prstGeom>
          <a:solidFill>
            <a:schemeClr val="tx2">
              <a:lumMod val="75000"/>
            </a:schemeClr>
          </a:solidFill>
          <a:ln w="19050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3"/>
          <p:cNvGraphicFramePr>
            <a:graphicFrameLocks/>
          </p:cNvGraphicFramePr>
          <p:nvPr/>
        </p:nvGraphicFramePr>
        <p:xfrm>
          <a:off x="76200" y="838200"/>
          <a:ext cx="899160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Picture 2" descr="http://cancer.uky.edu/KCR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8229600" y="6242994"/>
            <a:ext cx="723900" cy="476894"/>
          </a:xfrm>
          <a:prstGeom prst="rect">
            <a:avLst/>
          </a:prstGeom>
          <a:solidFill>
            <a:schemeClr val="tx2">
              <a:lumMod val="75000"/>
            </a:schemeClr>
          </a:solidFill>
          <a:ln w="19050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76200" y="914400"/>
          <a:ext cx="89916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Picture 2" descr="http://cancer.uky.edu/KCR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8229600" y="6242994"/>
            <a:ext cx="723900" cy="476894"/>
          </a:xfrm>
          <a:prstGeom prst="rect">
            <a:avLst/>
          </a:prstGeom>
          <a:solidFill>
            <a:schemeClr val="tx2">
              <a:lumMod val="75000"/>
            </a:schemeClr>
          </a:solidFill>
          <a:ln w="19050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76200" y="762000"/>
          <a:ext cx="8991600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Picture 2" descr="http://cancer.uky.edu/KCR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8229600" y="6242994"/>
            <a:ext cx="723900" cy="476894"/>
          </a:xfrm>
          <a:prstGeom prst="rect">
            <a:avLst/>
          </a:prstGeom>
          <a:solidFill>
            <a:schemeClr val="tx2">
              <a:lumMod val="75000"/>
            </a:schemeClr>
          </a:solidFill>
          <a:ln w="19050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52400" y="762000"/>
          <a:ext cx="89916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Picture 2" descr="http://cancer.uky.edu/KCR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8229600" y="6242994"/>
            <a:ext cx="723900" cy="476894"/>
          </a:xfrm>
          <a:prstGeom prst="rect">
            <a:avLst/>
          </a:prstGeom>
          <a:solidFill>
            <a:schemeClr val="tx2">
              <a:lumMod val="75000"/>
            </a:schemeClr>
          </a:solidFill>
          <a:ln w="19050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itle 1"/>
          <p:cNvSpPr>
            <a:spLocks noGrp="1"/>
          </p:cNvSpPr>
          <p:nvPr>
            <p:ph type="title"/>
          </p:nvPr>
        </p:nvSpPr>
        <p:spPr>
          <a:xfrm>
            <a:off x="228600" y="1143000"/>
            <a:ext cx="8839200" cy="1066800"/>
          </a:xfrm>
        </p:spPr>
        <p:txBody>
          <a:bodyPr/>
          <a:lstStyle/>
          <a:p>
            <a:r>
              <a:rPr lang="en-US" altLang="en-US" sz="3200" b="1" smtClean="0">
                <a:solidFill>
                  <a:srgbClr val="FF0000"/>
                </a:solidFill>
                <a:latin typeface="&quot;arial&quot;" charset="0"/>
              </a:rPr>
              <a:t>Late-Stage</a:t>
            </a:r>
            <a:r>
              <a:rPr lang="en-US" altLang="en-US" sz="3200" b="1" smtClean="0">
                <a:latin typeface="&quot;arial&quot;" charset="0"/>
              </a:rPr>
              <a:t> Female Breast Cancer Incidence </a:t>
            </a:r>
          </a:p>
        </p:txBody>
      </p:sp>
      <p:pic>
        <p:nvPicPr>
          <p:cNvPr id="3" name="Picture 2" descr="http://cancer.uky.edu/KCR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8229600" y="6242994"/>
            <a:ext cx="723900" cy="476894"/>
          </a:xfrm>
          <a:prstGeom prst="rect">
            <a:avLst/>
          </a:prstGeom>
          <a:solidFill>
            <a:schemeClr val="tx2">
              <a:lumMod val="75000"/>
            </a:schemeClr>
          </a:solidFill>
          <a:ln w="19050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76200" y="914400"/>
          <a:ext cx="89916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Picture 2" descr="http://cancer.uky.edu/KCR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8229600" y="6242994"/>
            <a:ext cx="723900" cy="476894"/>
          </a:xfrm>
          <a:prstGeom prst="rect">
            <a:avLst/>
          </a:prstGeom>
          <a:solidFill>
            <a:schemeClr val="tx2">
              <a:lumMod val="75000"/>
            </a:schemeClr>
          </a:solidFill>
          <a:ln w="19050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76200" y="990600"/>
          <a:ext cx="89916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Picture 2" descr="http://cancer.uky.edu/KCR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8229600" y="6242994"/>
            <a:ext cx="723900" cy="476894"/>
          </a:xfrm>
          <a:prstGeom prst="rect">
            <a:avLst/>
          </a:prstGeom>
          <a:solidFill>
            <a:schemeClr val="tx2">
              <a:lumMod val="75000"/>
            </a:schemeClr>
          </a:solidFill>
          <a:ln w="19050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76200" y="838200"/>
          <a:ext cx="8991600" cy="5486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Picture 2" descr="http://cancer.uky.edu/KCR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8229600" y="6242994"/>
            <a:ext cx="723900" cy="476894"/>
          </a:xfrm>
          <a:prstGeom prst="rect">
            <a:avLst/>
          </a:prstGeom>
          <a:solidFill>
            <a:schemeClr val="tx2">
              <a:lumMod val="75000"/>
            </a:schemeClr>
          </a:solidFill>
          <a:ln w="19050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266700" y="561975"/>
            <a:ext cx="8736013" cy="733425"/>
          </a:xfrm>
        </p:spPr>
        <p:txBody>
          <a:bodyPr/>
          <a:lstStyle/>
          <a:p>
            <a:pPr eaLnBrk="1" hangingPunct="1"/>
            <a:r>
              <a:rPr lang="en-US" altLang="en-US" sz="2400" b="1" smtClean="0">
                <a:latin typeface="&quot;arial&quot;" charset="0"/>
              </a:rPr>
              <a:t>Age-Adjusted Incidence and Mortality Rates 2009-2013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04800" y="1295400"/>
          <a:ext cx="8575674" cy="2301875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2692400"/>
                <a:gridCol w="1295400"/>
                <a:gridCol w="990600"/>
                <a:gridCol w="1295400"/>
                <a:gridCol w="1143000"/>
                <a:gridCol w="1158874"/>
              </a:tblGrid>
              <a:tr h="429601">
                <a:tc gridSpan="5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solidFill>
                            <a:srgbClr val="FFFF00"/>
                          </a:solidFill>
                          <a:effectLst/>
                          <a:latin typeface="&quot;arial&quot;"/>
                        </a:rPr>
                        <a:t>Incidence</a:t>
                      </a:r>
                      <a:r>
                        <a:rPr lang="en-US" sz="2200" dirty="0" smtClean="0">
                          <a:effectLst/>
                          <a:latin typeface="&quot;arial&quot;"/>
                        </a:rPr>
                        <a:t>:</a:t>
                      </a:r>
                      <a:r>
                        <a:rPr lang="en-US" sz="2200" baseline="0" dirty="0" smtClean="0">
                          <a:effectLst/>
                          <a:latin typeface="&quot;arial&quot;"/>
                        </a:rPr>
                        <a:t> </a:t>
                      </a:r>
                      <a:r>
                        <a:rPr lang="en-US" sz="2200" dirty="0" smtClean="0">
                          <a:effectLst/>
                          <a:latin typeface="&quot;arial&quot;"/>
                        </a:rPr>
                        <a:t>U.S., </a:t>
                      </a:r>
                      <a:r>
                        <a:rPr lang="en-US" sz="2200" dirty="0">
                          <a:effectLst/>
                          <a:latin typeface="&quot;arial&quot;"/>
                        </a:rPr>
                        <a:t>Kentucky and </a:t>
                      </a:r>
                      <a:r>
                        <a:rPr lang="en-US" sz="2200" dirty="0" smtClean="0">
                          <a:effectLst/>
                          <a:latin typeface="&quot;arial&quot;"/>
                        </a:rPr>
                        <a:t>KY African Americans  </a:t>
                      </a:r>
                      <a:endParaRPr lang="en-US" sz="2200" b="1" dirty="0">
                        <a:solidFill>
                          <a:srgbClr val="005294"/>
                        </a:solidFill>
                        <a:effectLst/>
                        <a:latin typeface="&quot;arial&quot;"/>
                        <a:ea typeface="Times New Roman"/>
                        <a:cs typeface="Times New Roman"/>
                      </a:endParaRPr>
                    </a:p>
                  </a:txBody>
                  <a:tcPr marL="68581" marR="685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b="1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1" marR="6858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877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&quot;arial&quot;"/>
                        </a:rPr>
                        <a:t> </a:t>
                      </a:r>
                      <a:endParaRPr lang="en-US" sz="2400" b="1" dirty="0">
                        <a:effectLst/>
                        <a:latin typeface="&quot;arial&quot;"/>
                        <a:ea typeface="Times New Roman"/>
                        <a:cs typeface="Times New Roman"/>
                      </a:endParaRPr>
                    </a:p>
                  </a:txBody>
                  <a:tcPr marL="68581" marR="685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&quot;arial&quot;"/>
                        </a:rPr>
                        <a:t>All Cancers</a:t>
                      </a:r>
                      <a:endParaRPr lang="en-US" sz="1800" b="1" dirty="0">
                        <a:effectLst/>
                        <a:latin typeface="&quot;arial&quot;"/>
                        <a:ea typeface="Times New Roman"/>
                        <a:cs typeface="Times New Roman"/>
                      </a:endParaRPr>
                    </a:p>
                  </a:txBody>
                  <a:tcPr marL="68581" marR="685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&quot;arial&quot;"/>
                        </a:rPr>
                        <a:t>Lung</a:t>
                      </a:r>
                      <a:endParaRPr lang="en-US" sz="1800" b="1" dirty="0">
                        <a:latin typeface="&quot;arial&quot;"/>
                        <a:cs typeface="Arial" panose="020B0604020202020204" pitchFamily="34" charset="0"/>
                      </a:endParaRPr>
                    </a:p>
                  </a:txBody>
                  <a:tcPr marL="68581" marR="685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&quot;arial&quot;"/>
                        </a:rPr>
                        <a:t>Colorectal</a:t>
                      </a:r>
                      <a:endParaRPr lang="en-US" sz="1800" b="1" dirty="0">
                        <a:latin typeface="&quot;arial&quot;"/>
                      </a:endParaRPr>
                    </a:p>
                  </a:txBody>
                  <a:tcPr marL="68581" marR="685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&quot;arial&quot;"/>
                        </a:rPr>
                        <a:t>Cervical</a:t>
                      </a:r>
                      <a:endParaRPr lang="en-US" sz="1800" b="1" dirty="0">
                        <a:latin typeface="&quot;arial&quot;"/>
                        <a:cs typeface="Arial" panose="020B0604020202020204" pitchFamily="34" charset="0"/>
                      </a:endParaRPr>
                    </a:p>
                  </a:txBody>
                  <a:tcPr marL="68581" marR="685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&quot;arial&quot;"/>
                        </a:rPr>
                        <a:t>Breast</a:t>
                      </a:r>
                      <a:endParaRPr lang="en-US" sz="1800" b="1" dirty="0">
                        <a:effectLst/>
                        <a:latin typeface="&quot;arial&quot;"/>
                        <a:ea typeface="Times New Roman"/>
                        <a:cs typeface="Times New Roman"/>
                      </a:endParaRPr>
                    </a:p>
                  </a:txBody>
                  <a:tcPr marL="68581" marR="685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75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&quot;arial&quot;"/>
                        </a:rPr>
                        <a:t>U.S.</a:t>
                      </a:r>
                      <a:endParaRPr lang="en-US" sz="1800" b="1" dirty="0">
                        <a:effectLst/>
                        <a:latin typeface="&quot;arial&quot;"/>
                        <a:ea typeface="Times New Roman"/>
                        <a:cs typeface="Times New Roman"/>
                      </a:endParaRPr>
                    </a:p>
                  </a:txBody>
                  <a:tcPr marL="68581" marR="685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latin typeface="&quot;arial&quot;"/>
                        </a:rPr>
                        <a:t>456.7</a:t>
                      </a:r>
                      <a:endParaRPr lang="en-US" sz="1800" b="1" dirty="0">
                        <a:latin typeface="&quot;arial&quot;"/>
                      </a:endParaRPr>
                    </a:p>
                  </a:txBody>
                  <a:tcPr marL="68581" marR="1828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latin typeface="&quot;arial&quot;"/>
                        </a:rPr>
                        <a:t>62.5</a:t>
                      </a:r>
                      <a:endParaRPr lang="en-US" sz="1800" b="1" dirty="0">
                        <a:latin typeface="&quot;arial&quot;"/>
                        <a:cs typeface="Arial" panose="020B0604020202020204" pitchFamily="34" charset="0"/>
                      </a:endParaRPr>
                    </a:p>
                  </a:txBody>
                  <a:tcPr marL="68581" marR="1828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latin typeface="&quot;arial&quot;"/>
                        </a:rPr>
                        <a:t>40.6</a:t>
                      </a:r>
                      <a:endParaRPr lang="en-US" sz="1800" b="1" dirty="0">
                        <a:latin typeface="&quot;arial&quot;"/>
                      </a:endParaRPr>
                    </a:p>
                  </a:txBody>
                  <a:tcPr marL="68581" marR="1828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latin typeface="&quot;arial&quot;"/>
                        </a:rPr>
                        <a:t>7.6</a:t>
                      </a:r>
                      <a:endParaRPr lang="en-US" sz="1800" b="1" dirty="0">
                        <a:latin typeface="&quot;arial&quot;"/>
                        <a:cs typeface="Arial" panose="020B0604020202020204" pitchFamily="34" charset="0"/>
                      </a:endParaRPr>
                    </a:p>
                  </a:txBody>
                  <a:tcPr marL="68581" marR="1828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&quot;arial&quot;"/>
                        </a:rPr>
                        <a:t>123.4</a:t>
                      </a:r>
                      <a:endParaRPr lang="en-US" sz="1800" b="1" dirty="0">
                        <a:effectLst/>
                        <a:latin typeface="&quot;arial&quot;"/>
                        <a:ea typeface="Times New Roman"/>
                        <a:cs typeface="Times New Roman"/>
                      </a:endParaRPr>
                    </a:p>
                  </a:txBody>
                  <a:tcPr marL="68581" marR="1828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401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&quot;arial&quot;"/>
                        </a:rPr>
                        <a:t>Kentucky</a:t>
                      </a:r>
                      <a:endParaRPr lang="en-US" sz="2400" b="1" dirty="0">
                        <a:effectLst/>
                        <a:latin typeface="&quot;arial&quot;"/>
                        <a:ea typeface="Times New Roman"/>
                        <a:cs typeface="Times New Roman"/>
                      </a:endParaRPr>
                    </a:p>
                  </a:txBody>
                  <a:tcPr marL="68581" marR="685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latin typeface="&quot;arial&quot;"/>
                        </a:rPr>
                        <a:t>520.9</a:t>
                      </a:r>
                      <a:endParaRPr lang="en-US" sz="1800" b="1" dirty="0">
                        <a:latin typeface="&quot;arial&quot;"/>
                      </a:endParaRPr>
                    </a:p>
                  </a:txBody>
                  <a:tcPr marL="68581" marR="1828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latin typeface="&quot;arial&quot;"/>
                        </a:rPr>
                        <a:t>96.4</a:t>
                      </a:r>
                      <a:endParaRPr lang="en-US" sz="1800" b="1" dirty="0">
                        <a:latin typeface="&quot;arial&quot;"/>
                        <a:cs typeface="Arial" panose="020B0604020202020204" pitchFamily="34" charset="0"/>
                      </a:endParaRPr>
                    </a:p>
                  </a:txBody>
                  <a:tcPr marL="68581" marR="1828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latin typeface="&quot;arial&quot;"/>
                        </a:rPr>
                        <a:t>50.8</a:t>
                      </a:r>
                      <a:endParaRPr lang="en-US" sz="1800" b="1" dirty="0">
                        <a:latin typeface="&quot;arial&quot;"/>
                      </a:endParaRPr>
                    </a:p>
                  </a:txBody>
                  <a:tcPr marL="68581" marR="1828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latin typeface="&quot;arial&quot;"/>
                        </a:rPr>
                        <a:t>8.7</a:t>
                      </a:r>
                      <a:endParaRPr lang="en-US" sz="1800" b="1" dirty="0">
                        <a:latin typeface="&quot;arial&quot;"/>
                        <a:cs typeface="Arial" panose="020B0604020202020204" pitchFamily="34" charset="0"/>
                      </a:endParaRPr>
                    </a:p>
                  </a:txBody>
                  <a:tcPr marL="68581" marR="1828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&quot;arial&quot;"/>
                        </a:rPr>
                        <a:t>122.2</a:t>
                      </a:r>
                      <a:endParaRPr lang="en-US" sz="1800" b="1" dirty="0">
                        <a:effectLst/>
                        <a:latin typeface="&quot;arial&quot;"/>
                        <a:ea typeface="Times New Roman"/>
                        <a:cs typeface="Times New Roman"/>
                      </a:endParaRPr>
                    </a:p>
                  </a:txBody>
                  <a:tcPr marL="68581" marR="1828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401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&quot;arial&quot;"/>
                        </a:rPr>
                        <a:t>KY African Americans</a:t>
                      </a:r>
                      <a:endParaRPr lang="en-US" sz="2400" b="1" dirty="0">
                        <a:effectLst/>
                        <a:latin typeface="&quot;arial&quot;"/>
                        <a:ea typeface="Times New Roman"/>
                        <a:cs typeface="Times New Roman"/>
                      </a:endParaRPr>
                    </a:p>
                  </a:txBody>
                  <a:tcPr marL="68581" marR="685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&quot;arial&quot;"/>
                        </a:rPr>
                        <a:t>520.3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&quot;arial&quot;"/>
                      </a:endParaRPr>
                    </a:p>
                  </a:txBody>
                  <a:tcPr marL="68581" marR="1828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&quot;arial&quot;"/>
                          <a:cs typeface="Arial" panose="020B0604020202020204" pitchFamily="34" charset="0"/>
                        </a:rPr>
                        <a:t>*98.8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&quot;arial&quot;"/>
                        <a:cs typeface="Arial" panose="020B0604020202020204" pitchFamily="34" charset="0"/>
                      </a:endParaRPr>
                    </a:p>
                  </a:txBody>
                  <a:tcPr marL="68581" marR="1828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&quot;arial&quot;"/>
                        </a:rPr>
                        <a:t>*57.1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&quot;arial&quot;"/>
                      </a:endParaRPr>
                    </a:p>
                  </a:txBody>
                  <a:tcPr marL="68581" marR="1828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&quot;arial&quot;"/>
                          <a:cs typeface="Arial" panose="020B0604020202020204" pitchFamily="34" charset="0"/>
                        </a:rPr>
                        <a:t>7.4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&quot;arial&quot;"/>
                        <a:cs typeface="Arial" panose="020B0604020202020204" pitchFamily="34" charset="0"/>
                      </a:endParaRPr>
                    </a:p>
                  </a:txBody>
                  <a:tcPr marL="68581" marR="1828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FF0000"/>
                          </a:solidFill>
                          <a:effectLst/>
                          <a:latin typeface="&quot;arial&quot;"/>
                          <a:ea typeface="Times New Roman"/>
                          <a:cs typeface="Times New Roman"/>
                        </a:rPr>
                        <a:t>*127.2</a:t>
                      </a:r>
                      <a:endParaRPr lang="en-US" sz="1800" b="1" dirty="0">
                        <a:solidFill>
                          <a:srgbClr val="FF0000"/>
                        </a:solidFill>
                        <a:effectLst/>
                        <a:latin typeface="&quot;arial&quot;"/>
                        <a:ea typeface="Times New Roman"/>
                        <a:cs typeface="Times New Roman"/>
                      </a:endParaRPr>
                    </a:p>
                  </a:txBody>
                  <a:tcPr marL="68581" marR="1828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6944">
                <a:tc gridSpan="6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&quot;arial&quot;"/>
                        </a:rPr>
                        <a:t>Source: </a:t>
                      </a:r>
                      <a:r>
                        <a:rPr lang="en-US" sz="1100" dirty="0" smtClean="0">
                          <a:effectLst/>
                          <a:latin typeface="&quot;arial&quot;"/>
                        </a:rPr>
                        <a:t>CDC/USCS Database (SEER &amp; NPCR Combined) and </a:t>
                      </a:r>
                      <a:r>
                        <a:rPr lang="en-US" sz="1100" dirty="0">
                          <a:effectLst/>
                          <a:latin typeface="&quot;arial&quot;"/>
                        </a:rPr>
                        <a:t>Kentucky Cancer Registry (KCR</a:t>
                      </a:r>
                      <a:r>
                        <a:rPr lang="en-US" sz="1100" dirty="0" smtClean="0">
                          <a:effectLst/>
                          <a:latin typeface="&quot;arial&quot;"/>
                        </a:rPr>
                        <a:t>).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&quot;arial&quot;"/>
                        </a:rPr>
                        <a:t> </a:t>
                      </a:r>
                      <a:r>
                        <a:rPr lang="en-US" sz="1100" dirty="0">
                          <a:effectLst/>
                          <a:latin typeface="&quot;arial&quot;"/>
                        </a:rPr>
                        <a:t>* = p&lt;.05 vs Kentucky as a </a:t>
                      </a:r>
                      <a:r>
                        <a:rPr lang="en-US" sz="1100" dirty="0" smtClean="0">
                          <a:effectLst/>
                          <a:latin typeface="&quot;arial&quot;"/>
                        </a:rPr>
                        <a:t>whole and the U.S.</a:t>
                      </a:r>
                      <a:endParaRPr lang="en-US" sz="1400" b="1" dirty="0">
                        <a:effectLst/>
                        <a:latin typeface="&quot;arial&quot;"/>
                        <a:ea typeface="Times New Roman"/>
                        <a:cs typeface="Times New Roman"/>
                      </a:endParaRPr>
                    </a:p>
                  </a:txBody>
                  <a:tcPr marL="68581" marR="685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04800" y="3733800"/>
          <a:ext cx="8575674" cy="2301875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2696599"/>
                <a:gridCol w="1282475"/>
                <a:gridCol w="999326"/>
                <a:gridCol w="1298974"/>
                <a:gridCol w="1149150"/>
                <a:gridCol w="1149150"/>
              </a:tblGrid>
              <a:tr h="429601">
                <a:tc gridSpan="5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solidFill>
                            <a:srgbClr val="FFFF00"/>
                          </a:solidFill>
                          <a:effectLst/>
                          <a:latin typeface="&quot;arial&quot;"/>
                        </a:rPr>
                        <a:t>Mortality</a:t>
                      </a:r>
                      <a:r>
                        <a:rPr lang="en-US" sz="2200" dirty="0" smtClean="0">
                          <a:effectLst/>
                          <a:latin typeface="&quot;arial&quot;"/>
                        </a:rPr>
                        <a:t>:</a:t>
                      </a:r>
                      <a:r>
                        <a:rPr lang="en-US" sz="2200" baseline="0" dirty="0" smtClean="0">
                          <a:effectLst/>
                          <a:latin typeface="&quot;arial&quot;"/>
                        </a:rPr>
                        <a:t> </a:t>
                      </a:r>
                      <a:r>
                        <a:rPr lang="en-US" sz="2200" dirty="0" smtClean="0">
                          <a:effectLst/>
                          <a:latin typeface="&quot;arial&quot;"/>
                        </a:rPr>
                        <a:t>U.S., </a:t>
                      </a:r>
                      <a:r>
                        <a:rPr lang="en-US" sz="2200" dirty="0">
                          <a:effectLst/>
                          <a:latin typeface="&quot;arial&quot;"/>
                        </a:rPr>
                        <a:t>Kentucky and </a:t>
                      </a:r>
                      <a:r>
                        <a:rPr lang="en-US" sz="2200" dirty="0" smtClean="0">
                          <a:effectLst/>
                          <a:latin typeface="&quot;arial&quot;"/>
                        </a:rPr>
                        <a:t>KY African Americans  </a:t>
                      </a:r>
                      <a:endParaRPr lang="en-US" sz="2200" b="1" dirty="0">
                        <a:solidFill>
                          <a:srgbClr val="005294"/>
                        </a:solidFill>
                        <a:effectLst/>
                        <a:latin typeface="&quot;arial&quot;"/>
                        <a:ea typeface="Times New Roman"/>
                        <a:cs typeface="Times New Roman"/>
                      </a:endParaRPr>
                    </a:p>
                  </a:txBody>
                  <a:tcPr marL="68581" marR="685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b="1" dirty="0">
                        <a:effectLst/>
                        <a:latin typeface="&quot;arial&quot;"/>
                        <a:ea typeface="Times New Roman"/>
                        <a:cs typeface="Times New Roman"/>
                      </a:endParaRPr>
                    </a:p>
                  </a:txBody>
                  <a:tcPr marL="68581" marR="6858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877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&quot;arial&quot;"/>
                        </a:rPr>
                        <a:t> </a:t>
                      </a:r>
                      <a:endParaRPr lang="en-US" sz="2400" b="1" dirty="0">
                        <a:effectLst/>
                        <a:latin typeface="&quot;arial&quot;"/>
                        <a:ea typeface="Times New Roman"/>
                        <a:cs typeface="Times New Roman"/>
                      </a:endParaRPr>
                    </a:p>
                  </a:txBody>
                  <a:tcPr marL="68581" marR="685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&quot;arial&quot;"/>
                        </a:rPr>
                        <a:t>All Cancers</a:t>
                      </a:r>
                      <a:endParaRPr lang="en-US" sz="1800" b="1" dirty="0">
                        <a:effectLst/>
                        <a:latin typeface="&quot;arial&quot;"/>
                        <a:ea typeface="Times New Roman"/>
                        <a:cs typeface="Times New Roman"/>
                      </a:endParaRPr>
                    </a:p>
                  </a:txBody>
                  <a:tcPr marL="68581" marR="685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&quot;arial&quot;"/>
                        </a:rPr>
                        <a:t>Lung</a:t>
                      </a:r>
                      <a:endParaRPr lang="en-US" sz="1800" b="1" dirty="0">
                        <a:latin typeface="&quot;arial&quot;"/>
                        <a:cs typeface="Arial" panose="020B0604020202020204" pitchFamily="34" charset="0"/>
                      </a:endParaRPr>
                    </a:p>
                  </a:txBody>
                  <a:tcPr marL="68581" marR="685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&quot;arial&quot;"/>
                        </a:rPr>
                        <a:t>Colorectal</a:t>
                      </a:r>
                      <a:endParaRPr lang="en-US" sz="1800" b="1" dirty="0">
                        <a:latin typeface="&quot;arial&quot;"/>
                      </a:endParaRPr>
                    </a:p>
                  </a:txBody>
                  <a:tcPr marL="68581" marR="685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&quot;arial&quot;"/>
                        </a:rPr>
                        <a:t>Cervical</a:t>
                      </a:r>
                      <a:endParaRPr lang="en-US" sz="1800" b="1" dirty="0">
                        <a:latin typeface="&quot;arial&quot;"/>
                        <a:cs typeface="Arial" panose="020B0604020202020204" pitchFamily="34" charset="0"/>
                      </a:endParaRPr>
                    </a:p>
                  </a:txBody>
                  <a:tcPr marL="68581" marR="685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&quot;arial&quot;"/>
                        </a:rPr>
                        <a:t>Breast</a:t>
                      </a:r>
                      <a:endParaRPr lang="en-US" sz="1800" b="1" dirty="0">
                        <a:effectLst/>
                        <a:latin typeface="&quot;arial&quot;"/>
                        <a:ea typeface="Times New Roman"/>
                        <a:cs typeface="Times New Roman"/>
                      </a:endParaRPr>
                    </a:p>
                  </a:txBody>
                  <a:tcPr marL="68581" marR="685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75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&quot;arial&quot;"/>
                        </a:rPr>
                        <a:t>U.S.</a:t>
                      </a:r>
                      <a:endParaRPr lang="en-US" sz="1800" b="1" dirty="0">
                        <a:effectLst/>
                        <a:latin typeface="&quot;arial&quot;"/>
                        <a:ea typeface="Times New Roman"/>
                        <a:cs typeface="Times New Roman"/>
                      </a:endParaRPr>
                    </a:p>
                  </a:txBody>
                  <a:tcPr marL="68581" marR="685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latin typeface="&quot;arial&quot;"/>
                        </a:rPr>
                        <a:t>168.5</a:t>
                      </a:r>
                      <a:endParaRPr lang="en-US" sz="1800" b="1" dirty="0">
                        <a:latin typeface="&quot;arial&quot;"/>
                      </a:endParaRPr>
                    </a:p>
                  </a:txBody>
                  <a:tcPr marL="68581" marR="1828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latin typeface="&quot;arial&quot;"/>
                        </a:rPr>
                        <a:t>46.0</a:t>
                      </a:r>
                      <a:endParaRPr lang="en-US" sz="1800" b="1" dirty="0">
                        <a:latin typeface="&quot;arial&quot;"/>
                        <a:cs typeface="Arial" panose="020B0604020202020204" pitchFamily="34" charset="0"/>
                      </a:endParaRPr>
                    </a:p>
                  </a:txBody>
                  <a:tcPr marL="68581" marR="1828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latin typeface="&quot;arial&quot;"/>
                        </a:rPr>
                        <a:t>15.1</a:t>
                      </a:r>
                      <a:endParaRPr lang="en-US" sz="1800" b="1" dirty="0">
                        <a:latin typeface="&quot;arial&quot;"/>
                      </a:endParaRPr>
                    </a:p>
                  </a:txBody>
                  <a:tcPr marL="68581" marR="1828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latin typeface="&quot;arial&quot;"/>
                        </a:rPr>
                        <a:t>2.3</a:t>
                      </a:r>
                      <a:endParaRPr lang="en-US" sz="1800" b="1" dirty="0">
                        <a:latin typeface="&quot;arial&quot;"/>
                        <a:cs typeface="Arial" panose="020B0604020202020204" pitchFamily="34" charset="0"/>
                      </a:endParaRPr>
                    </a:p>
                  </a:txBody>
                  <a:tcPr marL="68581" marR="1828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&quot;arial&quot;"/>
                        </a:rPr>
                        <a:t>21.5</a:t>
                      </a:r>
                      <a:endParaRPr lang="en-US" sz="1800" b="1" dirty="0">
                        <a:effectLst/>
                        <a:latin typeface="&quot;arial&quot;"/>
                        <a:ea typeface="Times New Roman"/>
                        <a:cs typeface="Times New Roman"/>
                      </a:endParaRPr>
                    </a:p>
                  </a:txBody>
                  <a:tcPr marL="68581" marR="1828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401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&quot;arial&quot;"/>
                        </a:rPr>
                        <a:t>Kentucky</a:t>
                      </a:r>
                      <a:endParaRPr lang="en-US" sz="2400" b="1" dirty="0">
                        <a:effectLst/>
                        <a:latin typeface="&quot;arial&quot;"/>
                        <a:ea typeface="Times New Roman"/>
                        <a:cs typeface="Times New Roman"/>
                      </a:endParaRPr>
                    </a:p>
                  </a:txBody>
                  <a:tcPr marL="68581" marR="685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latin typeface="&quot;arial&quot;"/>
                        </a:rPr>
                        <a:t>201.0</a:t>
                      </a:r>
                      <a:endParaRPr lang="en-US" sz="1800" b="1" dirty="0">
                        <a:latin typeface="&quot;arial&quot;"/>
                      </a:endParaRPr>
                    </a:p>
                  </a:txBody>
                  <a:tcPr marL="68581" marR="1828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 smtClean="0">
                          <a:latin typeface="&quot;arial&quot;"/>
                          <a:cs typeface="Arial" panose="020B0604020202020204" pitchFamily="34" charset="0"/>
                        </a:rPr>
                        <a:t>69.5</a:t>
                      </a:r>
                      <a:endParaRPr lang="en-US" sz="1800" b="0" dirty="0">
                        <a:latin typeface="&quot;arial&quot;"/>
                        <a:cs typeface="Arial" panose="020B0604020202020204" pitchFamily="34" charset="0"/>
                      </a:endParaRPr>
                    </a:p>
                  </a:txBody>
                  <a:tcPr marL="68581" marR="1828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latin typeface="&quot;arial&quot;"/>
                        </a:rPr>
                        <a:t>17.6</a:t>
                      </a:r>
                      <a:endParaRPr lang="en-US" sz="1800" b="1" dirty="0">
                        <a:latin typeface="&quot;arial&quot;"/>
                      </a:endParaRPr>
                    </a:p>
                  </a:txBody>
                  <a:tcPr marL="68581" marR="1828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 smtClean="0">
                          <a:latin typeface="&quot;arial&quot;"/>
                          <a:cs typeface="Arial" panose="020B0604020202020204" pitchFamily="34" charset="0"/>
                        </a:rPr>
                        <a:t>3.0</a:t>
                      </a:r>
                      <a:endParaRPr lang="en-US" sz="1800" b="0" dirty="0">
                        <a:latin typeface="&quot;arial&quot;"/>
                        <a:cs typeface="Arial" panose="020B0604020202020204" pitchFamily="34" charset="0"/>
                      </a:endParaRPr>
                    </a:p>
                  </a:txBody>
                  <a:tcPr marL="68581" marR="1828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&quot;arial&quot;"/>
                        </a:rPr>
                        <a:t>22.2</a:t>
                      </a:r>
                      <a:endParaRPr lang="en-US" sz="1800" b="1" dirty="0">
                        <a:effectLst/>
                        <a:latin typeface="&quot;arial&quot;"/>
                        <a:ea typeface="Times New Roman"/>
                        <a:cs typeface="Times New Roman"/>
                      </a:endParaRPr>
                    </a:p>
                  </a:txBody>
                  <a:tcPr marL="68581" marR="1828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401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&quot;arial&quot;"/>
                        </a:rPr>
                        <a:t>KY African Americans</a:t>
                      </a:r>
                      <a:endParaRPr lang="en-US" sz="2400" b="1" dirty="0">
                        <a:effectLst/>
                        <a:latin typeface="&quot;arial&quot;"/>
                        <a:ea typeface="Times New Roman"/>
                        <a:cs typeface="Times New Roman"/>
                      </a:endParaRPr>
                    </a:p>
                  </a:txBody>
                  <a:tcPr marL="68581" marR="685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&quot;arial&quot;"/>
                        </a:rPr>
                        <a:t>*222.8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&quot;arial&quot;"/>
                      </a:endParaRPr>
                    </a:p>
                  </a:txBody>
                  <a:tcPr marL="68581" marR="1828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&quot;arial&quot;"/>
                          <a:cs typeface="Arial" panose="020B0604020202020204" pitchFamily="34" charset="0"/>
                        </a:rPr>
                        <a:t>70.2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&quot;arial&quot;"/>
                        <a:cs typeface="Arial" panose="020B0604020202020204" pitchFamily="34" charset="0"/>
                      </a:endParaRPr>
                    </a:p>
                  </a:txBody>
                  <a:tcPr marL="68581" marR="1828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&quot;arial&quot;"/>
                        </a:rPr>
                        <a:t>*21.5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&quot;arial&quot;"/>
                      </a:endParaRPr>
                    </a:p>
                  </a:txBody>
                  <a:tcPr marL="68581" marR="1828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&quot;arial&quot;"/>
                          <a:cs typeface="Arial" panose="020B0604020202020204" pitchFamily="34" charset="0"/>
                        </a:rPr>
                        <a:t>*3.5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&quot;arial&quot;"/>
                        <a:cs typeface="Arial" panose="020B0604020202020204" pitchFamily="34" charset="0"/>
                      </a:endParaRPr>
                    </a:p>
                  </a:txBody>
                  <a:tcPr marL="68581" marR="1828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FF0000"/>
                          </a:solidFill>
                          <a:effectLst/>
                          <a:latin typeface="&quot;arial&quot;"/>
                          <a:ea typeface="Times New Roman"/>
                          <a:cs typeface="Times New Roman"/>
                        </a:rPr>
                        <a:t>*30.1</a:t>
                      </a:r>
                      <a:endParaRPr lang="en-US" sz="1800" b="1" dirty="0">
                        <a:solidFill>
                          <a:srgbClr val="FF0000"/>
                        </a:solidFill>
                        <a:effectLst/>
                        <a:latin typeface="&quot;arial&quot;"/>
                        <a:ea typeface="Times New Roman"/>
                        <a:cs typeface="Times New Roman"/>
                      </a:endParaRPr>
                    </a:p>
                  </a:txBody>
                  <a:tcPr marL="68581" marR="1828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6944">
                <a:tc gridSpan="6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&quot;arial&quot;"/>
                        </a:rPr>
                        <a:t>Source: </a:t>
                      </a:r>
                      <a:r>
                        <a:rPr lang="en-US" sz="1100" dirty="0" smtClean="0">
                          <a:effectLst/>
                          <a:latin typeface="&quot;arial&quot;"/>
                        </a:rPr>
                        <a:t>National Center</a:t>
                      </a:r>
                      <a:r>
                        <a:rPr lang="en-US" sz="1100" baseline="0" dirty="0" smtClean="0">
                          <a:effectLst/>
                          <a:latin typeface="&quot;arial&quot;"/>
                        </a:rPr>
                        <a:t> for Health Statistics (NCHS) and KCR</a:t>
                      </a:r>
                      <a:r>
                        <a:rPr lang="en-US" sz="1100" dirty="0" smtClean="0">
                          <a:effectLst/>
                          <a:latin typeface="&quot;arial&quot;"/>
                        </a:rPr>
                        <a:t>.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&quot;arial&quot;"/>
                        </a:rPr>
                        <a:t> </a:t>
                      </a:r>
                      <a:r>
                        <a:rPr lang="en-US" sz="1100" dirty="0">
                          <a:effectLst/>
                          <a:latin typeface="&quot;arial&quot;"/>
                        </a:rPr>
                        <a:t>* = p&lt;.05 vs Kentucky as a </a:t>
                      </a:r>
                      <a:r>
                        <a:rPr lang="en-US" sz="1100" dirty="0" smtClean="0">
                          <a:effectLst/>
                          <a:latin typeface="&quot;arial&quot;"/>
                        </a:rPr>
                        <a:t>whole and the U.S.</a:t>
                      </a:r>
                      <a:endParaRPr lang="en-US" sz="1400" b="1" dirty="0">
                        <a:effectLst/>
                        <a:latin typeface="&quot;arial&quot;"/>
                        <a:ea typeface="Times New Roman"/>
                        <a:cs typeface="Times New Roman"/>
                      </a:endParaRPr>
                    </a:p>
                  </a:txBody>
                  <a:tcPr marL="68581" marR="685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Picture 4" descr="http://cancer.uky.edu/KCR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8229600" y="6242994"/>
            <a:ext cx="723900" cy="476894"/>
          </a:xfrm>
          <a:prstGeom prst="rect">
            <a:avLst/>
          </a:prstGeom>
          <a:solidFill>
            <a:schemeClr val="tx2">
              <a:lumMod val="75000"/>
            </a:schemeClr>
          </a:solidFill>
          <a:ln w="19050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685800"/>
          <a:ext cx="90678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Picture 2" descr="http://cancer.uky.edu/KCR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8229600" y="6242994"/>
            <a:ext cx="723900" cy="476894"/>
          </a:xfrm>
          <a:prstGeom prst="rect">
            <a:avLst/>
          </a:prstGeom>
          <a:solidFill>
            <a:schemeClr val="tx2">
              <a:lumMod val="75000"/>
            </a:schemeClr>
          </a:solidFill>
          <a:ln w="19050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1066800"/>
          </a:xfrm>
        </p:spPr>
        <p:txBody>
          <a:bodyPr/>
          <a:lstStyle/>
          <a:p>
            <a:r>
              <a:rPr lang="en-US" altLang="en-US" b="1" smtClean="0">
                <a:latin typeface="&quot;arial&quot;" charset="0"/>
              </a:rPr>
              <a:t>Female Breast Cancer </a:t>
            </a:r>
            <a:r>
              <a:rPr lang="en-US" altLang="en-US" b="1" smtClean="0">
                <a:solidFill>
                  <a:srgbClr val="FF0000"/>
                </a:solidFill>
                <a:latin typeface="&quot;arial&quot;" charset="0"/>
              </a:rPr>
              <a:t>Mortality</a:t>
            </a:r>
          </a:p>
        </p:txBody>
      </p:sp>
      <p:pic>
        <p:nvPicPr>
          <p:cNvPr id="3" name="Picture 2" descr="http://cancer.uky.edu/KCR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8229600" y="6242994"/>
            <a:ext cx="723900" cy="476894"/>
          </a:xfrm>
          <a:prstGeom prst="rect">
            <a:avLst/>
          </a:prstGeom>
          <a:solidFill>
            <a:schemeClr val="tx2">
              <a:lumMod val="75000"/>
            </a:schemeClr>
          </a:solidFill>
          <a:ln w="19050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extBox 2"/>
          <p:cNvSpPr txBox="1">
            <a:spLocks noChangeArrowheads="1"/>
          </p:cNvSpPr>
          <p:nvPr/>
        </p:nvSpPr>
        <p:spPr bwMode="auto">
          <a:xfrm>
            <a:off x="381000" y="152400"/>
            <a:ext cx="8643938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000" b="1">
                <a:solidFill>
                  <a:srgbClr val="000000"/>
                </a:solidFill>
              </a:rPr>
              <a:t>Female Breast Cancer </a:t>
            </a:r>
            <a:r>
              <a:rPr lang="en-US" altLang="en-US" sz="2000" b="1">
                <a:solidFill>
                  <a:srgbClr val="0070C0"/>
                </a:solidFill>
              </a:rPr>
              <a:t>Mortality</a:t>
            </a:r>
            <a:r>
              <a:rPr lang="en-US" altLang="en-US" sz="2000" b="1">
                <a:solidFill>
                  <a:srgbClr val="3366CC"/>
                </a:solidFill>
              </a:rPr>
              <a:t> </a:t>
            </a:r>
            <a:r>
              <a:rPr lang="en-US" altLang="en-US" sz="2000" b="1">
                <a:solidFill>
                  <a:srgbClr val="000000"/>
                </a:solidFill>
              </a:rPr>
              <a:t>Rates Ranked by State (2009 – 2013)</a:t>
            </a:r>
          </a:p>
        </p:txBody>
      </p:sp>
      <p:pic>
        <p:nvPicPr>
          <p:cNvPr id="95235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43" t="8000" r="-1428" b="19778"/>
          <a:stretch>
            <a:fillRect/>
          </a:stretch>
        </p:blipFill>
        <p:spPr bwMode="auto">
          <a:xfrm>
            <a:off x="990600" y="552450"/>
            <a:ext cx="6838950" cy="619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236" name="TextBox 6"/>
          <p:cNvSpPr txBox="1">
            <a:spLocks noChangeArrowheads="1"/>
          </p:cNvSpPr>
          <p:nvPr/>
        </p:nvSpPr>
        <p:spPr bwMode="auto">
          <a:xfrm>
            <a:off x="6242050" y="6273800"/>
            <a:ext cx="2895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600">
                <a:solidFill>
                  <a:srgbClr val="000000"/>
                </a:solidFill>
              </a:rPr>
              <a:t>Source: CDC/USCS Website </a:t>
            </a:r>
          </a:p>
          <a:p>
            <a:r>
              <a:rPr lang="en-US" altLang="en-US" sz="1600">
                <a:solidFill>
                  <a:srgbClr val="000000"/>
                </a:solidFill>
              </a:rPr>
              <a:t>Accessed July 20, 2016</a:t>
            </a:r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1447800" y="2667000"/>
            <a:ext cx="457200" cy="152400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5238" name="TextBox 4"/>
          <p:cNvSpPr txBox="1">
            <a:spLocks noChangeArrowheads="1"/>
          </p:cNvSpPr>
          <p:nvPr/>
        </p:nvSpPr>
        <p:spPr bwMode="auto">
          <a:xfrm>
            <a:off x="914400" y="2590800"/>
            <a:ext cx="609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400" b="1"/>
              <a:t>16th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1219200"/>
            <a:ext cx="8785225" cy="444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http://cancer.uky.edu/KCR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8229600" y="6242994"/>
            <a:ext cx="723900" cy="476894"/>
          </a:xfrm>
          <a:prstGeom prst="rect">
            <a:avLst/>
          </a:prstGeom>
          <a:solidFill>
            <a:schemeClr val="tx2">
              <a:lumMod val="75000"/>
            </a:schemeClr>
          </a:solidFill>
          <a:ln w="19050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76200" y="762000"/>
          <a:ext cx="8991600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Picture 2" descr="http://cancer.uky.edu/KCR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8229600" y="6242994"/>
            <a:ext cx="723900" cy="476894"/>
          </a:xfrm>
          <a:prstGeom prst="rect">
            <a:avLst/>
          </a:prstGeom>
          <a:solidFill>
            <a:schemeClr val="tx2">
              <a:lumMod val="75000"/>
            </a:schemeClr>
          </a:solidFill>
          <a:ln w="19050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76200" y="762000"/>
          <a:ext cx="8991600" cy="5410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Picture 2" descr="http://cancer.uky.edu/KCR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8229600" y="6242994"/>
            <a:ext cx="723900" cy="476894"/>
          </a:xfrm>
          <a:prstGeom prst="rect">
            <a:avLst/>
          </a:prstGeom>
          <a:solidFill>
            <a:schemeClr val="tx2">
              <a:lumMod val="75000"/>
            </a:schemeClr>
          </a:solidFill>
          <a:ln w="19050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76200" y="914400"/>
          <a:ext cx="89916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Picture 2" descr="http://cancer.uky.edu/KCR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8229600" y="6242994"/>
            <a:ext cx="723900" cy="476894"/>
          </a:xfrm>
          <a:prstGeom prst="rect">
            <a:avLst/>
          </a:prstGeom>
          <a:solidFill>
            <a:schemeClr val="tx2">
              <a:lumMod val="75000"/>
            </a:schemeClr>
          </a:solidFill>
          <a:ln w="19050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76200" y="762000"/>
          <a:ext cx="8991600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Picture 2" descr="http://cancer.uky.edu/KCR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8229600" y="6242994"/>
            <a:ext cx="723900" cy="476894"/>
          </a:xfrm>
          <a:prstGeom prst="rect">
            <a:avLst/>
          </a:prstGeom>
          <a:solidFill>
            <a:schemeClr val="tx2">
              <a:lumMod val="75000"/>
            </a:schemeClr>
          </a:solidFill>
          <a:ln w="19050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title"/>
          </p:nvPr>
        </p:nvSpPr>
        <p:spPr>
          <a:xfrm>
            <a:off x="304800" y="990600"/>
            <a:ext cx="8229600" cy="1069975"/>
          </a:xfrm>
        </p:spPr>
        <p:txBody>
          <a:bodyPr/>
          <a:lstStyle/>
          <a:p>
            <a:pPr algn="ctr"/>
            <a:r>
              <a:rPr lang="en-US" altLang="en-US" sz="3200" b="1" dirty="0" smtClean="0">
                <a:latin typeface="&quot;arial&quot;" charset="0"/>
              </a:rPr>
              <a:t>An </a:t>
            </a:r>
            <a:r>
              <a:rPr lang="en-US" altLang="en-US" sz="3200" b="1" dirty="0" smtClean="0">
                <a:solidFill>
                  <a:srgbClr val="FF0000"/>
                </a:solidFill>
                <a:latin typeface="&quot;arial&quot;" charset="0"/>
              </a:rPr>
              <a:t>Index</a:t>
            </a:r>
            <a:r>
              <a:rPr lang="en-US" altLang="en-US" sz="3200" b="1" dirty="0" smtClean="0">
                <a:latin typeface="&quot;arial&quot;" charset="0"/>
              </a:rPr>
              <a:t> of the Female Breast Cancer Burden In Kentucky By Area Development District</a:t>
            </a:r>
          </a:p>
        </p:txBody>
      </p:sp>
      <p:pic>
        <p:nvPicPr>
          <p:cNvPr id="3" name="Picture 2" descr="http://cancer.uky.edu/KCR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8229600" y="6242994"/>
            <a:ext cx="723900" cy="476894"/>
          </a:xfrm>
          <a:prstGeom prst="rect">
            <a:avLst/>
          </a:prstGeom>
          <a:solidFill>
            <a:schemeClr val="tx2">
              <a:lumMod val="75000"/>
            </a:schemeClr>
          </a:solidFill>
          <a:ln w="19050">
            <a:noFill/>
          </a:ln>
        </p:spPr>
      </p:pic>
    </p:spTree>
    <p:extLst>
      <p:ext uri="{BB962C8B-B14F-4D97-AF65-F5344CB8AC3E}">
        <p14:creationId xmlns:p14="http://schemas.microsoft.com/office/powerpoint/2010/main" val="1319326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4064270"/>
              </p:ext>
            </p:extLst>
          </p:nvPr>
        </p:nvGraphicFramePr>
        <p:xfrm>
          <a:off x="0" y="762000"/>
          <a:ext cx="9144000" cy="5295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5" descr="http://cancer.uky.edu/KCR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8229600" y="6242994"/>
            <a:ext cx="723900" cy="476894"/>
          </a:xfrm>
          <a:prstGeom prst="rect">
            <a:avLst/>
          </a:prstGeom>
          <a:solidFill>
            <a:schemeClr val="tx2">
              <a:lumMod val="75000"/>
            </a:schemeClr>
          </a:solidFill>
          <a:ln w="19050">
            <a:noFill/>
          </a:ln>
        </p:spPr>
      </p:pic>
    </p:spTree>
    <p:extLst>
      <p:ext uri="{BB962C8B-B14F-4D97-AF65-F5344CB8AC3E}">
        <p14:creationId xmlns:p14="http://schemas.microsoft.com/office/powerpoint/2010/main" val="9898517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266700" y="561975"/>
            <a:ext cx="8736013" cy="733425"/>
          </a:xfrm>
        </p:spPr>
        <p:txBody>
          <a:bodyPr/>
          <a:lstStyle/>
          <a:p>
            <a:pPr eaLnBrk="1" hangingPunct="1"/>
            <a:r>
              <a:rPr lang="en-US" altLang="en-US" sz="2400" b="1" smtClean="0">
                <a:latin typeface="&quot;arial&quot;" charset="0"/>
              </a:rPr>
              <a:t>Age-Adjusted Incidence and Mortality Rates 2008-2012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04800" y="1295400"/>
          <a:ext cx="8575674" cy="2301875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2696599"/>
                <a:gridCol w="1282475"/>
                <a:gridCol w="999326"/>
                <a:gridCol w="1298974"/>
                <a:gridCol w="1149150"/>
                <a:gridCol w="1149150"/>
              </a:tblGrid>
              <a:tr h="429601">
                <a:tc gridSpan="5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solidFill>
                            <a:srgbClr val="FFFF00"/>
                          </a:solidFill>
                          <a:effectLst/>
                          <a:latin typeface="&quot;arial&quot;"/>
                        </a:rPr>
                        <a:t>Incidence</a:t>
                      </a:r>
                      <a:r>
                        <a:rPr lang="en-US" sz="2200" dirty="0" smtClean="0">
                          <a:effectLst/>
                          <a:latin typeface="&quot;arial&quot;"/>
                        </a:rPr>
                        <a:t>:</a:t>
                      </a:r>
                      <a:r>
                        <a:rPr lang="en-US" sz="2200" baseline="0" dirty="0" smtClean="0">
                          <a:effectLst/>
                          <a:latin typeface="&quot;arial&quot;"/>
                        </a:rPr>
                        <a:t> </a:t>
                      </a:r>
                      <a:r>
                        <a:rPr lang="en-US" sz="2200" dirty="0" smtClean="0">
                          <a:effectLst/>
                          <a:latin typeface="&quot;arial&quot;"/>
                        </a:rPr>
                        <a:t>U.S., </a:t>
                      </a:r>
                      <a:r>
                        <a:rPr lang="en-US" sz="2200" dirty="0">
                          <a:effectLst/>
                          <a:latin typeface="&quot;arial&quot;"/>
                        </a:rPr>
                        <a:t>Kentucky and Appalachian </a:t>
                      </a:r>
                      <a:r>
                        <a:rPr lang="en-US" sz="2200" dirty="0" smtClean="0">
                          <a:effectLst/>
                          <a:latin typeface="&quot;arial&quot;"/>
                        </a:rPr>
                        <a:t>Kentucky  </a:t>
                      </a:r>
                      <a:endParaRPr lang="en-US" sz="2200" b="1" dirty="0">
                        <a:solidFill>
                          <a:srgbClr val="005294"/>
                        </a:solidFill>
                        <a:effectLst/>
                        <a:latin typeface="&quot;arial&quot;"/>
                        <a:ea typeface="Times New Roman"/>
                        <a:cs typeface="Times New Roman"/>
                      </a:endParaRPr>
                    </a:p>
                  </a:txBody>
                  <a:tcPr marL="68581" marR="685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b="1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1" marR="6858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877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&quot;arial&quot;"/>
                        </a:rPr>
                        <a:t> </a:t>
                      </a:r>
                      <a:endParaRPr lang="en-US" sz="2400" b="1" dirty="0">
                        <a:effectLst/>
                        <a:latin typeface="&quot;arial&quot;"/>
                        <a:ea typeface="Times New Roman"/>
                        <a:cs typeface="Times New Roman"/>
                      </a:endParaRPr>
                    </a:p>
                  </a:txBody>
                  <a:tcPr marL="68581" marR="685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&quot;arial&quot;"/>
                        </a:rPr>
                        <a:t>All Cancers</a:t>
                      </a:r>
                      <a:endParaRPr lang="en-US" sz="1800" b="1" dirty="0">
                        <a:effectLst/>
                        <a:latin typeface="&quot;arial&quot;"/>
                        <a:ea typeface="Times New Roman"/>
                        <a:cs typeface="Times New Roman"/>
                      </a:endParaRPr>
                    </a:p>
                  </a:txBody>
                  <a:tcPr marL="68581" marR="685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&quot;arial&quot;"/>
                        </a:rPr>
                        <a:t>Lung</a:t>
                      </a:r>
                      <a:endParaRPr lang="en-US" sz="1800" b="1" dirty="0">
                        <a:latin typeface="&quot;arial&quot;"/>
                        <a:cs typeface="Arial" panose="020B0604020202020204" pitchFamily="34" charset="0"/>
                      </a:endParaRPr>
                    </a:p>
                  </a:txBody>
                  <a:tcPr marL="68581" marR="685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&quot;arial&quot;"/>
                        </a:rPr>
                        <a:t>Colorectal</a:t>
                      </a:r>
                      <a:endParaRPr lang="en-US" sz="1800" b="1" dirty="0">
                        <a:latin typeface="&quot;arial&quot;"/>
                      </a:endParaRPr>
                    </a:p>
                  </a:txBody>
                  <a:tcPr marL="68581" marR="685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&quot;arial&quot;"/>
                        </a:rPr>
                        <a:t>Cervical</a:t>
                      </a:r>
                      <a:endParaRPr lang="en-US" sz="1800" b="1" dirty="0">
                        <a:latin typeface="&quot;arial&quot;"/>
                        <a:cs typeface="Arial" panose="020B0604020202020204" pitchFamily="34" charset="0"/>
                      </a:endParaRPr>
                    </a:p>
                  </a:txBody>
                  <a:tcPr marL="68581" marR="685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&quot;arial&quot;"/>
                        </a:rPr>
                        <a:t>Breast</a:t>
                      </a:r>
                      <a:endParaRPr lang="en-US" sz="1800" b="1" dirty="0">
                        <a:effectLst/>
                        <a:latin typeface="&quot;arial&quot;"/>
                        <a:ea typeface="Times New Roman"/>
                        <a:cs typeface="Times New Roman"/>
                      </a:endParaRPr>
                    </a:p>
                  </a:txBody>
                  <a:tcPr marL="68581" marR="685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75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&quot;arial&quot;"/>
                        </a:rPr>
                        <a:t>U.S.</a:t>
                      </a:r>
                      <a:endParaRPr lang="en-US" sz="1800" b="1" dirty="0">
                        <a:effectLst/>
                        <a:latin typeface="&quot;arial&quot;"/>
                        <a:ea typeface="Times New Roman"/>
                        <a:cs typeface="Times New Roman"/>
                      </a:endParaRPr>
                    </a:p>
                  </a:txBody>
                  <a:tcPr marL="68581" marR="685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latin typeface="&quot;arial&quot;"/>
                        </a:rPr>
                        <a:t>456.7</a:t>
                      </a:r>
                      <a:endParaRPr lang="en-US" sz="1800" b="1" dirty="0">
                        <a:latin typeface="&quot;arial&quot;"/>
                      </a:endParaRPr>
                    </a:p>
                  </a:txBody>
                  <a:tcPr marL="68581" marR="1828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latin typeface="&quot;arial&quot;"/>
                        </a:rPr>
                        <a:t>62.5</a:t>
                      </a:r>
                      <a:endParaRPr lang="en-US" sz="1800" b="1" dirty="0">
                        <a:latin typeface="&quot;arial&quot;"/>
                        <a:cs typeface="Arial" panose="020B0604020202020204" pitchFamily="34" charset="0"/>
                      </a:endParaRPr>
                    </a:p>
                  </a:txBody>
                  <a:tcPr marL="68581" marR="1828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latin typeface="&quot;arial&quot;"/>
                        </a:rPr>
                        <a:t>40.6</a:t>
                      </a:r>
                      <a:endParaRPr lang="en-US" sz="1800" b="1" dirty="0">
                        <a:latin typeface="&quot;arial&quot;"/>
                      </a:endParaRPr>
                    </a:p>
                  </a:txBody>
                  <a:tcPr marL="68581" marR="1828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latin typeface="&quot;arial&quot;"/>
                        </a:rPr>
                        <a:t>7.6</a:t>
                      </a:r>
                      <a:endParaRPr lang="en-US" sz="1800" b="1" dirty="0">
                        <a:latin typeface="&quot;arial&quot;"/>
                        <a:cs typeface="Arial" panose="020B0604020202020204" pitchFamily="34" charset="0"/>
                      </a:endParaRPr>
                    </a:p>
                  </a:txBody>
                  <a:tcPr marL="68581" marR="1828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&quot;arial&quot;"/>
                        </a:rPr>
                        <a:t>123.4</a:t>
                      </a:r>
                      <a:endParaRPr lang="en-US" sz="1800" b="1" dirty="0">
                        <a:effectLst/>
                        <a:latin typeface="&quot;arial&quot;"/>
                        <a:ea typeface="Times New Roman"/>
                        <a:cs typeface="Times New Roman"/>
                      </a:endParaRPr>
                    </a:p>
                  </a:txBody>
                  <a:tcPr marL="68581" marR="1828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401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&quot;arial&quot;"/>
                        </a:rPr>
                        <a:t>Kentucky</a:t>
                      </a:r>
                      <a:endParaRPr lang="en-US" sz="2400" b="1" dirty="0">
                        <a:effectLst/>
                        <a:latin typeface="&quot;arial&quot;"/>
                        <a:ea typeface="Times New Roman"/>
                        <a:cs typeface="Times New Roman"/>
                      </a:endParaRPr>
                    </a:p>
                  </a:txBody>
                  <a:tcPr marL="68581" marR="685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latin typeface="&quot;arial&quot;"/>
                        </a:rPr>
                        <a:t>520.9</a:t>
                      </a:r>
                      <a:endParaRPr lang="en-US" sz="1800" b="1" dirty="0">
                        <a:latin typeface="&quot;arial&quot;"/>
                      </a:endParaRPr>
                    </a:p>
                  </a:txBody>
                  <a:tcPr marL="68581" marR="1828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latin typeface="&quot;arial&quot;"/>
                        </a:rPr>
                        <a:t>96.4</a:t>
                      </a:r>
                      <a:endParaRPr lang="en-US" sz="1800" b="1" dirty="0">
                        <a:latin typeface="&quot;arial&quot;"/>
                        <a:cs typeface="Arial" panose="020B0604020202020204" pitchFamily="34" charset="0"/>
                      </a:endParaRPr>
                    </a:p>
                  </a:txBody>
                  <a:tcPr marL="68581" marR="1828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latin typeface="&quot;arial&quot;"/>
                        </a:rPr>
                        <a:t>50.8</a:t>
                      </a:r>
                      <a:endParaRPr lang="en-US" sz="1800" b="1" dirty="0">
                        <a:latin typeface="&quot;arial&quot;"/>
                      </a:endParaRPr>
                    </a:p>
                  </a:txBody>
                  <a:tcPr marL="68581" marR="1828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latin typeface="&quot;arial&quot;"/>
                        </a:rPr>
                        <a:t>8.7</a:t>
                      </a:r>
                      <a:endParaRPr lang="en-US" sz="1800" b="1" dirty="0">
                        <a:latin typeface="&quot;arial&quot;"/>
                        <a:cs typeface="Arial" panose="020B0604020202020204" pitchFamily="34" charset="0"/>
                      </a:endParaRPr>
                    </a:p>
                  </a:txBody>
                  <a:tcPr marL="68581" marR="1828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&quot;arial&quot;"/>
                        </a:rPr>
                        <a:t>122.2</a:t>
                      </a:r>
                      <a:endParaRPr lang="en-US" sz="1800" b="1" dirty="0">
                        <a:effectLst/>
                        <a:latin typeface="&quot;arial&quot;"/>
                        <a:ea typeface="Times New Roman"/>
                        <a:cs typeface="Times New Roman"/>
                      </a:endParaRPr>
                    </a:p>
                  </a:txBody>
                  <a:tcPr marL="68581" marR="1828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401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&quot;arial&quot;"/>
                        </a:rPr>
                        <a:t>Appalachian Kentucky</a:t>
                      </a:r>
                      <a:endParaRPr lang="en-US" sz="2400" b="1" dirty="0">
                        <a:effectLst/>
                        <a:latin typeface="&quot;arial&quot;"/>
                        <a:ea typeface="Times New Roman"/>
                        <a:cs typeface="Times New Roman"/>
                      </a:endParaRPr>
                    </a:p>
                  </a:txBody>
                  <a:tcPr marL="68581" marR="685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&quot;arial&quot;"/>
                        </a:rPr>
                        <a:t>* 534.5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&quot;arial&quot;"/>
                      </a:endParaRPr>
                    </a:p>
                  </a:txBody>
                  <a:tcPr marL="68581" marR="1828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&quot;arial&quot;"/>
                        </a:rPr>
                        <a:t>* 109.2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&quot;arial&quot;"/>
                        <a:cs typeface="Arial" panose="020B0604020202020204" pitchFamily="34" charset="0"/>
                      </a:endParaRPr>
                    </a:p>
                  </a:txBody>
                  <a:tcPr marL="68581" marR="1828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&quot;arial&quot;"/>
                        </a:rPr>
                        <a:t>* 54.6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&quot;arial&quot;"/>
                      </a:endParaRPr>
                    </a:p>
                  </a:txBody>
                  <a:tcPr marL="68581" marR="1828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&quot;arial&quot;"/>
                        </a:rPr>
                        <a:t> * 9.6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&quot;arial&quot;"/>
                        <a:cs typeface="Arial" panose="020B0604020202020204" pitchFamily="34" charset="0"/>
                      </a:endParaRPr>
                    </a:p>
                  </a:txBody>
                  <a:tcPr marL="68581" marR="1828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FF0000"/>
                          </a:solidFill>
                          <a:effectLst/>
                          <a:latin typeface="&quot;arial&quot;"/>
                        </a:rPr>
                        <a:t> * 113.3</a:t>
                      </a:r>
                      <a:endParaRPr lang="en-US" sz="1800" b="1" dirty="0">
                        <a:solidFill>
                          <a:srgbClr val="FF0000"/>
                        </a:solidFill>
                        <a:effectLst/>
                        <a:latin typeface="&quot;arial&quot;"/>
                        <a:ea typeface="Times New Roman"/>
                        <a:cs typeface="Times New Roman"/>
                      </a:endParaRPr>
                    </a:p>
                  </a:txBody>
                  <a:tcPr marL="68581" marR="1828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6944">
                <a:tc gridSpan="6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&quot;arial&quot;"/>
                        </a:rPr>
                        <a:t>Source: </a:t>
                      </a:r>
                      <a:r>
                        <a:rPr lang="en-US" sz="1100" dirty="0" smtClean="0">
                          <a:effectLst/>
                          <a:latin typeface="&quot;arial&quot;"/>
                        </a:rPr>
                        <a:t>CDC/USCS Database (SEER &amp; NPCR Combined) and </a:t>
                      </a:r>
                      <a:r>
                        <a:rPr lang="en-US" sz="1100" dirty="0">
                          <a:effectLst/>
                          <a:latin typeface="&quot;arial&quot;"/>
                        </a:rPr>
                        <a:t>Kentucky Cancer Registry (KCR</a:t>
                      </a:r>
                      <a:r>
                        <a:rPr lang="en-US" sz="1100" dirty="0" smtClean="0">
                          <a:effectLst/>
                          <a:latin typeface="&quot;arial&quot;"/>
                        </a:rPr>
                        <a:t>).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&quot;arial&quot;"/>
                        </a:rPr>
                        <a:t> </a:t>
                      </a:r>
                      <a:r>
                        <a:rPr lang="en-US" sz="1100" dirty="0">
                          <a:effectLst/>
                          <a:latin typeface="&quot;arial&quot;"/>
                        </a:rPr>
                        <a:t>* = p&lt;.05 vs Kentucky as a </a:t>
                      </a:r>
                      <a:r>
                        <a:rPr lang="en-US" sz="1100" dirty="0" smtClean="0">
                          <a:effectLst/>
                          <a:latin typeface="&quot;arial&quot;"/>
                        </a:rPr>
                        <a:t>whole and the U.S.</a:t>
                      </a:r>
                      <a:endParaRPr lang="en-US" sz="1400" b="1" dirty="0">
                        <a:effectLst/>
                        <a:latin typeface="&quot;arial&quot;"/>
                        <a:ea typeface="Times New Roman"/>
                        <a:cs typeface="Times New Roman"/>
                      </a:endParaRPr>
                    </a:p>
                  </a:txBody>
                  <a:tcPr marL="68581" marR="685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Down Arrow 3"/>
          <p:cNvSpPr/>
          <p:nvPr/>
        </p:nvSpPr>
        <p:spPr>
          <a:xfrm>
            <a:off x="8763000" y="2895600"/>
            <a:ext cx="112713" cy="196850"/>
          </a:xfrm>
          <a:prstGeom prst="down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04800" y="3733800"/>
          <a:ext cx="8575674" cy="2301875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2696599"/>
                <a:gridCol w="1282475"/>
                <a:gridCol w="999326"/>
                <a:gridCol w="1298974"/>
                <a:gridCol w="1149150"/>
                <a:gridCol w="1149150"/>
              </a:tblGrid>
              <a:tr h="429601">
                <a:tc gridSpan="5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solidFill>
                            <a:srgbClr val="FFFF00"/>
                          </a:solidFill>
                          <a:effectLst/>
                          <a:latin typeface="&quot;arial&quot;"/>
                        </a:rPr>
                        <a:t>Mortality</a:t>
                      </a:r>
                      <a:r>
                        <a:rPr lang="en-US" sz="2200" dirty="0" smtClean="0">
                          <a:effectLst/>
                          <a:latin typeface="&quot;arial&quot;"/>
                        </a:rPr>
                        <a:t>:</a:t>
                      </a:r>
                      <a:r>
                        <a:rPr lang="en-US" sz="2200" baseline="0" dirty="0" smtClean="0">
                          <a:effectLst/>
                          <a:latin typeface="&quot;arial&quot;"/>
                        </a:rPr>
                        <a:t> </a:t>
                      </a:r>
                      <a:r>
                        <a:rPr lang="en-US" sz="2200" dirty="0" smtClean="0">
                          <a:effectLst/>
                          <a:latin typeface="&quot;arial&quot;"/>
                        </a:rPr>
                        <a:t>U.S., </a:t>
                      </a:r>
                      <a:r>
                        <a:rPr lang="en-US" sz="2200" dirty="0">
                          <a:effectLst/>
                          <a:latin typeface="&quot;arial&quot;"/>
                        </a:rPr>
                        <a:t>Kentucky and Appalachian </a:t>
                      </a:r>
                      <a:r>
                        <a:rPr lang="en-US" sz="2200" dirty="0" smtClean="0">
                          <a:effectLst/>
                          <a:latin typeface="&quot;arial&quot;"/>
                        </a:rPr>
                        <a:t>Kentucky  </a:t>
                      </a:r>
                      <a:endParaRPr lang="en-US" sz="2200" b="1" dirty="0">
                        <a:solidFill>
                          <a:srgbClr val="005294"/>
                        </a:solidFill>
                        <a:effectLst/>
                        <a:latin typeface="&quot;arial&quot;"/>
                        <a:ea typeface="Times New Roman"/>
                        <a:cs typeface="Times New Roman"/>
                      </a:endParaRPr>
                    </a:p>
                  </a:txBody>
                  <a:tcPr marL="68581" marR="685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b="1" dirty="0">
                        <a:effectLst/>
                        <a:latin typeface="&quot;arial&quot;"/>
                        <a:ea typeface="Times New Roman"/>
                        <a:cs typeface="Times New Roman"/>
                      </a:endParaRPr>
                    </a:p>
                  </a:txBody>
                  <a:tcPr marL="68581" marR="6858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877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&quot;arial&quot;"/>
                        </a:rPr>
                        <a:t> </a:t>
                      </a:r>
                      <a:endParaRPr lang="en-US" sz="2400" b="1" dirty="0">
                        <a:effectLst/>
                        <a:latin typeface="&quot;arial&quot;"/>
                        <a:ea typeface="Times New Roman"/>
                        <a:cs typeface="Times New Roman"/>
                      </a:endParaRPr>
                    </a:p>
                  </a:txBody>
                  <a:tcPr marL="68581" marR="685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&quot;arial&quot;"/>
                        </a:rPr>
                        <a:t>All Cancers</a:t>
                      </a:r>
                      <a:endParaRPr lang="en-US" sz="1800" b="1" dirty="0">
                        <a:effectLst/>
                        <a:latin typeface="&quot;arial&quot;"/>
                        <a:ea typeface="Times New Roman"/>
                        <a:cs typeface="Times New Roman"/>
                      </a:endParaRPr>
                    </a:p>
                  </a:txBody>
                  <a:tcPr marL="68581" marR="685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&quot;arial&quot;"/>
                        </a:rPr>
                        <a:t>Lung</a:t>
                      </a:r>
                      <a:endParaRPr lang="en-US" sz="1800" b="1" dirty="0">
                        <a:latin typeface="&quot;arial&quot;"/>
                        <a:cs typeface="Arial" panose="020B0604020202020204" pitchFamily="34" charset="0"/>
                      </a:endParaRPr>
                    </a:p>
                  </a:txBody>
                  <a:tcPr marL="68581" marR="685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&quot;arial&quot;"/>
                        </a:rPr>
                        <a:t>Colorectal</a:t>
                      </a:r>
                      <a:endParaRPr lang="en-US" sz="1800" b="1" dirty="0">
                        <a:latin typeface="&quot;arial&quot;"/>
                      </a:endParaRPr>
                    </a:p>
                  </a:txBody>
                  <a:tcPr marL="68581" marR="685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&quot;arial&quot;"/>
                        </a:rPr>
                        <a:t>Cervical</a:t>
                      </a:r>
                      <a:endParaRPr lang="en-US" sz="1800" b="1" dirty="0">
                        <a:latin typeface="&quot;arial&quot;"/>
                        <a:cs typeface="Arial" panose="020B0604020202020204" pitchFamily="34" charset="0"/>
                      </a:endParaRPr>
                    </a:p>
                  </a:txBody>
                  <a:tcPr marL="68581" marR="685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&quot;arial&quot;"/>
                        </a:rPr>
                        <a:t>Breast</a:t>
                      </a:r>
                      <a:endParaRPr lang="en-US" sz="1800" b="1" dirty="0">
                        <a:effectLst/>
                        <a:latin typeface="&quot;arial&quot;"/>
                        <a:ea typeface="Times New Roman"/>
                        <a:cs typeface="Times New Roman"/>
                      </a:endParaRPr>
                    </a:p>
                  </a:txBody>
                  <a:tcPr marL="68581" marR="685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75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&quot;arial&quot;"/>
                        </a:rPr>
                        <a:t>U.S.</a:t>
                      </a:r>
                      <a:endParaRPr lang="en-US" sz="1800" b="1" dirty="0">
                        <a:effectLst/>
                        <a:latin typeface="&quot;arial&quot;"/>
                        <a:ea typeface="Times New Roman"/>
                        <a:cs typeface="Times New Roman"/>
                      </a:endParaRPr>
                    </a:p>
                  </a:txBody>
                  <a:tcPr marL="68581" marR="685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latin typeface="&quot;arial&quot;"/>
                        </a:rPr>
                        <a:t>168.5</a:t>
                      </a:r>
                      <a:endParaRPr lang="en-US" sz="1800" b="1" dirty="0">
                        <a:latin typeface="&quot;arial&quot;"/>
                      </a:endParaRPr>
                    </a:p>
                  </a:txBody>
                  <a:tcPr marL="68581" marR="1828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latin typeface="&quot;arial&quot;"/>
                        </a:rPr>
                        <a:t>46.0</a:t>
                      </a:r>
                      <a:endParaRPr lang="en-US" sz="1800" b="1" dirty="0">
                        <a:latin typeface="&quot;arial&quot;"/>
                        <a:cs typeface="Arial" panose="020B0604020202020204" pitchFamily="34" charset="0"/>
                      </a:endParaRPr>
                    </a:p>
                  </a:txBody>
                  <a:tcPr marL="68581" marR="1828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latin typeface="&quot;arial&quot;"/>
                        </a:rPr>
                        <a:t>15.1</a:t>
                      </a:r>
                      <a:endParaRPr lang="en-US" sz="1800" b="1" dirty="0">
                        <a:latin typeface="&quot;arial&quot;"/>
                      </a:endParaRPr>
                    </a:p>
                  </a:txBody>
                  <a:tcPr marL="68581" marR="1828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latin typeface="&quot;arial&quot;"/>
                        </a:rPr>
                        <a:t>2.3</a:t>
                      </a:r>
                      <a:endParaRPr lang="en-US" sz="1800" b="1" dirty="0">
                        <a:latin typeface="&quot;arial&quot;"/>
                        <a:cs typeface="Arial" panose="020B0604020202020204" pitchFamily="34" charset="0"/>
                      </a:endParaRPr>
                    </a:p>
                  </a:txBody>
                  <a:tcPr marL="68581" marR="1828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&quot;arial&quot;"/>
                        </a:rPr>
                        <a:t>21.5</a:t>
                      </a:r>
                      <a:endParaRPr lang="en-US" sz="1800" b="1" dirty="0">
                        <a:effectLst/>
                        <a:latin typeface="&quot;arial&quot;"/>
                        <a:ea typeface="Times New Roman"/>
                        <a:cs typeface="Times New Roman"/>
                      </a:endParaRPr>
                    </a:p>
                  </a:txBody>
                  <a:tcPr marL="68581" marR="1828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401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&quot;arial&quot;"/>
                        </a:rPr>
                        <a:t>Kentucky</a:t>
                      </a:r>
                      <a:endParaRPr lang="en-US" sz="2400" b="1" dirty="0">
                        <a:effectLst/>
                        <a:latin typeface="&quot;arial&quot;"/>
                        <a:ea typeface="Times New Roman"/>
                        <a:cs typeface="Times New Roman"/>
                      </a:endParaRPr>
                    </a:p>
                  </a:txBody>
                  <a:tcPr marL="68581" marR="685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latin typeface="&quot;arial&quot;"/>
                        </a:rPr>
                        <a:t>201.0</a:t>
                      </a:r>
                      <a:endParaRPr lang="en-US" sz="1800" b="1" dirty="0">
                        <a:latin typeface="&quot;arial&quot;"/>
                      </a:endParaRPr>
                    </a:p>
                  </a:txBody>
                  <a:tcPr marL="68581" marR="1828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 smtClean="0">
                          <a:latin typeface="&quot;arial&quot;"/>
                          <a:cs typeface="Arial" panose="020B0604020202020204" pitchFamily="34" charset="0"/>
                        </a:rPr>
                        <a:t>69.5</a:t>
                      </a:r>
                      <a:endParaRPr lang="en-US" sz="1800" b="0" dirty="0">
                        <a:latin typeface="&quot;arial&quot;"/>
                        <a:cs typeface="Arial" panose="020B0604020202020204" pitchFamily="34" charset="0"/>
                      </a:endParaRPr>
                    </a:p>
                  </a:txBody>
                  <a:tcPr marL="68581" marR="1828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latin typeface="&quot;arial&quot;"/>
                        </a:rPr>
                        <a:t>17.6</a:t>
                      </a:r>
                      <a:endParaRPr lang="en-US" sz="1800" b="1" dirty="0">
                        <a:latin typeface="&quot;arial&quot;"/>
                      </a:endParaRPr>
                    </a:p>
                  </a:txBody>
                  <a:tcPr marL="68581" marR="1828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 smtClean="0">
                          <a:latin typeface="&quot;arial&quot;"/>
                          <a:cs typeface="Arial" panose="020B0604020202020204" pitchFamily="34" charset="0"/>
                        </a:rPr>
                        <a:t>3.0</a:t>
                      </a:r>
                      <a:endParaRPr lang="en-US" sz="1800" b="0" dirty="0">
                        <a:latin typeface="&quot;arial&quot;"/>
                        <a:cs typeface="Arial" panose="020B0604020202020204" pitchFamily="34" charset="0"/>
                      </a:endParaRPr>
                    </a:p>
                  </a:txBody>
                  <a:tcPr marL="68581" marR="1828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&quot;arial&quot;"/>
                        </a:rPr>
                        <a:t>22.2</a:t>
                      </a:r>
                      <a:endParaRPr lang="en-US" sz="1800" b="1" dirty="0">
                        <a:effectLst/>
                        <a:latin typeface="&quot;arial&quot;"/>
                        <a:ea typeface="Times New Roman"/>
                        <a:cs typeface="Times New Roman"/>
                      </a:endParaRPr>
                    </a:p>
                  </a:txBody>
                  <a:tcPr marL="68581" marR="1828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401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&quot;arial&quot;"/>
                        </a:rPr>
                        <a:t>Appalachian Kentucky</a:t>
                      </a:r>
                      <a:endParaRPr lang="en-US" sz="2400" b="1" dirty="0">
                        <a:effectLst/>
                        <a:latin typeface="&quot;arial&quot;"/>
                        <a:ea typeface="Times New Roman"/>
                        <a:cs typeface="Times New Roman"/>
                      </a:endParaRPr>
                    </a:p>
                  </a:txBody>
                  <a:tcPr marL="68581" marR="685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&quot;arial&quot;"/>
                        </a:rPr>
                        <a:t>* 226.6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&quot;arial&quot;"/>
                      </a:endParaRPr>
                    </a:p>
                  </a:txBody>
                  <a:tcPr marL="68581" marR="1828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&quot;arial&quot;"/>
                        </a:rPr>
                        <a:t> * 82.1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&quot;arial&quot;"/>
                        <a:cs typeface="Arial" panose="020B0604020202020204" pitchFamily="34" charset="0"/>
                      </a:endParaRPr>
                    </a:p>
                  </a:txBody>
                  <a:tcPr marL="68581" marR="1828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&quot;arial&quot;"/>
                        </a:rPr>
                        <a:t>* 20.3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&quot;arial&quot;"/>
                      </a:endParaRPr>
                    </a:p>
                  </a:txBody>
                  <a:tcPr marL="68581" marR="1828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&quot;arial&quot;"/>
                        </a:rPr>
                        <a:t>* 3.6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&quot;arial&quot;"/>
                        <a:cs typeface="Arial" panose="020B0604020202020204" pitchFamily="34" charset="0"/>
                      </a:endParaRPr>
                    </a:p>
                  </a:txBody>
                  <a:tcPr marL="68581" marR="1828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FF0000"/>
                          </a:solidFill>
                          <a:effectLst/>
                          <a:latin typeface="&quot;arial&quot;"/>
                        </a:rPr>
                        <a:t> * 24.1</a:t>
                      </a:r>
                      <a:endParaRPr lang="en-US" sz="1800" b="1" dirty="0">
                        <a:solidFill>
                          <a:srgbClr val="FF0000"/>
                        </a:solidFill>
                        <a:effectLst/>
                        <a:latin typeface="&quot;arial&quot;"/>
                        <a:ea typeface="Times New Roman"/>
                        <a:cs typeface="Times New Roman"/>
                      </a:endParaRPr>
                    </a:p>
                  </a:txBody>
                  <a:tcPr marL="68581" marR="1828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6944">
                <a:tc gridSpan="6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&quot;arial&quot;"/>
                        </a:rPr>
                        <a:t>Source: </a:t>
                      </a:r>
                      <a:r>
                        <a:rPr lang="en-US" sz="1100" dirty="0" smtClean="0">
                          <a:effectLst/>
                          <a:latin typeface="&quot;arial&quot;"/>
                        </a:rPr>
                        <a:t>National Center</a:t>
                      </a:r>
                      <a:r>
                        <a:rPr lang="en-US" sz="1100" baseline="0" dirty="0" smtClean="0">
                          <a:effectLst/>
                          <a:latin typeface="&quot;arial&quot;"/>
                        </a:rPr>
                        <a:t> for Health Statistics (NCHS) and KCR</a:t>
                      </a:r>
                      <a:r>
                        <a:rPr lang="en-US" sz="1100" dirty="0" smtClean="0">
                          <a:effectLst/>
                          <a:latin typeface="&quot;arial&quot;"/>
                        </a:rPr>
                        <a:t>.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&quot;arial&quot;"/>
                        </a:rPr>
                        <a:t> </a:t>
                      </a:r>
                      <a:r>
                        <a:rPr lang="en-US" sz="1100" dirty="0">
                          <a:effectLst/>
                          <a:latin typeface="&quot;arial&quot;"/>
                        </a:rPr>
                        <a:t>* = p&lt;.05 vs Kentucky as a </a:t>
                      </a:r>
                      <a:r>
                        <a:rPr lang="en-US" sz="1100" dirty="0" smtClean="0">
                          <a:effectLst/>
                          <a:latin typeface="&quot;arial&quot;"/>
                        </a:rPr>
                        <a:t>whole and the U.S.</a:t>
                      </a:r>
                      <a:endParaRPr lang="en-US" sz="1400" b="1" dirty="0">
                        <a:effectLst/>
                        <a:latin typeface="&quot;arial&quot;"/>
                        <a:ea typeface="Times New Roman"/>
                        <a:cs typeface="Times New Roman"/>
                      </a:endParaRPr>
                    </a:p>
                  </a:txBody>
                  <a:tcPr marL="68581" marR="685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Oval 4"/>
          <p:cNvSpPr/>
          <p:nvPr/>
        </p:nvSpPr>
        <p:spPr>
          <a:xfrm>
            <a:off x="7772400" y="1676400"/>
            <a:ext cx="1327150" cy="1643063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696200" y="4114800"/>
            <a:ext cx="1327150" cy="1828800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Down Arrow 7"/>
          <p:cNvSpPr/>
          <p:nvPr/>
        </p:nvSpPr>
        <p:spPr>
          <a:xfrm flipV="1">
            <a:off x="8763000" y="5410200"/>
            <a:ext cx="112713" cy="195263"/>
          </a:xfrm>
          <a:prstGeom prst="down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9" name="Picture 8" descr="http://cancer.uky.edu/KCR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8229600" y="6242994"/>
            <a:ext cx="723900" cy="476894"/>
          </a:xfrm>
          <a:prstGeom prst="rect">
            <a:avLst/>
          </a:prstGeom>
          <a:solidFill>
            <a:schemeClr val="tx2">
              <a:lumMod val="75000"/>
            </a:schemeClr>
          </a:solidFill>
          <a:ln w="1905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7048945"/>
              </p:ext>
            </p:extLst>
          </p:nvPr>
        </p:nvGraphicFramePr>
        <p:xfrm>
          <a:off x="0" y="771524"/>
          <a:ext cx="9144000" cy="53149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Picture 2" descr="http://cancer.uky.edu/KCR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8229600" y="6242994"/>
            <a:ext cx="723900" cy="476894"/>
          </a:xfrm>
          <a:prstGeom prst="rect">
            <a:avLst/>
          </a:prstGeom>
          <a:solidFill>
            <a:schemeClr val="tx2">
              <a:lumMod val="75000"/>
            </a:schemeClr>
          </a:solidFill>
          <a:ln w="19050">
            <a:noFill/>
          </a:ln>
        </p:spPr>
      </p:pic>
    </p:spTree>
    <p:extLst>
      <p:ext uri="{BB962C8B-B14F-4D97-AF65-F5344CB8AC3E}">
        <p14:creationId xmlns:p14="http://schemas.microsoft.com/office/powerpoint/2010/main" val="2294277611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156410"/>
              </p:ext>
            </p:extLst>
          </p:nvPr>
        </p:nvGraphicFramePr>
        <p:xfrm>
          <a:off x="0" y="765174"/>
          <a:ext cx="9144000" cy="53276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Picture 2" descr="http://cancer.uky.edu/KCR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8229600" y="6242994"/>
            <a:ext cx="723900" cy="476894"/>
          </a:xfrm>
          <a:prstGeom prst="rect">
            <a:avLst/>
          </a:prstGeom>
          <a:solidFill>
            <a:schemeClr val="tx2">
              <a:lumMod val="75000"/>
            </a:schemeClr>
          </a:solidFill>
          <a:ln w="19050">
            <a:noFill/>
          </a:ln>
        </p:spPr>
      </p:pic>
    </p:spTree>
    <p:extLst>
      <p:ext uri="{BB962C8B-B14F-4D97-AF65-F5344CB8AC3E}">
        <p14:creationId xmlns:p14="http://schemas.microsoft.com/office/powerpoint/2010/main" val="2015826162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8430453"/>
              </p:ext>
            </p:extLst>
          </p:nvPr>
        </p:nvGraphicFramePr>
        <p:xfrm>
          <a:off x="152397" y="685793"/>
          <a:ext cx="8915407" cy="5432065"/>
        </p:xfrm>
        <a:graphic>
          <a:graphicData uri="http://schemas.openxmlformats.org/drawingml/2006/table">
            <a:tbl>
              <a:tblPr/>
              <a:tblGrid>
                <a:gridCol w="1806685"/>
                <a:gridCol w="789858"/>
                <a:gridCol w="789858"/>
                <a:gridCol w="789858"/>
                <a:gridCol w="789858"/>
                <a:gridCol w="789858"/>
                <a:gridCol w="789858"/>
                <a:gridCol w="789858"/>
                <a:gridCol w="789858"/>
                <a:gridCol w="789858"/>
              </a:tblGrid>
              <a:tr h="297617">
                <a:tc gridSpan="10"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000514"/>
                          </a:solidFill>
                          <a:effectLst/>
                          <a:latin typeface="Arial" panose="020B0604020202020204" pitchFamily="34" charset="0"/>
                        </a:rPr>
                        <a:t>Female Breast Cancer by Area Development District in KY, 2009-2013</a:t>
                      </a:r>
                    </a:p>
                  </a:txBody>
                  <a:tcPr marL="6816" marR="6816" marT="68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0712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Area Development District</a:t>
                      </a:r>
                    </a:p>
                  </a:txBody>
                  <a:tcPr marL="6816" marR="6816" marT="68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High School Education, 2009-2013</a:t>
                      </a:r>
                    </a:p>
                  </a:txBody>
                  <a:tcPr marL="6816" marR="6816" marT="68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Mammography Rate(%) 2012</a:t>
                      </a:r>
                    </a:p>
                  </a:txBody>
                  <a:tcPr marL="6816" marR="6816" marT="68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Age-Adjusted Incidence</a:t>
                      </a:r>
                    </a:p>
                  </a:txBody>
                  <a:tcPr marL="6816" marR="6816" marT="68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Late Stage Incidence (%)</a:t>
                      </a:r>
                    </a:p>
                  </a:txBody>
                  <a:tcPr marL="6816" marR="6816" marT="68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Overall Rank</a:t>
                      </a:r>
                    </a:p>
                  </a:txBody>
                  <a:tcPr marL="6816" marR="6816" marT="68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61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Percent</a:t>
                      </a:r>
                    </a:p>
                  </a:txBody>
                  <a:tcPr marL="6816" marR="6816" marT="68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Rank</a:t>
                      </a:r>
                    </a:p>
                  </a:txBody>
                  <a:tcPr marL="6816" marR="6816" marT="68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Percent</a:t>
                      </a:r>
                    </a:p>
                  </a:txBody>
                  <a:tcPr marL="6816" marR="6816" marT="68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Rank</a:t>
                      </a:r>
                    </a:p>
                  </a:txBody>
                  <a:tcPr marL="6816" marR="6816" marT="68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Rate</a:t>
                      </a:r>
                    </a:p>
                  </a:txBody>
                  <a:tcPr marL="6816" marR="6816" marT="68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Rank</a:t>
                      </a:r>
                    </a:p>
                  </a:txBody>
                  <a:tcPr marL="6816" marR="6816" marT="68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Percent</a:t>
                      </a:r>
                    </a:p>
                  </a:txBody>
                  <a:tcPr marL="6816" marR="6816" marT="68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Rank</a:t>
                      </a:r>
                    </a:p>
                  </a:txBody>
                  <a:tcPr marL="6816" marR="6816" marT="68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9761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Kentucky River</a:t>
                      </a:r>
                    </a:p>
                  </a:txBody>
                  <a:tcPr marL="6816" marR="6816" marT="68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66.7</a:t>
                      </a:r>
                    </a:p>
                  </a:txBody>
                  <a:tcPr marL="6816" marR="6816" marT="68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816" marR="6816" marT="68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64.3</a:t>
                      </a:r>
                    </a:p>
                  </a:txBody>
                  <a:tcPr marL="6816" marR="6816" marT="68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816" marR="6816" marT="68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128.1</a:t>
                      </a:r>
                    </a:p>
                  </a:txBody>
                  <a:tcPr marL="6816" marR="6816" marT="68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816" marR="6816" marT="68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36.0</a:t>
                      </a:r>
                    </a:p>
                  </a:txBody>
                  <a:tcPr marL="6816" marR="6816" marT="68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816" marR="6816" marT="68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6816" marR="6816" marT="68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9761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Cumberland Valley</a:t>
                      </a:r>
                    </a:p>
                  </a:txBody>
                  <a:tcPr marL="6816" marR="6816" marT="68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68.8</a:t>
                      </a:r>
                    </a:p>
                  </a:txBody>
                  <a:tcPr marL="6816" marR="6816" marT="68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816" marR="6816" marT="68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68.0</a:t>
                      </a:r>
                    </a:p>
                  </a:txBody>
                  <a:tcPr marL="6816" marR="6816" marT="68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6816" marR="6816" marT="68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116.3</a:t>
                      </a:r>
                    </a:p>
                  </a:txBody>
                  <a:tcPr marL="6816" marR="6816" marT="68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816" marR="6816" marT="68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34.0</a:t>
                      </a:r>
                    </a:p>
                  </a:txBody>
                  <a:tcPr marL="6816" marR="6816" marT="68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816" marR="6816" marT="68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6816" marR="6816" marT="68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9761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Big Sandy</a:t>
                      </a:r>
                    </a:p>
                  </a:txBody>
                  <a:tcPr marL="6816" marR="6816" marT="68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70.0</a:t>
                      </a:r>
                    </a:p>
                  </a:txBody>
                  <a:tcPr marL="6816" marR="6816" marT="68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816" marR="6816" marT="68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72.3</a:t>
                      </a:r>
                    </a:p>
                  </a:txBody>
                  <a:tcPr marL="6816" marR="6816" marT="68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6816" marR="6816" marT="68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133.2</a:t>
                      </a:r>
                    </a:p>
                  </a:txBody>
                  <a:tcPr marL="6816" marR="6816" marT="68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6816" marR="6816" marT="68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31.3</a:t>
                      </a:r>
                    </a:p>
                  </a:txBody>
                  <a:tcPr marL="6816" marR="6816" marT="68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6816" marR="6816" marT="68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6816" marR="6816" marT="68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9761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Fivco</a:t>
                      </a:r>
                    </a:p>
                  </a:txBody>
                  <a:tcPr marL="6816" marR="6816" marT="68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79.2</a:t>
                      </a:r>
                    </a:p>
                  </a:txBody>
                  <a:tcPr marL="6816" marR="6816" marT="68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6816" marR="6816" marT="68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68.5</a:t>
                      </a:r>
                    </a:p>
                  </a:txBody>
                  <a:tcPr marL="6816" marR="6816" marT="68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6816" marR="6816" marT="68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133.9</a:t>
                      </a:r>
                    </a:p>
                  </a:txBody>
                  <a:tcPr marL="6816" marR="6816" marT="68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6816" marR="6816" marT="68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31.6</a:t>
                      </a:r>
                    </a:p>
                  </a:txBody>
                  <a:tcPr marL="6816" marR="6816" marT="68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816" marR="6816" marT="68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</a:t>
                      </a:r>
                    </a:p>
                  </a:txBody>
                  <a:tcPr marL="6816" marR="6816" marT="68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9761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Lake Cumberland</a:t>
                      </a:r>
                    </a:p>
                  </a:txBody>
                  <a:tcPr marL="6816" marR="6816" marT="68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72.5</a:t>
                      </a:r>
                    </a:p>
                  </a:txBody>
                  <a:tcPr marL="6816" marR="6816" marT="68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6816" marR="6816" marT="68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71.7</a:t>
                      </a:r>
                    </a:p>
                  </a:txBody>
                  <a:tcPr marL="6816" marR="6816" marT="68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6816" marR="6816" marT="68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133.8</a:t>
                      </a:r>
                    </a:p>
                  </a:txBody>
                  <a:tcPr marL="6816" marR="6816" marT="68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6816" marR="6816" marT="68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30.6</a:t>
                      </a:r>
                    </a:p>
                  </a:txBody>
                  <a:tcPr marL="6816" marR="6816" marT="68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6816" marR="6816" marT="68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</a:t>
                      </a:r>
                    </a:p>
                  </a:txBody>
                  <a:tcPr marL="6816" marR="6816" marT="68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9761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Pennyrile</a:t>
                      </a:r>
                    </a:p>
                  </a:txBody>
                  <a:tcPr marL="6816" marR="6816" marT="68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80.8</a:t>
                      </a:r>
                    </a:p>
                  </a:txBody>
                  <a:tcPr marL="6816" marR="6816" marT="68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6816" marR="6816" marT="68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70.4</a:t>
                      </a:r>
                    </a:p>
                  </a:txBody>
                  <a:tcPr marL="6816" marR="6816" marT="68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6816" marR="6816" marT="68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120.5</a:t>
                      </a:r>
                    </a:p>
                  </a:txBody>
                  <a:tcPr marL="6816" marR="6816" marT="68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816" marR="6816" marT="68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29.8</a:t>
                      </a:r>
                    </a:p>
                  </a:txBody>
                  <a:tcPr marL="6816" marR="6816" marT="68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6816" marR="6816" marT="68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6816" marR="6816" marT="68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9761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Gateway</a:t>
                      </a:r>
                    </a:p>
                  </a:txBody>
                  <a:tcPr marL="6816" marR="6816" marT="68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74.3</a:t>
                      </a:r>
                    </a:p>
                  </a:txBody>
                  <a:tcPr marL="6816" marR="6816" marT="68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6816" marR="6816" marT="68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66.6</a:t>
                      </a:r>
                    </a:p>
                  </a:txBody>
                  <a:tcPr marL="6816" marR="6816" marT="68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816" marR="6816" marT="68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142.4</a:t>
                      </a:r>
                    </a:p>
                  </a:txBody>
                  <a:tcPr marL="6816" marR="6816" marT="68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6816" marR="6816" marT="68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30.1</a:t>
                      </a:r>
                    </a:p>
                  </a:txBody>
                  <a:tcPr marL="6816" marR="6816" marT="68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6816" marR="6816" marT="68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6816" marR="6816" marT="68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9761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Barren River</a:t>
                      </a:r>
                    </a:p>
                  </a:txBody>
                  <a:tcPr marL="6816" marR="6816" marT="68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79.2</a:t>
                      </a:r>
                    </a:p>
                  </a:txBody>
                  <a:tcPr marL="6816" marR="6816" marT="68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6816" marR="6816" marT="68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70.5</a:t>
                      </a:r>
                    </a:p>
                  </a:txBody>
                  <a:tcPr marL="6816" marR="6816" marT="68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6816" marR="6816" marT="68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138.1</a:t>
                      </a:r>
                    </a:p>
                  </a:txBody>
                  <a:tcPr marL="6816" marR="6816" marT="68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6816" marR="6816" marT="68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29.4</a:t>
                      </a:r>
                    </a:p>
                  </a:txBody>
                  <a:tcPr marL="6816" marR="6816" marT="68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6816" marR="6816" marT="68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</a:t>
                      </a:r>
                    </a:p>
                  </a:txBody>
                  <a:tcPr marL="6816" marR="6816" marT="68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9761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Northern Kentucky</a:t>
                      </a:r>
                    </a:p>
                  </a:txBody>
                  <a:tcPr marL="6816" marR="6816" marT="68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87.1</a:t>
                      </a:r>
                    </a:p>
                  </a:txBody>
                  <a:tcPr marL="6816" marR="6816" marT="68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6816" marR="6816" marT="68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66.3</a:t>
                      </a:r>
                    </a:p>
                  </a:txBody>
                  <a:tcPr marL="6816" marR="6816" marT="68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816" marR="6816" marT="68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148.0</a:t>
                      </a:r>
                    </a:p>
                  </a:txBody>
                  <a:tcPr marL="6816" marR="6816" marT="68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6816" marR="6816" marT="68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29.8</a:t>
                      </a:r>
                    </a:p>
                  </a:txBody>
                  <a:tcPr marL="6816" marR="6816" marT="68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6816" marR="6816" marT="68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</a:t>
                      </a:r>
                    </a:p>
                  </a:txBody>
                  <a:tcPr marL="6816" marR="6816" marT="68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9761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Buffalo Trace</a:t>
                      </a:r>
                    </a:p>
                  </a:txBody>
                  <a:tcPr marL="6816" marR="6816" marT="68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74.9</a:t>
                      </a:r>
                    </a:p>
                  </a:txBody>
                  <a:tcPr marL="6816" marR="6816" marT="68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6816" marR="6816" marT="68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77.1</a:t>
                      </a:r>
                    </a:p>
                  </a:txBody>
                  <a:tcPr marL="6816" marR="6816" marT="68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6816" marR="6816" marT="68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142.0</a:t>
                      </a:r>
                    </a:p>
                  </a:txBody>
                  <a:tcPr marL="6816" marR="6816" marT="68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6816" marR="6816" marT="68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25.5</a:t>
                      </a:r>
                    </a:p>
                  </a:txBody>
                  <a:tcPr marL="6816" marR="6816" marT="68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6816" marR="6816" marT="68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</a:t>
                      </a:r>
                    </a:p>
                  </a:txBody>
                  <a:tcPr marL="6816" marR="6816" marT="68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9761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Green River</a:t>
                      </a:r>
                    </a:p>
                  </a:txBody>
                  <a:tcPr marL="6816" marR="6816" marT="68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83.8</a:t>
                      </a:r>
                    </a:p>
                  </a:txBody>
                  <a:tcPr marL="6816" marR="6816" marT="68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6816" marR="6816" marT="68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78.6</a:t>
                      </a:r>
                    </a:p>
                  </a:txBody>
                  <a:tcPr marL="6816" marR="6816" marT="68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6816" marR="6816" marT="68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134.6</a:t>
                      </a:r>
                    </a:p>
                  </a:txBody>
                  <a:tcPr marL="6816" marR="6816" marT="68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6816" marR="6816" marT="68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27.7</a:t>
                      </a:r>
                    </a:p>
                  </a:txBody>
                  <a:tcPr marL="6816" marR="6816" marT="68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6816" marR="6816" marT="68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</a:t>
                      </a:r>
                    </a:p>
                  </a:txBody>
                  <a:tcPr marL="6816" marR="6816" marT="68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29761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Lincoln Trail</a:t>
                      </a:r>
                    </a:p>
                  </a:txBody>
                  <a:tcPr marL="6816" marR="6816" marT="68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83.2</a:t>
                      </a:r>
                    </a:p>
                  </a:txBody>
                  <a:tcPr marL="6816" marR="6816" marT="68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6816" marR="6816" marT="68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75.0</a:t>
                      </a:r>
                    </a:p>
                  </a:txBody>
                  <a:tcPr marL="6816" marR="6816" marT="68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6816" marR="6816" marT="68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143.8</a:t>
                      </a:r>
                    </a:p>
                  </a:txBody>
                  <a:tcPr marL="6816" marR="6816" marT="68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6816" marR="6816" marT="68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26.8</a:t>
                      </a:r>
                    </a:p>
                  </a:txBody>
                  <a:tcPr marL="6816" marR="6816" marT="68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6816" marR="6816" marT="68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</a:t>
                      </a:r>
                    </a:p>
                  </a:txBody>
                  <a:tcPr marL="6816" marR="6816" marT="68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29761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Purchase</a:t>
                      </a:r>
                    </a:p>
                  </a:txBody>
                  <a:tcPr marL="6816" marR="6816" marT="68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83.7</a:t>
                      </a:r>
                    </a:p>
                  </a:txBody>
                  <a:tcPr marL="6816" marR="6816" marT="68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6816" marR="6816" marT="68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84.8</a:t>
                      </a:r>
                    </a:p>
                  </a:txBody>
                  <a:tcPr marL="6816" marR="6816" marT="68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6816" marR="6816" marT="68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137.0</a:t>
                      </a:r>
                    </a:p>
                  </a:txBody>
                  <a:tcPr marL="6816" marR="6816" marT="68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6816" marR="6816" marT="68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24.2</a:t>
                      </a:r>
                    </a:p>
                  </a:txBody>
                  <a:tcPr marL="6816" marR="6816" marT="68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6816" marR="6816" marT="68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</a:t>
                      </a:r>
                    </a:p>
                  </a:txBody>
                  <a:tcPr marL="6816" marR="6816" marT="68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29761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Bluegrass</a:t>
                      </a:r>
                    </a:p>
                  </a:txBody>
                  <a:tcPr marL="6816" marR="6816" marT="68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84.9</a:t>
                      </a:r>
                    </a:p>
                  </a:txBody>
                  <a:tcPr marL="6816" marR="6816" marT="68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6816" marR="6816" marT="68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80.4</a:t>
                      </a:r>
                    </a:p>
                  </a:txBody>
                  <a:tcPr marL="6816" marR="6816" marT="68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6816" marR="6816" marT="68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158.0</a:t>
                      </a:r>
                    </a:p>
                  </a:txBody>
                  <a:tcPr marL="6816" marR="6816" marT="68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6816" marR="6816" marT="68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26.7</a:t>
                      </a:r>
                    </a:p>
                  </a:txBody>
                  <a:tcPr marL="6816" marR="6816" marT="68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6816" marR="6816" marT="68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</a:t>
                      </a:r>
                    </a:p>
                  </a:txBody>
                  <a:tcPr marL="6816" marR="6816" marT="68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29761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Kipda</a:t>
                      </a:r>
                    </a:p>
                  </a:txBody>
                  <a:tcPr marL="6816" marR="6816" marT="68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87.0</a:t>
                      </a:r>
                    </a:p>
                  </a:txBody>
                  <a:tcPr marL="6816" marR="6816" marT="68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6816" marR="6816" marT="68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77.7</a:t>
                      </a:r>
                    </a:p>
                  </a:txBody>
                  <a:tcPr marL="6816" marR="6816" marT="68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6816" marR="6816" marT="68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172.7</a:t>
                      </a:r>
                    </a:p>
                  </a:txBody>
                  <a:tcPr marL="6816" marR="6816" marT="68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6816" marR="6816" marT="68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26.5</a:t>
                      </a:r>
                    </a:p>
                  </a:txBody>
                  <a:tcPr marL="6816" marR="6816" marT="68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6816" marR="6816" marT="68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</a:t>
                      </a:r>
                    </a:p>
                  </a:txBody>
                  <a:tcPr marL="6816" marR="6816" marT="68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4" descr="http://cancer.uky.edu/KCR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8229600" y="6242994"/>
            <a:ext cx="723900" cy="476894"/>
          </a:xfrm>
          <a:prstGeom prst="rect">
            <a:avLst/>
          </a:prstGeom>
          <a:solidFill>
            <a:schemeClr val="tx2">
              <a:lumMod val="75000"/>
            </a:schemeClr>
          </a:solidFill>
          <a:ln w="19050">
            <a:noFill/>
          </a:ln>
        </p:spPr>
      </p:pic>
    </p:spTree>
    <p:extLst>
      <p:ext uri="{BB962C8B-B14F-4D97-AF65-F5344CB8AC3E}">
        <p14:creationId xmlns:p14="http://schemas.microsoft.com/office/powerpoint/2010/main" val="3783878221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685800"/>
          </a:xfrm>
        </p:spPr>
        <p:txBody>
          <a:bodyPr/>
          <a:lstStyle/>
          <a:p>
            <a:r>
              <a:rPr lang="en-US" altLang="en-US" sz="3200" b="1" smtClean="0">
                <a:latin typeface="&quot;arial&quot;" charset="0"/>
              </a:rPr>
              <a:t>Breast Cancer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28800"/>
            <a:ext cx="8610600" cy="4745038"/>
          </a:xfrm>
        </p:spPr>
        <p:txBody>
          <a:bodyPr/>
          <a:lstStyle/>
          <a:p>
            <a:pPr>
              <a:defRPr/>
            </a:pPr>
            <a:r>
              <a:rPr lang="en-US" sz="2000" dirty="0" smtClean="0">
                <a:latin typeface="&quot;arial&quot;"/>
              </a:rPr>
              <a:t>Screening for breast cancer increases the breast incidence rate.</a:t>
            </a:r>
          </a:p>
          <a:p>
            <a:pPr>
              <a:defRPr/>
            </a:pPr>
            <a:r>
              <a:rPr lang="en-US" sz="2000" dirty="0" smtClean="0">
                <a:latin typeface="&quot;arial&quot;"/>
              </a:rPr>
              <a:t>Neither the breast cancer incidence rate or late stage disease rate have </a:t>
            </a:r>
            <a:r>
              <a:rPr lang="en-US" sz="2000" dirty="0" smtClean="0">
                <a:latin typeface="&quot;arial&quot;"/>
              </a:rPr>
              <a:t>changed </a:t>
            </a:r>
            <a:r>
              <a:rPr lang="en-US" sz="2000" dirty="0" smtClean="0">
                <a:latin typeface="&quot;arial&quot;"/>
              </a:rPr>
              <a:t>significantly in the past 13 years. However, the mortality rate has declined significantly suggesting improvements in treatment.</a:t>
            </a:r>
          </a:p>
          <a:p>
            <a:pPr>
              <a:defRPr/>
            </a:pPr>
            <a:r>
              <a:rPr lang="en-US" sz="2000" dirty="0" smtClean="0">
                <a:latin typeface="&quot;arial&quot;"/>
              </a:rPr>
              <a:t>African American women have significantly higher breast cancer incidence and mortality compared to Caucasian women.</a:t>
            </a:r>
          </a:p>
          <a:p>
            <a:pPr>
              <a:defRPr/>
            </a:pPr>
            <a:r>
              <a:rPr lang="en-US" sz="2000" dirty="0" smtClean="0">
                <a:latin typeface="&quot;arial&quot;"/>
              </a:rPr>
              <a:t>The breast cancer incidence rate in the Appalachian area is low and the mortality rate is high suggesting that this population may be under screened relative to the non-Appalachian area of the state.</a:t>
            </a:r>
          </a:p>
          <a:p>
            <a:pPr marL="109537" indent="0">
              <a:buFont typeface="Georgia" panose="02040502050405020303" pitchFamily="18" charset="0"/>
              <a:buNone/>
              <a:defRPr/>
            </a:pPr>
            <a:endParaRPr lang="en-US" sz="2000" dirty="0" smtClean="0">
              <a:latin typeface="&quot;arial&quot;"/>
            </a:endParaRPr>
          </a:p>
          <a:p>
            <a:pPr>
              <a:defRPr/>
            </a:pPr>
            <a:endParaRPr lang="en-US" sz="2000" dirty="0">
              <a:latin typeface="&quot;arial&quot;"/>
            </a:endParaRPr>
          </a:p>
        </p:txBody>
      </p:sp>
      <p:pic>
        <p:nvPicPr>
          <p:cNvPr id="4" name="Picture 3" descr="http://cancer.uky.edu/KCR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8229600" y="6242994"/>
            <a:ext cx="723900" cy="476894"/>
          </a:xfrm>
          <a:prstGeom prst="rect">
            <a:avLst/>
          </a:prstGeom>
          <a:solidFill>
            <a:schemeClr val="tx2">
              <a:lumMod val="75000"/>
            </a:schemeClr>
          </a:solidFill>
          <a:ln w="19050">
            <a:noFill/>
          </a:ln>
        </p:spPr>
      </p:pic>
    </p:spTree>
    <p:extLst>
      <p:ext uri="{BB962C8B-B14F-4D97-AF65-F5344CB8AC3E}">
        <p14:creationId xmlns:p14="http://schemas.microsoft.com/office/powerpoint/2010/main" val="2064384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itle 1"/>
          <p:cNvSpPr>
            <a:spLocks noGrp="1"/>
          </p:cNvSpPr>
          <p:nvPr>
            <p:ph type="title"/>
          </p:nvPr>
        </p:nvSpPr>
        <p:spPr>
          <a:xfrm>
            <a:off x="3200400" y="2362200"/>
            <a:ext cx="2895600" cy="1069975"/>
          </a:xfrm>
        </p:spPr>
        <p:txBody>
          <a:bodyPr/>
          <a:lstStyle/>
          <a:p>
            <a:r>
              <a:rPr lang="en-US" altLang="en-US" sz="3200" b="1" smtClean="0">
                <a:latin typeface="&quot;arial&quot;" charset="0"/>
              </a:rPr>
              <a:t>Questions?</a:t>
            </a:r>
          </a:p>
        </p:txBody>
      </p:sp>
      <p:pic>
        <p:nvPicPr>
          <p:cNvPr id="3" name="Picture 2" descr="http://cancer.uky.edu/KCR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8229600" y="6242994"/>
            <a:ext cx="723900" cy="476894"/>
          </a:xfrm>
          <a:prstGeom prst="rect">
            <a:avLst/>
          </a:prstGeom>
          <a:solidFill>
            <a:schemeClr val="tx2">
              <a:lumMod val="75000"/>
            </a:schemeClr>
          </a:solidFill>
          <a:ln w="19050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z="3200" b="1" smtClean="0">
                <a:latin typeface="&quot;arial&quot;" charset="0"/>
              </a:rPr>
              <a:t>Colon and Rectum Cancer </a:t>
            </a:r>
            <a:r>
              <a:rPr lang="en-US" altLang="en-US" sz="3200" b="1" smtClean="0">
                <a:solidFill>
                  <a:srgbClr val="FF0000"/>
                </a:solidFill>
                <a:latin typeface="&quot;arial&quot;" charset="0"/>
              </a:rPr>
              <a:t>Incidence</a:t>
            </a:r>
            <a:r>
              <a:rPr lang="en-US" altLang="en-US" sz="3200" b="1" smtClean="0">
                <a:latin typeface="&quot;arial&quot;" charset="0"/>
              </a:rPr>
              <a:t> </a:t>
            </a:r>
          </a:p>
        </p:txBody>
      </p:sp>
      <p:pic>
        <p:nvPicPr>
          <p:cNvPr id="3" name="Picture 2" descr="http://cancer.uky.edu/KCR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8229600" y="6242994"/>
            <a:ext cx="723900" cy="476894"/>
          </a:xfrm>
          <a:prstGeom prst="rect">
            <a:avLst/>
          </a:prstGeom>
          <a:solidFill>
            <a:schemeClr val="tx2">
              <a:lumMod val="75000"/>
            </a:schemeClr>
          </a:solidFill>
          <a:ln w="19050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extBox 2"/>
          <p:cNvSpPr txBox="1">
            <a:spLocks noChangeArrowheads="1"/>
          </p:cNvSpPr>
          <p:nvPr/>
        </p:nvSpPr>
        <p:spPr bwMode="auto">
          <a:xfrm>
            <a:off x="0" y="0"/>
            <a:ext cx="914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defRPr sz="2600">
                <a:solidFill>
                  <a:schemeClr val="accent2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accent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200">
                <a:solidFill>
                  <a:schemeClr val="accent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Both Genders, Colorectal Cancer </a:t>
            </a:r>
            <a:r>
              <a:rPr lang="en-US" altLang="en-US" sz="1800" b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Incidence</a:t>
            </a:r>
            <a:r>
              <a:rPr lang="en-US" altLang="en-US" sz="18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Rates Ranked by State (2009 – 2013)</a:t>
            </a:r>
          </a:p>
        </p:txBody>
      </p:sp>
      <p:pic>
        <p:nvPicPr>
          <p:cNvPr id="104451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8000" r="-285" b="21555"/>
          <a:stretch>
            <a:fillRect/>
          </a:stretch>
        </p:blipFill>
        <p:spPr bwMode="auto">
          <a:xfrm>
            <a:off x="685800" y="527050"/>
            <a:ext cx="6686550" cy="625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452" name="TextBox 4"/>
          <p:cNvSpPr txBox="1">
            <a:spLocks noChangeArrowheads="1"/>
          </p:cNvSpPr>
          <p:nvPr/>
        </p:nvSpPr>
        <p:spPr bwMode="auto">
          <a:xfrm>
            <a:off x="6242050" y="6273800"/>
            <a:ext cx="2895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600">
                <a:solidFill>
                  <a:srgbClr val="000000"/>
                </a:solidFill>
              </a:rPr>
              <a:t>Source: CDC/USCS Website </a:t>
            </a:r>
          </a:p>
          <a:p>
            <a:r>
              <a:rPr lang="en-US" altLang="en-US" sz="1600">
                <a:solidFill>
                  <a:srgbClr val="000000"/>
                </a:solidFill>
              </a:rPr>
              <a:t>Accessed July 20, 2016</a:t>
            </a:r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1066800" y="685800"/>
            <a:ext cx="457200" cy="152400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1219200"/>
            <a:ext cx="873125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http://cancer.uky.edu/KCR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8229600" y="6242994"/>
            <a:ext cx="723900" cy="476894"/>
          </a:xfrm>
          <a:prstGeom prst="rect">
            <a:avLst/>
          </a:prstGeom>
          <a:solidFill>
            <a:schemeClr val="tx2">
              <a:lumMod val="75000"/>
            </a:schemeClr>
          </a:solidFill>
          <a:ln w="19050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/>
        </p:nvGraphicFramePr>
        <p:xfrm>
          <a:off x="76200" y="685800"/>
          <a:ext cx="8610600" cy="56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6499" name="Rectangle 2"/>
          <p:cNvSpPr>
            <a:spLocks noChangeArrowheads="1"/>
          </p:cNvSpPr>
          <p:nvPr/>
        </p:nvSpPr>
        <p:spPr bwMode="auto">
          <a:xfrm>
            <a:off x="533400" y="6353175"/>
            <a:ext cx="60007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defRPr sz="2600">
                <a:solidFill>
                  <a:schemeClr val="accent2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accent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200">
                <a:solidFill>
                  <a:schemeClr val="accent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 b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Source: </a:t>
            </a:r>
            <a:r>
              <a:rPr lang="en-US" altLang="en-US" sz="1200" b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  <a:hlinkClick r:id="rId3"/>
              </a:rPr>
              <a:t>http://cdc.gov/brfss</a:t>
            </a:r>
            <a:r>
              <a:rPr lang="en-US" altLang="en-US" sz="1200" b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,  Accessed June 2016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2286000" y="1447800"/>
            <a:ext cx="0" cy="426720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l 2"/>
          <p:cNvSpPr/>
          <p:nvPr/>
        </p:nvSpPr>
        <p:spPr>
          <a:xfrm>
            <a:off x="1066800" y="5029200"/>
            <a:ext cx="685800" cy="6096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953000" y="2057400"/>
            <a:ext cx="685800" cy="6096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7" name="Picture 6" descr="http://cancer.uky.edu/KCR.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8229600" y="6242994"/>
            <a:ext cx="723900" cy="476894"/>
          </a:xfrm>
          <a:prstGeom prst="rect">
            <a:avLst/>
          </a:prstGeom>
          <a:solidFill>
            <a:schemeClr val="tx2">
              <a:lumMod val="75000"/>
            </a:schemeClr>
          </a:solidFill>
          <a:ln w="19050">
            <a:noFill/>
          </a:ln>
        </p:spPr>
      </p:pic>
      <p:sp>
        <p:nvSpPr>
          <p:cNvPr id="8" name="Oval 7"/>
          <p:cNvSpPr/>
          <p:nvPr/>
        </p:nvSpPr>
        <p:spPr>
          <a:xfrm>
            <a:off x="7848600" y="1447800"/>
            <a:ext cx="685800" cy="6096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8" grpId="0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/>
        </p:nvGraphicFramePr>
        <p:xfrm>
          <a:off x="228600" y="762000"/>
          <a:ext cx="8915400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7523" name="Rectangle 2"/>
          <p:cNvSpPr>
            <a:spLocks noChangeArrowheads="1"/>
          </p:cNvSpPr>
          <p:nvPr/>
        </p:nvSpPr>
        <p:spPr bwMode="auto">
          <a:xfrm>
            <a:off x="533400" y="6167438"/>
            <a:ext cx="60007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defRPr sz="2600">
                <a:solidFill>
                  <a:schemeClr val="accent2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accent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200">
                <a:solidFill>
                  <a:schemeClr val="accent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 b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P&lt;.05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 b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Source: </a:t>
            </a:r>
            <a:r>
              <a:rPr lang="en-US" altLang="en-US" sz="1200" b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  <a:hlinkClick r:id="rId3"/>
              </a:rPr>
              <a:t>http://www.kcr.uky.edu</a:t>
            </a:r>
            <a:r>
              <a:rPr lang="en-US" altLang="en-US" sz="1200" b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,  Accessed June 2016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2590800" y="1447800"/>
            <a:ext cx="0" cy="426720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/>
          <p:cNvSpPr/>
          <p:nvPr/>
        </p:nvSpPr>
        <p:spPr>
          <a:xfrm rot="20192763">
            <a:off x="731838" y="1751013"/>
            <a:ext cx="1941512" cy="636587"/>
          </a:xfrm>
          <a:prstGeom prst="ellipse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8458200" y="4724400"/>
            <a:ext cx="685800" cy="6096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7" name="Picture 6" descr="http://cancer.uky.edu/KCR.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8229600" y="6242994"/>
            <a:ext cx="723900" cy="476894"/>
          </a:xfrm>
          <a:prstGeom prst="rect">
            <a:avLst/>
          </a:prstGeom>
          <a:solidFill>
            <a:schemeClr val="tx2">
              <a:lumMod val="75000"/>
            </a:schemeClr>
          </a:solidFill>
          <a:ln w="1905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152400" y="1752600"/>
            <a:ext cx="8763000" cy="1069975"/>
          </a:xfrm>
        </p:spPr>
        <p:txBody>
          <a:bodyPr/>
          <a:lstStyle/>
          <a:p>
            <a:pPr algn="ctr"/>
            <a:r>
              <a:rPr lang="en-US" altLang="en-US" sz="2800" b="1" smtClean="0">
                <a:latin typeface="&quot;arial&quot;" charset="0"/>
              </a:rPr>
              <a:t>The impact of poverty and educational attainment on the cancer burden and risk behaviors</a:t>
            </a:r>
            <a:br>
              <a:rPr lang="en-US" altLang="en-US" sz="2800" b="1" smtClean="0">
                <a:latin typeface="&quot;arial&quot;" charset="0"/>
              </a:rPr>
            </a:br>
            <a:endParaRPr lang="en-US" altLang="en-US" sz="2800" b="1" smtClean="0">
              <a:latin typeface="&quot;arial&quot;" charset="0"/>
            </a:endParaRPr>
          </a:p>
        </p:txBody>
      </p:sp>
      <p:pic>
        <p:nvPicPr>
          <p:cNvPr id="4" name="Picture 3" descr="http://cancer.uky.edu/KCR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8229600" y="6242994"/>
            <a:ext cx="723900" cy="476894"/>
          </a:xfrm>
          <a:prstGeom prst="rect">
            <a:avLst/>
          </a:prstGeom>
          <a:solidFill>
            <a:schemeClr val="tx2">
              <a:lumMod val="75000"/>
            </a:schemeClr>
          </a:solidFill>
          <a:ln w="19050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0" y="762000"/>
          <a:ext cx="91440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Picture 2" descr="http://cancer.uky.edu/KCR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8229600" y="6242994"/>
            <a:ext cx="723900" cy="476894"/>
          </a:xfrm>
          <a:prstGeom prst="rect">
            <a:avLst/>
          </a:prstGeom>
          <a:solidFill>
            <a:schemeClr val="tx2">
              <a:lumMod val="75000"/>
            </a:schemeClr>
          </a:solidFill>
          <a:ln w="19050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208" y="762000"/>
          <a:ext cx="9144000" cy="5638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Picture 2" descr="http://cancer.uky.edu/KCR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8229600" y="6242994"/>
            <a:ext cx="723900" cy="476894"/>
          </a:xfrm>
          <a:prstGeom prst="rect">
            <a:avLst/>
          </a:prstGeom>
          <a:solidFill>
            <a:schemeClr val="tx2">
              <a:lumMod val="75000"/>
            </a:schemeClr>
          </a:solidFill>
          <a:ln w="19050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762000"/>
          <a:ext cx="9144000" cy="56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Picture 2" descr="http://cancer.uky.edu/KCR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8229600" y="6242994"/>
            <a:ext cx="723900" cy="476894"/>
          </a:xfrm>
          <a:prstGeom prst="rect">
            <a:avLst/>
          </a:prstGeom>
          <a:solidFill>
            <a:schemeClr val="tx2">
              <a:lumMod val="75000"/>
            </a:schemeClr>
          </a:solidFill>
          <a:ln w="19050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762000"/>
          <a:ext cx="91440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Picture 2" descr="http://cancer.uky.edu/KCR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8229600" y="6242994"/>
            <a:ext cx="723900" cy="476894"/>
          </a:xfrm>
          <a:prstGeom prst="rect">
            <a:avLst/>
          </a:prstGeom>
          <a:solidFill>
            <a:schemeClr val="tx2">
              <a:lumMod val="75000"/>
            </a:schemeClr>
          </a:solidFill>
          <a:ln w="19050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762000"/>
          <a:ext cx="914400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Picture 2" descr="http://cancer.uky.edu/KCR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8229600" y="6242994"/>
            <a:ext cx="723900" cy="476894"/>
          </a:xfrm>
          <a:prstGeom prst="rect">
            <a:avLst/>
          </a:prstGeom>
          <a:solidFill>
            <a:schemeClr val="tx2">
              <a:lumMod val="75000"/>
            </a:schemeClr>
          </a:solidFill>
          <a:ln w="19050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685800"/>
          <a:ext cx="91440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Picture 2" descr="http://cancer.uky.edu/KCR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8229600" y="6242994"/>
            <a:ext cx="723900" cy="476894"/>
          </a:xfrm>
          <a:prstGeom prst="rect">
            <a:avLst/>
          </a:prstGeom>
          <a:solidFill>
            <a:schemeClr val="tx2">
              <a:lumMod val="75000"/>
            </a:schemeClr>
          </a:solidFill>
          <a:ln w="19050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685800"/>
          <a:ext cx="9144000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Picture 2" descr="http://cancer.uky.edu/KCR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8229600" y="6242994"/>
            <a:ext cx="723900" cy="476894"/>
          </a:xfrm>
          <a:prstGeom prst="rect">
            <a:avLst/>
          </a:prstGeom>
          <a:solidFill>
            <a:schemeClr val="tx2">
              <a:lumMod val="75000"/>
            </a:schemeClr>
          </a:solidFill>
          <a:ln w="19050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762000"/>
          <a:ext cx="9144000" cy="5410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Picture 2" descr="http://cancer.uky.edu/KCR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8229600" y="6242994"/>
            <a:ext cx="723900" cy="476894"/>
          </a:xfrm>
          <a:prstGeom prst="rect">
            <a:avLst/>
          </a:prstGeom>
          <a:solidFill>
            <a:schemeClr val="tx2">
              <a:lumMod val="75000"/>
            </a:schemeClr>
          </a:solidFill>
          <a:ln w="19050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762000"/>
          <a:ext cx="91440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Picture 2" descr="http://cancer.uky.edu/KCR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8229600" y="6242994"/>
            <a:ext cx="723900" cy="476894"/>
          </a:xfrm>
          <a:prstGeom prst="rect">
            <a:avLst/>
          </a:prstGeom>
          <a:solidFill>
            <a:schemeClr val="tx2">
              <a:lumMod val="75000"/>
            </a:schemeClr>
          </a:solidFill>
          <a:ln w="19050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685800"/>
          <a:ext cx="9067800" cy="5333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Picture 2" descr="http://cancer.uky.edu/KCR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8229600" y="6242994"/>
            <a:ext cx="723900" cy="476894"/>
          </a:xfrm>
          <a:prstGeom prst="rect">
            <a:avLst/>
          </a:prstGeom>
          <a:solidFill>
            <a:schemeClr val="tx2">
              <a:lumMod val="75000"/>
            </a:schemeClr>
          </a:solidFill>
          <a:ln w="19050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2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2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2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2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2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2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2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2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2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3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3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3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3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3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3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3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4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4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4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4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4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4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4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4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4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4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5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5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5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5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5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5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5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5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5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5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6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6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6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6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6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6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6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6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6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6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7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7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7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7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7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7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4.jpeg"/></Relationships>
</file>

<file path=ppt/theme/_rels/themeOverride7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7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7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8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8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8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8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Urban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Waveform">
    <a:dk1>
      <a:sysClr val="windowText" lastClr="000000"/>
    </a:dk1>
    <a:lt1>
      <a:sysClr val="window" lastClr="FFFFFF"/>
    </a:lt1>
    <a:dk2>
      <a:srgbClr val="073E87"/>
    </a:dk2>
    <a:lt2>
      <a:srgbClr val="C6E7FC"/>
    </a:lt2>
    <a:accent1>
      <a:srgbClr val="31B6FD"/>
    </a:accent1>
    <a:accent2>
      <a:srgbClr val="4584D3"/>
    </a:accent2>
    <a:accent3>
      <a:srgbClr val="5BD078"/>
    </a:accent3>
    <a:accent4>
      <a:srgbClr val="A5D028"/>
    </a:accent4>
    <a:accent5>
      <a:srgbClr val="F5C040"/>
    </a:accent5>
    <a:accent6>
      <a:srgbClr val="05E0DB"/>
    </a:accent6>
    <a:hlink>
      <a:srgbClr val="0080FF"/>
    </a:hlink>
    <a:folHlink>
      <a:srgbClr val="5EAEFF"/>
    </a:folHlink>
  </a:clrScheme>
  <a:fontScheme name="Urban">
    <a:majorFont>
      <a:latin typeface="Trebuchet MS"/>
      <a:ea typeface=""/>
      <a:cs typeface=""/>
      <a:font script="Jpan" typeface="HGｺﾞｼｯｸM"/>
      <a:font script="Hang" typeface="맑은 고딕"/>
      <a:font script="Hans" typeface="方正姚体"/>
      <a:font script="Hant" typeface="微軟正黑體"/>
      <a:font script="Arab" typeface="Tahoma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Georgia"/>
      <a:ea typeface=""/>
      <a:cs typeface=""/>
      <a:font script="Jpan" typeface="HG明朝B"/>
      <a:font script="Hang" typeface="맑은 고딕"/>
      <a:font script="Hans" typeface="宋体"/>
      <a:font script="Hant" typeface="新細明體"/>
      <a:font script="Arab" typeface="Arial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Urban">
    <a:fillStyleLst>
      <a:solidFill>
        <a:schemeClr val="phClr"/>
      </a:solidFill>
      <a:gradFill rotWithShape="1">
        <a:gsLst>
          <a:gs pos="0">
            <a:schemeClr val="phClr">
              <a:tint val="1000"/>
              <a:satMod val="255000"/>
            </a:schemeClr>
          </a:gs>
          <a:gs pos="55000">
            <a:schemeClr val="phClr">
              <a:tint val="12000"/>
              <a:satMod val="255000"/>
            </a:schemeClr>
          </a:gs>
          <a:gs pos="100000">
            <a:schemeClr val="phClr">
              <a:tint val="45000"/>
              <a:satMod val="250000"/>
            </a:schemeClr>
          </a:gs>
        </a:gsLst>
        <a:path path="circle">
          <a:fillToRect l="-40000" t="-90000" r="140000" b="190000"/>
        </a:path>
      </a:gradFill>
      <a:gradFill rotWithShape="1">
        <a:gsLst>
          <a:gs pos="0">
            <a:schemeClr val="phClr">
              <a:tint val="43000"/>
              <a:satMod val="165000"/>
            </a:schemeClr>
          </a:gs>
          <a:gs pos="55000">
            <a:schemeClr val="phClr">
              <a:tint val="83000"/>
              <a:satMod val="155000"/>
            </a:schemeClr>
          </a:gs>
          <a:gs pos="100000">
            <a:schemeClr val="phClr">
              <a:shade val="85000"/>
            </a:schemeClr>
          </a:gs>
        </a:gsLst>
        <a:path path="circle">
          <a:fillToRect l="-40000" t="-90000" r="140000" b="19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3175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1500" dist="254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phClr">
              <a:satMod val="115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100000">
            <a:schemeClr val="phClr">
              <a:tint val="80000"/>
              <a:satMod val="250000"/>
            </a:schemeClr>
          </a:gs>
          <a:gs pos="60000">
            <a:schemeClr val="phClr">
              <a:shade val="38000"/>
              <a:satMod val="175000"/>
            </a:schemeClr>
          </a:gs>
          <a:gs pos="0">
            <a:schemeClr val="phClr">
              <a:shade val="30000"/>
              <a:satMod val="175000"/>
            </a:schemeClr>
          </a:gs>
        </a:gsLst>
        <a:lin ang="5400000" scaled="0"/>
      </a:gradFill>
      <a:blipFill>
        <a:blip xmlns:r="http://schemas.openxmlformats.org/officeDocument/2006/relationships" r:embed="rId1">
          <a:duotone>
            <a:schemeClr val="phClr">
              <a:shade val="48000"/>
            </a:schemeClr>
            <a:schemeClr val="phClr">
              <a:tint val="96000"/>
              <a:satMod val="150000"/>
            </a:schemeClr>
          </a:duotone>
        </a:blip>
        <a:tile tx="0" ty="0" sx="80000" sy="80000" flip="none" algn="tl"/>
      </a:blipFill>
    </a:bgFillStyleLst>
  </a:fmtScheme>
</a:themeOverride>
</file>

<file path=ppt/theme/themeOverride11.xml><?xml version="1.0" encoding="utf-8"?>
<a:themeOverride xmlns:a="http://schemas.openxmlformats.org/drawingml/2006/main">
  <a:clrScheme name="Waveform">
    <a:dk1>
      <a:sysClr val="windowText" lastClr="000000"/>
    </a:dk1>
    <a:lt1>
      <a:sysClr val="window" lastClr="FFFFFF"/>
    </a:lt1>
    <a:dk2>
      <a:srgbClr val="073E87"/>
    </a:dk2>
    <a:lt2>
      <a:srgbClr val="C6E7FC"/>
    </a:lt2>
    <a:accent1>
      <a:srgbClr val="31B6FD"/>
    </a:accent1>
    <a:accent2>
      <a:srgbClr val="4584D3"/>
    </a:accent2>
    <a:accent3>
      <a:srgbClr val="5BD078"/>
    </a:accent3>
    <a:accent4>
      <a:srgbClr val="A5D028"/>
    </a:accent4>
    <a:accent5>
      <a:srgbClr val="F5C040"/>
    </a:accent5>
    <a:accent6>
      <a:srgbClr val="05E0DB"/>
    </a:accent6>
    <a:hlink>
      <a:srgbClr val="0080FF"/>
    </a:hlink>
    <a:folHlink>
      <a:srgbClr val="5EAEFF"/>
    </a:folHlink>
  </a:clrScheme>
  <a:fontScheme name="Urban">
    <a:majorFont>
      <a:latin typeface="Trebuchet MS"/>
      <a:ea typeface=""/>
      <a:cs typeface=""/>
      <a:font script="Jpan" typeface="HGｺﾞｼｯｸM"/>
      <a:font script="Hang" typeface="맑은 고딕"/>
      <a:font script="Hans" typeface="方正姚体"/>
      <a:font script="Hant" typeface="微軟正黑體"/>
      <a:font script="Arab" typeface="Tahoma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Georgia"/>
      <a:ea typeface=""/>
      <a:cs typeface=""/>
      <a:font script="Jpan" typeface="HG明朝B"/>
      <a:font script="Hang" typeface="맑은 고딕"/>
      <a:font script="Hans" typeface="宋体"/>
      <a:font script="Hant" typeface="新細明體"/>
      <a:font script="Arab" typeface="Arial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Urban">
    <a:fillStyleLst>
      <a:solidFill>
        <a:schemeClr val="phClr"/>
      </a:solidFill>
      <a:gradFill rotWithShape="1">
        <a:gsLst>
          <a:gs pos="0">
            <a:schemeClr val="phClr">
              <a:tint val="1000"/>
              <a:satMod val="255000"/>
            </a:schemeClr>
          </a:gs>
          <a:gs pos="55000">
            <a:schemeClr val="phClr">
              <a:tint val="12000"/>
              <a:satMod val="255000"/>
            </a:schemeClr>
          </a:gs>
          <a:gs pos="100000">
            <a:schemeClr val="phClr">
              <a:tint val="45000"/>
              <a:satMod val="250000"/>
            </a:schemeClr>
          </a:gs>
        </a:gsLst>
        <a:path path="circle">
          <a:fillToRect l="-40000" t="-90000" r="140000" b="190000"/>
        </a:path>
      </a:gradFill>
      <a:gradFill rotWithShape="1">
        <a:gsLst>
          <a:gs pos="0">
            <a:schemeClr val="phClr">
              <a:tint val="43000"/>
              <a:satMod val="165000"/>
            </a:schemeClr>
          </a:gs>
          <a:gs pos="55000">
            <a:schemeClr val="phClr">
              <a:tint val="83000"/>
              <a:satMod val="155000"/>
            </a:schemeClr>
          </a:gs>
          <a:gs pos="100000">
            <a:schemeClr val="phClr">
              <a:shade val="85000"/>
            </a:schemeClr>
          </a:gs>
        </a:gsLst>
        <a:path path="circle">
          <a:fillToRect l="-40000" t="-90000" r="140000" b="19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3175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1500" dist="254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phClr">
              <a:satMod val="115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100000">
            <a:schemeClr val="phClr">
              <a:tint val="80000"/>
              <a:satMod val="250000"/>
            </a:schemeClr>
          </a:gs>
          <a:gs pos="60000">
            <a:schemeClr val="phClr">
              <a:shade val="38000"/>
              <a:satMod val="175000"/>
            </a:schemeClr>
          </a:gs>
          <a:gs pos="0">
            <a:schemeClr val="phClr">
              <a:shade val="30000"/>
              <a:satMod val="175000"/>
            </a:schemeClr>
          </a:gs>
        </a:gsLst>
        <a:lin ang="5400000" scaled="0"/>
      </a:gradFill>
      <a:blipFill>
        <a:blip xmlns:r="http://schemas.openxmlformats.org/officeDocument/2006/relationships" r:embed="rId1">
          <a:duotone>
            <a:schemeClr val="phClr">
              <a:shade val="48000"/>
            </a:schemeClr>
            <a:schemeClr val="phClr">
              <a:tint val="96000"/>
              <a:satMod val="150000"/>
            </a:schemeClr>
          </a:duotone>
        </a:blip>
        <a:tile tx="0" ty="0" sx="80000" sy="80000" flip="none" algn="tl"/>
      </a:blipFill>
    </a:bgFillStyleLst>
  </a:fmtScheme>
</a:themeOverride>
</file>

<file path=ppt/theme/themeOverride12.xml><?xml version="1.0" encoding="utf-8"?>
<a:themeOverride xmlns:a="http://schemas.openxmlformats.org/drawingml/2006/main">
  <a:clrScheme name="Waveform">
    <a:dk1>
      <a:sysClr val="windowText" lastClr="000000"/>
    </a:dk1>
    <a:lt1>
      <a:sysClr val="window" lastClr="FFFFFF"/>
    </a:lt1>
    <a:dk2>
      <a:srgbClr val="073E87"/>
    </a:dk2>
    <a:lt2>
      <a:srgbClr val="C6E7FC"/>
    </a:lt2>
    <a:accent1>
      <a:srgbClr val="31B6FD"/>
    </a:accent1>
    <a:accent2>
      <a:srgbClr val="4584D3"/>
    </a:accent2>
    <a:accent3>
      <a:srgbClr val="5BD078"/>
    </a:accent3>
    <a:accent4>
      <a:srgbClr val="A5D028"/>
    </a:accent4>
    <a:accent5>
      <a:srgbClr val="F5C040"/>
    </a:accent5>
    <a:accent6>
      <a:srgbClr val="05E0DB"/>
    </a:accent6>
    <a:hlink>
      <a:srgbClr val="0080FF"/>
    </a:hlink>
    <a:folHlink>
      <a:srgbClr val="5EAEFF"/>
    </a:folHlink>
  </a:clrScheme>
  <a:fontScheme name="Urban">
    <a:majorFont>
      <a:latin typeface="Trebuchet MS"/>
      <a:ea typeface=""/>
      <a:cs typeface=""/>
      <a:font script="Jpan" typeface="HGｺﾞｼｯｸM"/>
      <a:font script="Hang" typeface="맑은 고딕"/>
      <a:font script="Hans" typeface="方正姚体"/>
      <a:font script="Hant" typeface="微軟正黑體"/>
      <a:font script="Arab" typeface="Tahoma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Georgia"/>
      <a:ea typeface=""/>
      <a:cs typeface=""/>
      <a:font script="Jpan" typeface="HG明朝B"/>
      <a:font script="Hang" typeface="맑은 고딕"/>
      <a:font script="Hans" typeface="宋体"/>
      <a:font script="Hant" typeface="新細明體"/>
      <a:font script="Arab" typeface="Arial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Urban">
    <a:fillStyleLst>
      <a:solidFill>
        <a:schemeClr val="phClr"/>
      </a:solidFill>
      <a:gradFill rotWithShape="1">
        <a:gsLst>
          <a:gs pos="0">
            <a:schemeClr val="phClr">
              <a:tint val="1000"/>
              <a:satMod val="255000"/>
            </a:schemeClr>
          </a:gs>
          <a:gs pos="55000">
            <a:schemeClr val="phClr">
              <a:tint val="12000"/>
              <a:satMod val="255000"/>
            </a:schemeClr>
          </a:gs>
          <a:gs pos="100000">
            <a:schemeClr val="phClr">
              <a:tint val="45000"/>
              <a:satMod val="250000"/>
            </a:schemeClr>
          </a:gs>
        </a:gsLst>
        <a:path path="circle">
          <a:fillToRect l="-40000" t="-90000" r="140000" b="190000"/>
        </a:path>
      </a:gradFill>
      <a:gradFill rotWithShape="1">
        <a:gsLst>
          <a:gs pos="0">
            <a:schemeClr val="phClr">
              <a:tint val="43000"/>
              <a:satMod val="165000"/>
            </a:schemeClr>
          </a:gs>
          <a:gs pos="55000">
            <a:schemeClr val="phClr">
              <a:tint val="83000"/>
              <a:satMod val="155000"/>
            </a:schemeClr>
          </a:gs>
          <a:gs pos="100000">
            <a:schemeClr val="phClr">
              <a:shade val="85000"/>
            </a:schemeClr>
          </a:gs>
        </a:gsLst>
        <a:path path="circle">
          <a:fillToRect l="-40000" t="-90000" r="140000" b="19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3175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1500" dist="254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phClr">
              <a:satMod val="115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100000">
            <a:schemeClr val="phClr">
              <a:tint val="80000"/>
              <a:satMod val="250000"/>
            </a:schemeClr>
          </a:gs>
          <a:gs pos="60000">
            <a:schemeClr val="phClr">
              <a:shade val="38000"/>
              <a:satMod val="175000"/>
            </a:schemeClr>
          </a:gs>
          <a:gs pos="0">
            <a:schemeClr val="phClr">
              <a:shade val="30000"/>
              <a:satMod val="175000"/>
            </a:schemeClr>
          </a:gs>
        </a:gsLst>
        <a:lin ang="5400000" scaled="0"/>
      </a:gradFill>
      <a:blipFill>
        <a:blip xmlns:r="http://schemas.openxmlformats.org/officeDocument/2006/relationships" r:embed="rId1">
          <a:duotone>
            <a:schemeClr val="phClr">
              <a:shade val="48000"/>
            </a:schemeClr>
            <a:schemeClr val="phClr">
              <a:tint val="96000"/>
              <a:satMod val="150000"/>
            </a:schemeClr>
          </a:duotone>
        </a:blip>
        <a:tile tx="0" ty="0" sx="80000" sy="80000" flip="none" algn="tl"/>
      </a:blipFill>
    </a:bgFillStyleLst>
  </a:fmtScheme>
</a:themeOverride>
</file>

<file path=ppt/theme/themeOverride13.xml><?xml version="1.0" encoding="utf-8"?>
<a:themeOverride xmlns:a="http://schemas.openxmlformats.org/drawingml/2006/main">
  <a:clrScheme name="Waveform">
    <a:dk1>
      <a:sysClr val="windowText" lastClr="000000"/>
    </a:dk1>
    <a:lt1>
      <a:sysClr val="window" lastClr="FFFFFF"/>
    </a:lt1>
    <a:dk2>
      <a:srgbClr val="073E87"/>
    </a:dk2>
    <a:lt2>
      <a:srgbClr val="C6E7FC"/>
    </a:lt2>
    <a:accent1>
      <a:srgbClr val="31B6FD"/>
    </a:accent1>
    <a:accent2>
      <a:srgbClr val="4584D3"/>
    </a:accent2>
    <a:accent3>
      <a:srgbClr val="5BD078"/>
    </a:accent3>
    <a:accent4>
      <a:srgbClr val="A5D028"/>
    </a:accent4>
    <a:accent5>
      <a:srgbClr val="F5C040"/>
    </a:accent5>
    <a:accent6>
      <a:srgbClr val="05E0DB"/>
    </a:accent6>
    <a:hlink>
      <a:srgbClr val="0080FF"/>
    </a:hlink>
    <a:folHlink>
      <a:srgbClr val="5EAEFF"/>
    </a:folHlink>
  </a:clrScheme>
  <a:fontScheme name="Urban">
    <a:majorFont>
      <a:latin typeface="Trebuchet MS"/>
      <a:ea typeface=""/>
      <a:cs typeface=""/>
      <a:font script="Jpan" typeface="HGｺﾞｼｯｸM"/>
      <a:font script="Hang" typeface="맑은 고딕"/>
      <a:font script="Hans" typeface="方正姚体"/>
      <a:font script="Hant" typeface="微軟正黑體"/>
      <a:font script="Arab" typeface="Tahoma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Georgia"/>
      <a:ea typeface=""/>
      <a:cs typeface=""/>
      <a:font script="Jpan" typeface="HG明朝B"/>
      <a:font script="Hang" typeface="맑은 고딕"/>
      <a:font script="Hans" typeface="宋体"/>
      <a:font script="Hant" typeface="新細明體"/>
      <a:font script="Arab" typeface="Arial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Urban">
    <a:fillStyleLst>
      <a:solidFill>
        <a:schemeClr val="phClr"/>
      </a:solidFill>
      <a:gradFill rotWithShape="1">
        <a:gsLst>
          <a:gs pos="0">
            <a:schemeClr val="phClr">
              <a:tint val="1000"/>
              <a:satMod val="255000"/>
            </a:schemeClr>
          </a:gs>
          <a:gs pos="55000">
            <a:schemeClr val="phClr">
              <a:tint val="12000"/>
              <a:satMod val="255000"/>
            </a:schemeClr>
          </a:gs>
          <a:gs pos="100000">
            <a:schemeClr val="phClr">
              <a:tint val="45000"/>
              <a:satMod val="250000"/>
            </a:schemeClr>
          </a:gs>
        </a:gsLst>
        <a:path path="circle">
          <a:fillToRect l="-40000" t="-90000" r="140000" b="190000"/>
        </a:path>
      </a:gradFill>
      <a:gradFill rotWithShape="1">
        <a:gsLst>
          <a:gs pos="0">
            <a:schemeClr val="phClr">
              <a:tint val="43000"/>
              <a:satMod val="165000"/>
            </a:schemeClr>
          </a:gs>
          <a:gs pos="55000">
            <a:schemeClr val="phClr">
              <a:tint val="83000"/>
              <a:satMod val="155000"/>
            </a:schemeClr>
          </a:gs>
          <a:gs pos="100000">
            <a:schemeClr val="phClr">
              <a:shade val="85000"/>
            </a:schemeClr>
          </a:gs>
        </a:gsLst>
        <a:path path="circle">
          <a:fillToRect l="-40000" t="-90000" r="140000" b="19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3175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1500" dist="254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phClr">
              <a:satMod val="115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100000">
            <a:schemeClr val="phClr">
              <a:tint val="80000"/>
              <a:satMod val="250000"/>
            </a:schemeClr>
          </a:gs>
          <a:gs pos="60000">
            <a:schemeClr val="phClr">
              <a:shade val="38000"/>
              <a:satMod val="175000"/>
            </a:schemeClr>
          </a:gs>
          <a:gs pos="0">
            <a:schemeClr val="phClr">
              <a:shade val="30000"/>
              <a:satMod val="175000"/>
            </a:schemeClr>
          </a:gs>
        </a:gsLst>
        <a:lin ang="5400000" scaled="0"/>
      </a:gradFill>
      <a:blipFill>
        <a:blip xmlns:r="http://schemas.openxmlformats.org/officeDocument/2006/relationships" r:embed="rId1">
          <a:duotone>
            <a:schemeClr val="phClr">
              <a:shade val="48000"/>
            </a:schemeClr>
            <a:schemeClr val="phClr">
              <a:tint val="96000"/>
              <a:satMod val="150000"/>
            </a:schemeClr>
          </a:duotone>
        </a:blip>
        <a:tile tx="0" ty="0" sx="80000" sy="80000" flip="none" algn="tl"/>
      </a:blipFill>
    </a:bgFillStyleLst>
  </a:fmtScheme>
</a:themeOverride>
</file>

<file path=ppt/theme/themeOverride14.xml><?xml version="1.0" encoding="utf-8"?>
<a:themeOverride xmlns:a="http://schemas.openxmlformats.org/drawingml/2006/main">
  <a:clrScheme name="Waveform">
    <a:dk1>
      <a:sysClr val="windowText" lastClr="000000"/>
    </a:dk1>
    <a:lt1>
      <a:sysClr val="window" lastClr="FFFFFF"/>
    </a:lt1>
    <a:dk2>
      <a:srgbClr val="073E87"/>
    </a:dk2>
    <a:lt2>
      <a:srgbClr val="C6E7FC"/>
    </a:lt2>
    <a:accent1>
      <a:srgbClr val="31B6FD"/>
    </a:accent1>
    <a:accent2>
      <a:srgbClr val="4584D3"/>
    </a:accent2>
    <a:accent3>
      <a:srgbClr val="5BD078"/>
    </a:accent3>
    <a:accent4>
      <a:srgbClr val="A5D028"/>
    </a:accent4>
    <a:accent5>
      <a:srgbClr val="F5C040"/>
    </a:accent5>
    <a:accent6>
      <a:srgbClr val="05E0DB"/>
    </a:accent6>
    <a:hlink>
      <a:srgbClr val="0080FF"/>
    </a:hlink>
    <a:folHlink>
      <a:srgbClr val="5EAEFF"/>
    </a:folHlink>
  </a:clrScheme>
  <a:fontScheme name="Urban">
    <a:majorFont>
      <a:latin typeface="Trebuchet MS"/>
      <a:ea typeface=""/>
      <a:cs typeface=""/>
      <a:font script="Jpan" typeface="HGｺﾞｼｯｸM"/>
      <a:font script="Hang" typeface="맑은 고딕"/>
      <a:font script="Hans" typeface="方正姚体"/>
      <a:font script="Hant" typeface="微軟正黑體"/>
      <a:font script="Arab" typeface="Tahoma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Georgia"/>
      <a:ea typeface=""/>
      <a:cs typeface=""/>
      <a:font script="Jpan" typeface="HG明朝B"/>
      <a:font script="Hang" typeface="맑은 고딕"/>
      <a:font script="Hans" typeface="宋体"/>
      <a:font script="Hant" typeface="新細明體"/>
      <a:font script="Arab" typeface="Arial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Urban">
    <a:fillStyleLst>
      <a:solidFill>
        <a:schemeClr val="phClr"/>
      </a:solidFill>
      <a:gradFill rotWithShape="1">
        <a:gsLst>
          <a:gs pos="0">
            <a:schemeClr val="phClr">
              <a:tint val="1000"/>
              <a:satMod val="255000"/>
            </a:schemeClr>
          </a:gs>
          <a:gs pos="55000">
            <a:schemeClr val="phClr">
              <a:tint val="12000"/>
              <a:satMod val="255000"/>
            </a:schemeClr>
          </a:gs>
          <a:gs pos="100000">
            <a:schemeClr val="phClr">
              <a:tint val="45000"/>
              <a:satMod val="250000"/>
            </a:schemeClr>
          </a:gs>
        </a:gsLst>
        <a:path path="circle">
          <a:fillToRect l="-40000" t="-90000" r="140000" b="190000"/>
        </a:path>
      </a:gradFill>
      <a:gradFill rotWithShape="1">
        <a:gsLst>
          <a:gs pos="0">
            <a:schemeClr val="phClr">
              <a:tint val="43000"/>
              <a:satMod val="165000"/>
            </a:schemeClr>
          </a:gs>
          <a:gs pos="55000">
            <a:schemeClr val="phClr">
              <a:tint val="83000"/>
              <a:satMod val="155000"/>
            </a:schemeClr>
          </a:gs>
          <a:gs pos="100000">
            <a:schemeClr val="phClr">
              <a:shade val="85000"/>
            </a:schemeClr>
          </a:gs>
        </a:gsLst>
        <a:path path="circle">
          <a:fillToRect l="-40000" t="-90000" r="140000" b="19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3175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1500" dist="254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phClr">
              <a:satMod val="115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100000">
            <a:schemeClr val="phClr">
              <a:tint val="80000"/>
              <a:satMod val="250000"/>
            </a:schemeClr>
          </a:gs>
          <a:gs pos="60000">
            <a:schemeClr val="phClr">
              <a:shade val="38000"/>
              <a:satMod val="175000"/>
            </a:schemeClr>
          </a:gs>
          <a:gs pos="0">
            <a:schemeClr val="phClr">
              <a:shade val="30000"/>
              <a:satMod val="175000"/>
            </a:schemeClr>
          </a:gs>
        </a:gsLst>
        <a:lin ang="5400000" scaled="0"/>
      </a:gradFill>
      <a:blipFill>
        <a:blip xmlns:r="http://schemas.openxmlformats.org/officeDocument/2006/relationships" r:embed="rId1">
          <a:duotone>
            <a:schemeClr val="phClr">
              <a:shade val="48000"/>
            </a:schemeClr>
            <a:schemeClr val="phClr">
              <a:tint val="96000"/>
              <a:satMod val="150000"/>
            </a:schemeClr>
          </a:duotone>
        </a:blip>
        <a:tile tx="0" ty="0" sx="80000" sy="80000" flip="none" algn="tl"/>
      </a:blipFill>
    </a:bgFillStyleLst>
  </a:fmtScheme>
</a:themeOverride>
</file>

<file path=ppt/theme/themeOverride15.xml><?xml version="1.0" encoding="utf-8"?>
<a:themeOverride xmlns:a="http://schemas.openxmlformats.org/drawingml/2006/main">
  <a:clrScheme name="Waveform">
    <a:dk1>
      <a:sysClr val="windowText" lastClr="000000"/>
    </a:dk1>
    <a:lt1>
      <a:sysClr val="window" lastClr="FFFFFF"/>
    </a:lt1>
    <a:dk2>
      <a:srgbClr val="073E87"/>
    </a:dk2>
    <a:lt2>
      <a:srgbClr val="C6E7FC"/>
    </a:lt2>
    <a:accent1>
      <a:srgbClr val="31B6FD"/>
    </a:accent1>
    <a:accent2>
      <a:srgbClr val="4584D3"/>
    </a:accent2>
    <a:accent3>
      <a:srgbClr val="5BD078"/>
    </a:accent3>
    <a:accent4>
      <a:srgbClr val="A5D028"/>
    </a:accent4>
    <a:accent5>
      <a:srgbClr val="F5C040"/>
    </a:accent5>
    <a:accent6>
      <a:srgbClr val="05E0DB"/>
    </a:accent6>
    <a:hlink>
      <a:srgbClr val="0080FF"/>
    </a:hlink>
    <a:folHlink>
      <a:srgbClr val="5EAEFF"/>
    </a:folHlink>
  </a:clrScheme>
  <a:fontScheme name="Urban">
    <a:majorFont>
      <a:latin typeface="Trebuchet MS"/>
      <a:ea typeface=""/>
      <a:cs typeface=""/>
      <a:font script="Jpan" typeface="HGｺﾞｼｯｸM"/>
      <a:font script="Hang" typeface="맑은 고딕"/>
      <a:font script="Hans" typeface="方正姚体"/>
      <a:font script="Hant" typeface="微軟正黑體"/>
      <a:font script="Arab" typeface="Tahoma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Georgia"/>
      <a:ea typeface=""/>
      <a:cs typeface=""/>
      <a:font script="Jpan" typeface="HG明朝B"/>
      <a:font script="Hang" typeface="맑은 고딕"/>
      <a:font script="Hans" typeface="宋体"/>
      <a:font script="Hant" typeface="新細明體"/>
      <a:font script="Arab" typeface="Arial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Urban">
    <a:fillStyleLst>
      <a:solidFill>
        <a:schemeClr val="phClr"/>
      </a:solidFill>
      <a:gradFill rotWithShape="1">
        <a:gsLst>
          <a:gs pos="0">
            <a:schemeClr val="phClr">
              <a:tint val="1000"/>
              <a:satMod val="255000"/>
            </a:schemeClr>
          </a:gs>
          <a:gs pos="55000">
            <a:schemeClr val="phClr">
              <a:tint val="12000"/>
              <a:satMod val="255000"/>
            </a:schemeClr>
          </a:gs>
          <a:gs pos="100000">
            <a:schemeClr val="phClr">
              <a:tint val="45000"/>
              <a:satMod val="250000"/>
            </a:schemeClr>
          </a:gs>
        </a:gsLst>
        <a:path path="circle">
          <a:fillToRect l="-40000" t="-90000" r="140000" b="190000"/>
        </a:path>
      </a:gradFill>
      <a:gradFill rotWithShape="1">
        <a:gsLst>
          <a:gs pos="0">
            <a:schemeClr val="phClr">
              <a:tint val="43000"/>
              <a:satMod val="165000"/>
            </a:schemeClr>
          </a:gs>
          <a:gs pos="55000">
            <a:schemeClr val="phClr">
              <a:tint val="83000"/>
              <a:satMod val="155000"/>
            </a:schemeClr>
          </a:gs>
          <a:gs pos="100000">
            <a:schemeClr val="phClr">
              <a:shade val="85000"/>
            </a:schemeClr>
          </a:gs>
        </a:gsLst>
        <a:path path="circle">
          <a:fillToRect l="-40000" t="-90000" r="140000" b="19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3175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1500" dist="254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phClr">
              <a:satMod val="115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100000">
            <a:schemeClr val="phClr">
              <a:tint val="80000"/>
              <a:satMod val="250000"/>
            </a:schemeClr>
          </a:gs>
          <a:gs pos="60000">
            <a:schemeClr val="phClr">
              <a:shade val="38000"/>
              <a:satMod val="175000"/>
            </a:schemeClr>
          </a:gs>
          <a:gs pos="0">
            <a:schemeClr val="phClr">
              <a:shade val="30000"/>
              <a:satMod val="175000"/>
            </a:schemeClr>
          </a:gs>
        </a:gsLst>
        <a:lin ang="5400000" scaled="0"/>
      </a:gradFill>
      <a:blipFill>
        <a:blip xmlns:r="http://schemas.openxmlformats.org/officeDocument/2006/relationships" r:embed="rId1">
          <a:duotone>
            <a:schemeClr val="phClr">
              <a:shade val="48000"/>
            </a:schemeClr>
            <a:schemeClr val="phClr">
              <a:tint val="96000"/>
              <a:satMod val="150000"/>
            </a:schemeClr>
          </a:duotone>
        </a:blip>
        <a:tile tx="0" ty="0" sx="80000" sy="80000" flip="none" algn="tl"/>
      </a:blipFill>
    </a:bgFillStyleLst>
  </a:fmtScheme>
</a:themeOverride>
</file>

<file path=ppt/theme/themeOverride16.xml><?xml version="1.0" encoding="utf-8"?>
<a:themeOverride xmlns:a="http://schemas.openxmlformats.org/drawingml/2006/main">
  <a:clrScheme name="Waveform">
    <a:dk1>
      <a:sysClr val="windowText" lastClr="000000"/>
    </a:dk1>
    <a:lt1>
      <a:sysClr val="window" lastClr="FFFFFF"/>
    </a:lt1>
    <a:dk2>
      <a:srgbClr val="073E87"/>
    </a:dk2>
    <a:lt2>
      <a:srgbClr val="C6E7FC"/>
    </a:lt2>
    <a:accent1>
      <a:srgbClr val="31B6FD"/>
    </a:accent1>
    <a:accent2>
      <a:srgbClr val="4584D3"/>
    </a:accent2>
    <a:accent3>
      <a:srgbClr val="5BD078"/>
    </a:accent3>
    <a:accent4>
      <a:srgbClr val="A5D028"/>
    </a:accent4>
    <a:accent5>
      <a:srgbClr val="F5C040"/>
    </a:accent5>
    <a:accent6>
      <a:srgbClr val="05E0DB"/>
    </a:accent6>
    <a:hlink>
      <a:srgbClr val="0080FF"/>
    </a:hlink>
    <a:folHlink>
      <a:srgbClr val="5EAEFF"/>
    </a:folHlink>
  </a:clrScheme>
  <a:fontScheme name="Urban">
    <a:majorFont>
      <a:latin typeface="Trebuchet MS"/>
      <a:ea typeface=""/>
      <a:cs typeface=""/>
      <a:font script="Jpan" typeface="HGｺﾞｼｯｸM"/>
      <a:font script="Hang" typeface="맑은 고딕"/>
      <a:font script="Hans" typeface="方正姚体"/>
      <a:font script="Hant" typeface="微軟正黑體"/>
      <a:font script="Arab" typeface="Tahoma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Georgia"/>
      <a:ea typeface=""/>
      <a:cs typeface=""/>
      <a:font script="Jpan" typeface="HG明朝B"/>
      <a:font script="Hang" typeface="맑은 고딕"/>
      <a:font script="Hans" typeface="宋体"/>
      <a:font script="Hant" typeface="新細明體"/>
      <a:font script="Arab" typeface="Arial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Urban">
    <a:fillStyleLst>
      <a:solidFill>
        <a:schemeClr val="phClr"/>
      </a:solidFill>
      <a:gradFill rotWithShape="1">
        <a:gsLst>
          <a:gs pos="0">
            <a:schemeClr val="phClr">
              <a:tint val="1000"/>
              <a:satMod val="255000"/>
            </a:schemeClr>
          </a:gs>
          <a:gs pos="55000">
            <a:schemeClr val="phClr">
              <a:tint val="12000"/>
              <a:satMod val="255000"/>
            </a:schemeClr>
          </a:gs>
          <a:gs pos="100000">
            <a:schemeClr val="phClr">
              <a:tint val="45000"/>
              <a:satMod val="250000"/>
            </a:schemeClr>
          </a:gs>
        </a:gsLst>
        <a:path path="circle">
          <a:fillToRect l="-40000" t="-90000" r="140000" b="190000"/>
        </a:path>
      </a:gradFill>
      <a:gradFill rotWithShape="1">
        <a:gsLst>
          <a:gs pos="0">
            <a:schemeClr val="phClr">
              <a:tint val="43000"/>
              <a:satMod val="165000"/>
            </a:schemeClr>
          </a:gs>
          <a:gs pos="55000">
            <a:schemeClr val="phClr">
              <a:tint val="83000"/>
              <a:satMod val="155000"/>
            </a:schemeClr>
          </a:gs>
          <a:gs pos="100000">
            <a:schemeClr val="phClr">
              <a:shade val="85000"/>
            </a:schemeClr>
          </a:gs>
        </a:gsLst>
        <a:path path="circle">
          <a:fillToRect l="-40000" t="-90000" r="140000" b="19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3175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1500" dist="254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phClr">
              <a:satMod val="115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100000">
            <a:schemeClr val="phClr">
              <a:tint val="80000"/>
              <a:satMod val="250000"/>
            </a:schemeClr>
          </a:gs>
          <a:gs pos="60000">
            <a:schemeClr val="phClr">
              <a:shade val="38000"/>
              <a:satMod val="175000"/>
            </a:schemeClr>
          </a:gs>
          <a:gs pos="0">
            <a:schemeClr val="phClr">
              <a:shade val="30000"/>
              <a:satMod val="175000"/>
            </a:schemeClr>
          </a:gs>
        </a:gsLst>
        <a:lin ang="5400000" scaled="0"/>
      </a:gradFill>
      <a:blipFill>
        <a:blip xmlns:r="http://schemas.openxmlformats.org/officeDocument/2006/relationships" r:embed="rId1">
          <a:duotone>
            <a:schemeClr val="phClr">
              <a:shade val="48000"/>
            </a:schemeClr>
            <a:schemeClr val="phClr">
              <a:tint val="96000"/>
              <a:satMod val="150000"/>
            </a:schemeClr>
          </a:duotone>
        </a:blip>
        <a:tile tx="0" ty="0" sx="80000" sy="80000" flip="none" algn="tl"/>
      </a:blipFill>
    </a:bgFillStyleLst>
  </a:fmtScheme>
</a:themeOverride>
</file>

<file path=ppt/theme/themeOverride17.xml><?xml version="1.0" encoding="utf-8"?>
<a:themeOverride xmlns:a="http://schemas.openxmlformats.org/drawingml/2006/main">
  <a:clrScheme name="Waveform">
    <a:dk1>
      <a:sysClr val="windowText" lastClr="000000"/>
    </a:dk1>
    <a:lt1>
      <a:sysClr val="window" lastClr="FFFFFF"/>
    </a:lt1>
    <a:dk2>
      <a:srgbClr val="073E87"/>
    </a:dk2>
    <a:lt2>
      <a:srgbClr val="C6E7FC"/>
    </a:lt2>
    <a:accent1>
      <a:srgbClr val="31B6FD"/>
    </a:accent1>
    <a:accent2>
      <a:srgbClr val="4584D3"/>
    </a:accent2>
    <a:accent3>
      <a:srgbClr val="5BD078"/>
    </a:accent3>
    <a:accent4>
      <a:srgbClr val="A5D028"/>
    </a:accent4>
    <a:accent5>
      <a:srgbClr val="F5C040"/>
    </a:accent5>
    <a:accent6>
      <a:srgbClr val="05E0DB"/>
    </a:accent6>
    <a:hlink>
      <a:srgbClr val="0080FF"/>
    </a:hlink>
    <a:folHlink>
      <a:srgbClr val="5EAEFF"/>
    </a:folHlink>
  </a:clrScheme>
  <a:fontScheme name="Urban">
    <a:majorFont>
      <a:latin typeface="Trebuchet MS"/>
      <a:ea typeface=""/>
      <a:cs typeface=""/>
      <a:font script="Jpan" typeface="HGｺﾞｼｯｸM"/>
      <a:font script="Hang" typeface="맑은 고딕"/>
      <a:font script="Hans" typeface="方正姚体"/>
      <a:font script="Hant" typeface="微軟正黑體"/>
      <a:font script="Arab" typeface="Tahoma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Georgia"/>
      <a:ea typeface=""/>
      <a:cs typeface=""/>
      <a:font script="Jpan" typeface="HG明朝B"/>
      <a:font script="Hang" typeface="맑은 고딕"/>
      <a:font script="Hans" typeface="宋体"/>
      <a:font script="Hant" typeface="新細明體"/>
      <a:font script="Arab" typeface="Arial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Urban">
    <a:fillStyleLst>
      <a:solidFill>
        <a:schemeClr val="phClr"/>
      </a:solidFill>
      <a:gradFill rotWithShape="1">
        <a:gsLst>
          <a:gs pos="0">
            <a:schemeClr val="phClr">
              <a:tint val="1000"/>
              <a:satMod val="255000"/>
            </a:schemeClr>
          </a:gs>
          <a:gs pos="55000">
            <a:schemeClr val="phClr">
              <a:tint val="12000"/>
              <a:satMod val="255000"/>
            </a:schemeClr>
          </a:gs>
          <a:gs pos="100000">
            <a:schemeClr val="phClr">
              <a:tint val="45000"/>
              <a:satMod val="250000"/>
            </a:schemeClr>
          </a:gs>
        </a:gsLst>
        <a:path path="circle">
          <a:fillToRect l="-40000" t="-90000" r="140000" b="190000"/>
        </a:path>
      </a:gradFill>
      <a:gradFill rotWithShape="1">
        <a:gsLst>
          <a:gs pos="0">
            <a:schemeClr val="phClr">
              <a:tint val="43000"/>
              <a:satMod val="165000"/>
            </a:schemeClr>
          </a:gs>
          <a:gs pos="55000">
            <a:schemeClr val="phClr">
              <a:tint val="83000"/>
              <a:satMod val="155000"/>
            </a:schemeClr>
          </a:gs>
          <a:gs pos="100000">
            <a:schemeClr val="phClr">
              <a:shade val="85000"/>
            </a:schemeClr>
          </a:gs>
        </a:gsLst>
        <a:path path="circle">
          <a:fillToRect l="-40000" t="-90000" r="140000" b="19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3175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1500" dist="254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phClr">
              <a:satMod val="115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100000">
            <a:schemeClr val="phClr">
              <a:tint val="80000"/>
              <a:satMod val="250000"/>
            </a:schemeClr>
          </a:gs>
          <a:gs pos="60000">
            <a:schemeClr val="phClr">
              <a:shade val="38000"/>
              <a:satMod val="175000"/>
            </a:schemeClr>
          </a:gs>
          <a:gs pos="0">
            <a:schemeClr val="phClr">
              <a:shade val="30000"/>
              <a:satMod val="175000"/>
            </a:schemeClr>
          </a:gs>
        </a:gsLst>
        <a:lin ang="5400000" scaled="0"/>
      </a:gradFill>
      <a:blipFill>
        <a:blip xmlns:r="http://schemas.openxmlformats.org/officeDocument/2006/relationships" r:embed="rId1">
          <a:duotone>
            <a:schemeClr val="phClr">
              <a:shade val="48000"/>
            </a:schemeClr>
            <a:schemeClr val="phClr">
              <a:tint val="96000"/>
              <a:satMod val="150000"/>
            </a:schemeClr>
          </a:duotone>
        </a:blip>
        <a:tile tx="0" ty="0" sx="80000" sy="80000" flip="none" algn="tl"/>
      </a:blipFill>
    </a:bgFillStyleLst>
  </a:fmtScheme>
</a:themeOverride>
</file>

<file path=ppt/theme/themeOverride18.xml><?xml version="1.0" encoding="utf-8"?>
<a:themeOverride xmlns:a="http://schemas.openxmlformats.org/drawingml/2006/main">
  <a:clrScheme name="Waveform">
    <a:dk1>
      <a:sysClr val="windowText" lastClr="000000"/>
    </a:dk1>
    <a:lt1>
      <a:sysClr val="window" lastClr="FFFFFF"/>
    </a:lt1>
    <a:dk2>
      <a:srgbClr val="073E87"/>
    </a:dk2>
    <a:lt2>
      <a:srgbClr val="C6E7FC"/>
    </a:lt2>
    <a:accent1>
      <a:srgbClr val="31B6FD"/>
    </a:accent1>
    <a:accent2>
      <a:srgbClr val="4584D3"/>
    </a:accent2>
    <a:accent3>
      <a:srgbClr val="5BD078"/>
    </a:accent3>
    <a:accent4>
      <a:srgbClr val="A5D028"/>
    </a:accent4>
    <a:accent5>
      <a:srgbClr val="F5C040"/>
    </a:accent5>
    <a:accent6>
      <a:srgbClr val="05E0DB"/>
    </a:accent6>
    <a:hlink>
      <a:srgbClr val="0080FF"/>
    </a:hlink>
    <a:folHlink>
      <a:srgbClr val="5EAEFF"/>
    </a:folHlink>
  </a:clrScheme>
  <a:fontScheme name="Urban">
    <a:majorFont>
      <a:latin typeface="Trebuchet MS"/>
      <a:ea typeface=""/>
      <a:cs typeface=""/>
      <a:font script="Jpan" typeface="HGｺﾞｼｯｸM"/>
      <a:font script="Hang" typeface="맑은 고딕"/>
      <a:font script="Hans" typeface="方正姚体"/>
      <a:font script="Hant" typeface="微軟正黑體"/>
      <a:font script="Arab" typeface="Tahoma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Georgia"/>
      <a:ea typeface=""/>
      <a:cs typeface=""/>
      <a:font script="Jpan" typeface="HG明朝B"/>
      <a:font script="Hang" typeface="맑은 고딕"/>
      <a:font script="Hans" typeface="宋体"/>
      <a:font script="Hant" typeface="新細明體"/>
      <a:font script="Arab" typeface="Arial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Urban">
    <a:fillStyleLst>
      <a:solidFill>
        <a:schemeClr val="phClr"/>
      </a:solidFill>
      <a:gradFill rotWithShape="1">
        <a:gsLst>
          <a:gs pos="0">
            <a:schemeClr val="phClr">
              <a:tint val="1000"/>
              <a:satMod val="255000"/>
            </a:schemeClr>
          </a:gs>
          <a:gs pos="55000">
            <a:schemeClr val="phClr">
              <a:tint val="12000"/>
              <a:satMod val="255000"/>
            </a:schemeClr>
          </a:gs>
          <a:gs pos="100000">
            <a:schemeClr val="phClr">
              <a:tint val="45000"/>
              <a:satMod val="250000"/>
            </a:schemeClr>
          </a:gs>
        </a:gsLst>
        <a:path path="circle">
          <a:fillToRect l="-40000" t="-90000" r="140000" b="190000"/>
        </a:path>
      </a:gradFill>
      <a:gradFill rotWithShape="1">
        <a:gsLst>
          <a:gs pos="0">
            <a:schemeClr val="phClr">
              <a:tint val="43000"/>
              <a:satMod val="165000"/>
            </a:schemeClr>
          </a:gs>
          <a:gs pos="55000">
            <a:schemeClr val="phClr">
              <a:tint val="83000"/>
              <a:satMod val="155000"/>
            </a:schemeClr>
          </a:gs>
          <a:gs pos="100000">
            <a:schemeClr val="phClr">
              <a:shade val="85000"/>
            </a:schemeClr>
          </a:gs>
        </a:gsLst>
        <a:path path="circle">
          <a:fillToRect l="-40000" t="-90000" r="140000" b="19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3175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1500" dist="254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phClr">
              <a:satMod val="115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100000">
            <a:schemeClr val="phClr">
              <a:tint val="80000"/>
              <a:satMod val="250000"/>
            </a:schemeClr>
          </a:gs>
          <a:gs pos="60000">
            <a:schemeClr val="phClr">
              <a:shade val="38000"/>
              <a:satMod val="175000"/>
            </a:schemeClr>
          </a:gs>
          <a:gs pos="0">
            <a:schemeClr val="phClr">
              <a:shade val="30000"/>
              <a:satMod val="175000"/>
            </a:schemeClr>
          </a:gs>
        </a:gsLst>
        <a:lin ang="5400000" scaled="0"/>
      </a:gradFill>
      <a:blipFill>
        <a:blip xmlns:r="http://schemas.openxmlformats.org/officeDocument/2006/relationships" r:embed="rId1">
          <a:duotone>
            <a:schemeClr val="phClr">
              <a:shade val="48000"/>
            </a:schemeClr>
            <a:schemeClr val="phClr">
              <a:tint val="96000"/>
              <a:satMod val="150000"/>
            </a:schemeClr>
          </a:duotone>
        </a:blip>
        <a:tile tx="0" ty="0" sx="80000" sy="80000" flip="none" algn="tl"/>
      </a:blipFill>
    </a:bgFillStyleLst>
  </a:fmtScheme>
</a:themeOverride>
</file>

<file path=ppt/theme/themeOverride19.xml><?xml version="1.0" encoding="utf-8"?>
<a:themeOverride xmlns:a="http://schemas.openxmlformats.org/drawingml/2006/main">
  <a:clrScheme name="Waveform">
    <a:dk1>
      <a:sysClr val="windowText" lastClr="000000"/>
    </a:dk1>
    <a:lt1>
      <a:sysClr val="window" lastClr="FFFFFF"/>
    </a:lt1>
    <a:dk2>
      <a:srgbClr val="073E87"/>
    </a:dk2>
    <a:lt2>
      <a:srgbClr val="C6E7FC"/>
    </a:lt2>
    <a:accent1>
      <a:srgbClr val="31B6FD"/>
    </a:accent1>
    <a:accent2>
      <a:srgbClr val="4584D3"/>
    </a:accent2>
    <a:accent3>
      <a:srgbClr val="5BD078"/>
    </a:accent3>
    <a:accent4>
      <a:srgbClr val="A5D028"/>
    </a:accent4>
    <a:accent5>
      <a:srgbClr val="F5C040"/>
    </a:accent5>
    <a:accent6>
      <a:srgbClr val="05E0DB"/>
    </a:accent6>
    <a:hlink>
      <a:srgbClr val="0080FF"/>
    </a:hlink>
    <a:folHlink>
      <a:srgbClr val="5EAEFF"/>
    </a:folHlink>
  </a:clrScheme>
  <a:fontScheme name="Urban">
    <a:majorFont>
      <a:latin typeface="Trebuchet MS"/>
      <a:ea typeface=""/>
      <a:cs typeface=""/>
      <a:font script="Jpan" typeface="HGｺﾞｼｯｸM"/>
      <a:font script="Hang" typeface="맑은 고딕"/>
      <a:font script="Hans" typeface="方正姚体"/>
      <a:font script="Hant" typeface="微軟正黑體"/>
      <a:font script="Arab" typeface="Tahoma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Georgia"/>
      <a:ea typeface=""/>
      <a:cs typeface=""/>
      <a:font script="Jpan" typeface="HG明朝B"/>
      <a:font script="Hang" typeface="맑은 고딕"/>
      <a:font script="Hans" typeface="宋体"/>
      <a:font script="Hant" typeface="新細明體"/>
      <a:font script="Arab" typeface="Arial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Urban">
    <a:fillStyleLst>
      <a:solidFill>
        <a:schemeClr val="phClr"/>
      </a:solidFill>
      <a:gradFill rotWithShape="1">
        <a:gsLst>
          <a:gs pos="0">
            <a:schemeClr val="phClr">
              <a:tint val="1000"/>
              <a:satMod val="255000"/>
            </a:schemeClr>
          </a:gs>
          <a:gs pos="55000">
            <a:schemeClr val="phClr">
              <a:tint val="12000"/>
              <a:satMod val="255000"/>
            </a:schemeClr>
          </a:gs>
          <a:gs pos="100000">
            <a:schemeClr val="phClr">
              <a:tint val="45000"/>
              <a:satMod val="250000"/>
            </a:schemeClr>
          </a:gs>
        </a:gsLst>
        <a:path path="circle">
          <a:fillToRect l="-40000" t="-90000" r="140000" b="190000"/>
        </a:path>
      </a:gradFill>
      <a:gradFill rotWithShape="1">
        <a:gsLst>
          <a:gs pos="0">
            <a:schemeClr val="phClr">
              <a:tint val="43000"/>
              <a:satMod val="165000"/>
            </a:schemeClr>
          </a:gs>
          <a:gs pos="55000">
            <a:schemeClr val="phClr">
              <a:tint val="83000"/>
              <a:satMod val="155000"/>
            </a:schemeClr>
          </a:gs>
          <a:gs pos="100000">
            <a:schemeClr val="phClr">
              <a:shade val="85000"/>
            </a:schemeClr>
          </a:gs>
        </a:gsLst>
        <a:path path="circle">
          <a:fillToRect l="-40000" t="-90000" r="140000" b="19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3175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1500" dist="254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phClr">
              <a:satMod val="115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100000">
            <a:schemeClr val="phClr">
              <a:tint val="80000"/>
              <a:satMod val="250000"/>
            </a:schemeClr>
          </a:gs>
          <a:gs pos="60000">
            <a:schemeClr val="phClr">
              <a:shade val="38000"/>
              <a:satMod val="175000"/>
            </a:schemeClr>
          </a:gs>
          <a:gs pos="0">
            <a:schemeClr val="phClr">
              <a:shade val="30000"/>
              <a:satMod val="175000"/>
            </a:schemeClr>
          </a:gs>
        </a:gsLst>
        <a:lin ang="5400000" scaled="0"/>
      </a:gradFill>
      <a:blipFill>
        <a:blip xmlns:r="http://schemas.openxmlformats.org/officeDocument/2006/relationships" r:embed="rId1">
          <a:duotone>
            <a:schemeClr val="phClr">
              <a:shade val="48000"/>
            </a:schemeClr>
            <a:schemeClr val="phClr">
              <a:tint val="96000"/>
              <a:satMod val="150000"/>
            </a:schemeClr>
          </a:duotone>
        </a:blip>
        <a:tile tx="0" ty="0" sx="80000" sy="80000" flip="none" algn="tl"/>
      </a:blipFill>
    </a:bgFillStyleLst>
  </a:fmtScheme>
</a:themeOverride>
</file>

<file path=ppt/theme/themeOverride2.xml><?xml version="1.0" encoding="utf-8"?>
<a:themeOverride xmlns:a="http://schemas.openxmlformats.org/drawingml/2006/main">
  <a:clrScheme name="Waveform">
    <a:dk1>
      <a:sysClr val="windowText" lastClr="000000"/>
    </a:dk1>
    <a:lt1>
      <a:sysClr val="window" lastClr="FFFFFF"/>
    </a:lt1>
    <a:dk2>
      <a:srgbClr val="073E87"/>
    </a:dk2>
    <a:lt2>
      <a:srgbClr val="C6E7FC"/>
    </a:lt2>
    <a:accent1>
      <a:srgbClr val="31B6FD"/>
    </a:accent1>
    <a:accent2>
      <a:srgbClr val="4584D3"/>
    </a:accent2>
    <a:accent3>
      <a:srgbClr val="5BD078"/>
    </a:accent3>
    <a:accent4>
      <a:srgbClr val="A5D028"/>
    </a:accent4>
    <a:accent5>
      <a:srgbClr val="F5C040"/>
    </a:accent5>
    <a:accent6>
      <a:srgbClr val="05E0DB"/>
    </a:accent6>
    <a:hlink>
      <a:srgbClr val="0080FF"/>
    </a:hlink>
    <a:folHlink>
      <a:srgbClr val="5EAEFF"/>
    </a:folHlink>
  </a:clrScheme>
  <a:fontScheme name="Urban">
    <a:majorFont>
      <a:latin typeface="Trebuchet MS"/>
      <a:ea typeface=""/>
      <a:cs typeface=""/>
      <a:font script="Jpan" typeface="HGｺﾞｼｯｸM"/>
      <a:font script="Hang" typeface="맑은 고딕"/>
      <a:font script="Hans" typeface="方正姚体"/>
      <a:font script="Hant" typeface="微軟正黑體"/>
      <a:font script="Arab" typeface="Tahoma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Georgia"/>
      <a:ea typeface=""/>
      <a:cs typeface=""/>
      <a:font script="Jpan" typeface="HG明朝B"/>
      <a:font script="Hang" typeface="맑은 고딕"/>
      <a:font script="Hans" typeface="宋体"/>
      <a:font script="Hant" typeface="新細明體"/>
      <a:font script="Arab" typeface="Arial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Urban">
    <a:fillStyleLst>
      <a:solidFill>
        <a:schemeClr val="phClr"/>
      </a:solidFill>
      <a:gradFill rotWithShape="1">
        <a:gsLst>
          <a:gs pos="0">
            <a:schemeClr val="phClr">
              <a:tint val="1000"/>
              <a:satMod val="255000"/>
            </a:schemeClr>
          </a:gs>
          <a:gs pos="55000">
            <a:schemeClr val="phClr">
              <a:tint val="12000"/>
              <a:satMod val="255000"/>
            </a:schemeClr>
          </a:gs>
          <a:gs pos="100000">
            <a:schemeClr val="phClr">
              <a:tint val="45000"/>
              <a:satMod val="250000"/>
            </a:schemeClr>
          </a:gs>
        </a:gsLst>
        <a:path path="circle">
          <a:fillToRect l="-40000" t="-90000" r="140000" b="190000"/>
        </a:path>
      </a:gradFill>
      <a:gradFill rotWithShape="1">
        <a:gsLst>
          <a:gs pos="0">
            <a:schemeClr val="phClr">
              <a:tint val="43000"/>
              <a:satMod val="165000"/>
            </a:schemeClr>
          </a:gs>
          <a:gs pos="55000">
            <a:schemeClr val="phClr">
              <a:tint val="83000"/>
              <a:satMod val="155000"/>
            </a:schemeClr>
          </a:gs>
          <a:gs pos="100000">
            <a:schemeClr val="phClr">
              <a:shade val="85000"/>
            </a:schemeClr>
          </a:gs>
        </a:gsLst>
        <a:path path="circle">
          <a:fillToRect l="-40000" t="-90000" r="140000" b="19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3175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1500" dist="254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phClr">
              <a:satMod val="115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100000">
            <a:schemeClr val="phClr">
              <a:tint val="80000"/>
              <a:satMod val="250000"/>
            </a:schemeClr>
          </a:gs>
          <a:gs pos="60000">
            <a:schemeClr val="phClr">
              <a:shade val="38000"/>
              <a:satMod val="175000"/>
            </a:schemeClr>
          </a:gs>
          <a:gs pos="0">
            <a:schemeClr val="phClr">
              <a:shade val="30000"/>
              <a:satMod val="175000"/>
            </a:schemeClr>
          </a:gs>
        </a:gsLst>
        <a:lin ang="5400000" scaled="0"/>
      </a:gradFill>
      <a:blipFill>
        <a:blip xmlns:r="http://schemas.openxmlformats.org/officeDocument/2006/relationships" r:embed="rId1">
          <a:duotone>
            <a:schemeClr val="phClr">
              <a:shade val="48000"/>
            </a:schemeClr>
            <a:schemeClr val="phClr">
              <a:tint val="96000"/>
              <a:satMod val="150000"/>
            </a:schemeClr>
          </a:duotone>
        </a:blip>
        <a:tile tx="0" ty="0" sx="80000" sy="80000" flip="none" algn="tl"/>
      </a:blipFill>
    </a:bgFillStyleLst>
  </a:fmtScheme>
</a:themeOverride>
</file>

<file path=ppt/theme/themeOverride20.xml><?xml version="1.0" encoding="utf-8"?>
<a:themeOverride xmlns:a="http://schemas.openxmlformats.org/drawingml/2006/main">
  <a:clrScheme name="Waveform">
    <a:dk1>
      <a:sysClr val="windowText" lastClr="000000"/>
    </a:dk1>
    <a:lt1>
      <a:sysClr val="window" lastClr="FFFFFF"/>
    </a:lt1>
    <a:dk2>
      <a:srgbClr val="073E87"/>
    </a:dk2>
    <a:lt2>
      <a:srgbClr val="C6E7FC"/>
    </a:lt2>
    <a:accent1>
      <a:srgbClr val="31B6FD"/>
    </a:accent1>
    <a:accent2>
      <a:srgbClr val="4584D3"/>
    </a:accent2>
    <a:accent3>
      <a:srgbClr val="5BD078"/>
    </a:accent3>
    <a:accent4>
      <a:srgbClr val="A5D028"/>
    </a:accent4>
    <a:accent5>
      <a:srgbClr val="F5C040"/>
    </a:accent5>
    <a:accent6>
      <a:srgbClr val="05E0DB"/>
    </a:accent6>
    <a:hlink>
      <a:srgbClr val="0080FF"/>
    </a:hlink>
    <a:folHlink>
      <a:srgbClr val="5EAEFF"/>
    </a:folHlink>
  </a:clrScheme>
  <a:fontScheme name="Urban">
    <a:majorFont>
      <a:latin typeface="Trebuchet MS"/>
      <a:ea typeface=""/>
      <a:cs typeface=""/>
      <a:font script="Jpan" typeface="HGｺﾞｼｯｸM"/>
      <a:font script="Hang" typeface="맑은 고딕"/>
      <a:font script="Hans" typeface="方正姚体"/>
      <a:font script="Hant" typeface="微軟正黑體"/>
      <a:font script="Arab" typeface="Tahoma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Georgia"/>
      <a:ea typeface=""/>
      <a:cs typeface=""/>
      <a:font script="Jpan" typeface="HG明朝B"/>
      <a:font script="Hang" typeface="맑은 고딕"/>
      <a:font script="Hans" typeface="宋体"/>
      <a:font script="Hant" typeface="新細明體"/>
      <a:font script="Arab" typeface="Arial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Urban">
    <a:fillStyleLst>
      <a:solidFill>
        <a:schemeClr val="phClr"/>
      </a:solidFill>
      <a:gradFill rotWithShape="1">
        <a:gsLst>
          <a:gs pos="0">
            <a:schemeClr val="phClr">
              <a:tint val="1000"/>
              <a:satMod val="255000"/>
            </a:schemeClr>
          </a:gs>
          <a:gs pos="55000">
            <a:schemeClr val="phClr">
              <a:tint val="12000"/>
              <a:satMod val="255000"/>
            </a:schemeClr>
          </a:gs>
          <a:gs pos="100000">
            <a:schemeClr val="phClr">
              <a:tint val="45000"/>
              <a:satMod val="250000"/>
            </a:schemeClr>
          </a:gs>
        </a:gsLst>
        <a:path path="circle">
          <a:fillToRect l="-40000" t="-90000" r="140000" b="190000"/>
        </a:path>
      </a:gradFill>
      <a:gradFill rotWithShape="1">
        <a:gsLst>
          <a:gs pos="0">
            <a:schemeClr val="phClr">
              <a:tint val="43000"/>
              <a:satMod val="165000"/>
            </a:schemeClr>
          </a:gs>
          <a:gs pos="55000">
            <a:schemeClr val="phClr">
              <a:tint val="83000"/>
              <a:satMod val="155000"/>
            </a:schemeClr>
          </a:gs>
          <a:gs pos="100000">
            <a:schemeClr val="phClr">
              <a:shade val="85000"/>
            </a:schemeClr>
          </a:gs>
        </a:gsLst>
        <a:path path="circle">
          <a:fillToRect l="-40000" t="-90000" r="140000" b="19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3175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1500" dist="254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phClr">
              <a:satMod val="115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100000">
            <a:schemeClr val="phClr">
              <a:tint val="80000"/>
              <a:satMod val="250000"/>
            </a:schemeClr>
          </a:gs>
          <a:gs pos="60000">
            <a:schemeClr val="phClr">
              <a:shade val="38000"/>
              <a:satMod val="175000"/>
            </a:schemeClr>
          </a:gs>
          <a:gs pos="0">
            <a:schemeClr val="phClr">
              <a:shade val="30000"/>
              <a:satMod val="175000"/>
            </a:schemeClr>
          </a:gs>
        </a:gsLst>
        <a:lin ang="5400000" scaled="0"/>
      </a:gradFill>
      <a:blipFill>
        <a:blip xmlns:r="http://schemas.openxmlformats.org/officeDocument/2006/relationships" r:embed="rId1">
          <a:duotone>
            <a:schemeClr val="phClr">
              <a:shade val="48000"/>
            </a:schemeClr>
            <a:schemeClr val="phClr">
              <a:tint val="96000"/>
              <a:satMod val="150000"/>
            </a:schemeClr>
          </a:duotone>
        </a:blip>
        <a:tile tx="0" ty="0" sx="80000" sy="80000" flip="none" algn="tl"/>
      </a:blipFill>
    </a:bgFillStyleLst>
  </a:fmtScheme>
</a:themeOverride>
</file>

<file path=ppt/theme/themeOverride21.xml><?xml version="1.0" encoding="utf-8"?>
<a:themeOverride xmlns:a="http://schemas.openxmlformats.org/drawingml/2006/main">
  <a:clrScheme name="Waveform">
    <a:dk1>
      <a:sysClr val="windowText" lastClr="000000"/>
    </a:dk1>
    <a:lt1>
      <a:sysClr val="window" lastClr="FFFFFF"/>
    </a:lt1>
    <a:dk2>
      <a:srgbClr val="073E87"/>
    </a:dk2>
    <a:lt2>
      <a:srgbClr val="C6E7FC"/>
    </a:lt2>
    <a:accent1>
      <a:srgbClr val="31B6FD"/>
    </a:accent1>
    <a:accent2>
      <a:srgbClr val="4584D3"/>
    </a:accent2>
    <a:accent3>
      <a:srgbClr val="5BD078"/>
    </a:accent3>
    <a:accent4>
      <a:srgbClr val="A5D028"/>
    </a:accent4>
    <a:accent5>
      <a:srgbClr val="F5C040"/>
    </a:accent5>
    <a:accent6>
      <a:srgbClr val="05E0DB"/>
    </a:accent6>
    <a:hlink>
      <a:srgbClr val="0080FF"/>
    </a:hlink>
    <a:folHlink>
      <a:srgbClr val="5EAEFF"/>
    </a:folHlink>
  </a:clrScheme>
  <a:fontScheme name="Urban">
    <a:majorFont>
      <a:latin typeface="Trebuchet MS"/>
      <a:ea typeface=""/>
      <a:cs typeface=""/>
      <a:font script="Jpan" typeface="HGｺﾞｼｯｸM"/>
      <a:font script="Hang" typeface="맑은 고딕"/>
      <a:font script="Hans" typeface="方正姚体"/>
      <a:font script="Hant" typeface="微軟正黑體"/>
      <a:font script="Arab" typeface="Tahoma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Georgia"/>
      <a:ea typeface=""/>
      <a:cs typeface=""/>
      <a:font script="Jpan" typeface="HG明朝B"/>
      <a:font script="Hang" typeface="맑은 고딕"/>
      <a:font script="Hans" typeface="宋体"/>
      <a:font script="Hant" typeface="新細明體"/>
      <a:font script="Arab" typeface="Arial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Urban">
    <a:fillStyleLst>
      <a:solidFill>
        <a:schemeClr val="phClr"/>
      </a:solidFill>
      <a:gradFill rotWithShape="1">
        <a:gsLst>
          <a:gs pos="0">
            <a:schemeClr val="phClr">
              <a:tint val="1000"/>
              <a:satMod val="255000"/>
            </a:schemeClr>
          </a:gs>
          <a:gs pos="55000">
            <a:schemeClr val="phClr">
              <a:tint val="12000"/>
              <a:satMod val="255000"/>
            </a:schemeClr>
          </a:gs>
          <a:gs pos="100000">
            <a:schemeClr val="phClr">
              <a:tint val="45000"/>
              <a:satMod val="250000"/>
            </a:schemeClr>
          </a:gs>
        </a:gsLst>
        <a:path path="circle">
          <a:fillToRect l="-40000" t="-90000" r="140000" b="190000"/>
        </a:path>
      </a:gradFill>
      <a:gradFill rotWithShape="1">
        <a:gsLst>
          <a:gs pos="0">
            <a:schemeClr val="phClr">
              <a:tint val="43000"/>
              <a:satMod val="165000"/>
            </a:schemeClr>
          </a:gs>
          <a:gs pos="55000">
            <a:schemeClr val="phClr">
              <a:tint val="83000"/>
              <a:satMod val="155000"/>
            </a:schemeClr>
          </a:gs>
          <a:gs pos="100000">
            <a:schemeClr val="phClr">
              <a:shade val="85000"/>
            </a:schemeClr>
          </a:gs>
        </a:gsLst>
        <a:path path="circle">
          <a:fillToRect l="-40000" t="-90000" r="140000" b="19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3175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1500" dist="254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phClr">
              <a:satMod val="115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100000">
            <a:schemeClr val="phClr">
              <a:tint val="80000"/>
              <a:satMod val="250000"/>
            </a:schemeClr>
          </a:gs>
          <a:gs pos="60000">
            <a:schemeClr val="phClr">
              <a:shade val="38000"/>
              <a:satMod val="175000"/>
            </a:schemeClr>
          </a:gs>
          <a:gs pos="0">
            <a:schemeClr val="phClr">
              <a:shade val="30000"/>
              <a:satMod val="175000"/>
            </a:schemeClr>
          </a:gs>
        </a:gsLst>
        <a:lin ang="5400000" scaled="0"/>
      </a:gradFill>
      <a:blipFill>
        <a:blip xmlns:r="http://schemas.openxmlformats.org/officeDocument/2006/relationships" r:embed="rId1">
          <a:duotone>
            <a:schemeClr val="phClr">
              <a:shade val="48000"/>
            </a:schemeClr>
            <a:schemeClr val="phClr">
              <a:tint val="96000"/>
              <a:satMod val="150000"/>
            </a:schemeClr>
          </a:duotone>
        </a:blip>
        <a:tile tx="0" ty="0" sx="80000" sy="80000" flip="none" algn="tl"/>
      </a:blipFill>
    </a:bgFillStyleLst>
  </a:fmtScheme>
</a:themeOverride>
</file>

<file path=ppt/theme/themeOverride22.xml><?xml version="1.0" encoding="utf-8"?>
<a:themeOverride xmlns:a="http://schemas.openxmlformats.org/drawingml/2006/main">
  <a:clrScheme name="Waveform">
    <a:dk1>
      <a:sysClr val="windowText" lastClr="000000"/>
    </a:dk1>
    <a:lt1>
      <a:sysClr val="window" lastClr="FFFFFF"/>
    </a:lt1>
    <a:dk2>
      <a:srgbClr val="073E87"/>
    </a:dk2>
    <a:lt2>
      <a:srgbClr val="C6E7FC"/>
    </a:lt2>
    <a:accent1>
      <a:srgbClr val="31B6FD"/>
    </a:accent1>
    <a:accent2>
      <a:srgbClr val="4584D3"/>
    </a:accent2>
    <a:accent3>
      <a:srgbClr val="5BD078"/>
    </a:accent3>
    <a:accent4>
      <a:srgbClr val="A5D028"/>
    </a:accent4>
    <a:accent5>
      <a:srgbClr val="F5C040"/>
    </a:accent5>
    <a:accent6>
      <a:srgbClr val="05E0DB"/>
    </a:accent6>
    <a:hlink>
      <a:srgbClr val="0080FF"/>
    </a:hlink>
    <a:folHlink>
      <a:srgbClr val="5EAEFF"/>
    </a:folHlink>
  </a:clrScheme>
  <a:fontScheme name="Urban">
    <a:majorFont>
      <a:latin typeface="Trebuchet MS"/>
      <a:ea typeface=""/>
      <a:cs typeface=""/>
      <a:font script="Jpan" typeface="HGｺﾞｼｯｸM"/>
      <a:font script="Hang" typeface="맑은 고딕"/>
      <a:font script="Hans" typeface="方正姚体"/>
      <a:font script="Hant" typeface="微軟正黑體"/>
      <a:font script="Arab" typeface="Tahoma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Georgia"/>
      <a:ea typeface=""/>
      <a:cs typeface=""/>
      <a:font script="Jpan" typeface="HG明朝B"/>
      <a:font script="Hang" typeface="맑은 고딕"/>
      <a:font script="Hans" typeface="宋体"/>
      <a:font script="Hant" typeface="新細明體"/>
      <a:font script="Arab" typeface="Arial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Urban">
    <a:fillStyleLst>
      <a:solidFill>
        <a:schemeClr val="phClr"/>
      </a:solidFill>
      <a:gradFill rotWithShape="1">
        <a:gsLst>
          <a:gs pos="0">
            <a:schemeClr val="phClr">
              <a:tint val="1000"/>
              <a:satMod val="255000"/>
            </a:schemeClr>
          </a:gs>
          <a:gs pos="55000">
            <a:schemeClr val="phClr">
              <a:tint val="12000"/>
              <a:satMod val="255000"/>
            </a:schemeClr>
          </a:gs>
          <a:gs pos="100000">
            <a:schemeClr val="phClr">
              <a:tint val="45000"/>
              <a:satMod val="250000"/>
            </a:schemeClr>
          </a:gs>
        </a:gsLst>
        <a:path path="circle">
          <a:fillToRect l="-40000" t="-90000" r="140000" b="190000"/>
        </a:path>
      </a:gradFill>
      <a:gradFill rotWithShape="1">
        <a:gsLst>
          <a:gs pos="0">
            <a:schemeClr val="phClr">
              <a:tint val="43000"/>
              <a:satMod val="165000"/>
            </a:schemeClr>
          </a:gs>
          <a:gs pos="55000">
            <a:schemeClr val="phClr">
              <a:tint val="83000"/>
              <a:satMod val="155000"/>
            </a:schemeClr>
          </a:gs>
          <a:gs pos="100000">
            <a:schemeClr val="phClr">
              <a:shade val="85000"/>
            </a:schemeClr>
          </a:gs>
        </a:gsLst>
        <a:path path="circle">
          <a:fillToRect l="-40000" t="-90000" r="140000" b="19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3175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1500" dist="254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phClr">
              <a:satMod val="115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100000">
            <a:schemeClr val="phClr">
              <a:tint val="80000"/>
              <a:satMod val="250000"/>
            </a:schemeClr>
          </a:gs>
          <a:gs pos="60000">
            <a:schemeClr val="phClr">
              <a:shade val="38000"/>
              <a:satMod val="175000"/>
            </a:schemeClr>
          </a:gs>
          <a:gs pos="0">
            <a:schemeClr val="phClr">
              <a:shade val="30000"/>
              <a:satMod val="175000"/>
            </a:schemeClr>
          </a:gs>
        </a:gsLst>
        <a:lin ang="5400000" scaled="0"/>
      </a:gradFill>
      <a:blipFill>
        <a:blip xmlns:r="http://schemas.openxmlformats.org/officeDocument/2006/relationships" r:embed="rId1">
          <a:duotone>
            <a:schemeClr val="phClr">
              <a:shade val="48000"/>
            </a:schemeClr>
            <a:schemeClr val="phClr">
              <a:tint val="96000"/>
              <a:satMod val="150000"/>
            </a:schemeClr>
          </a:duotone>
        </a:blip>
        <a:tile tx="0" ty="0" sx="80000" sy="80000" flip="none" algn="tl"/>
      </a:blipFill>
    </a:bgFillStyleLst>
  </a:fmtScheme>
</a:themeOverride>
</file>

<file path=ppt/theme/themeOverride23.xml><?xml version="1.0" encoding="utf-8"?>
<a:themeOverride xmlns:a="http://schemas.openxmlformats.org/drawingml/2006/main">
  <a:clrScheme name="Waveform">
    <a:dk1>
      <a:sysClr val="windowText" lastClr="000000"/>
    </a:dk1>
    <a:lt1>
      <a:sysClr val="window" lastClr="FFFFFF"/>
    </a:lt1>
    <a:dk2>
      <a:srgbClr val="073E87"/>
    </a:dk2>
    <a:lt2>
      <a:srgbClr val="C6E7FC"/>
    </a:lt2>
    <a:accent1>
      <a:srgbClr val="31B6FD"/>
    </a:accent1>
    <a:accent2>
      <a:srgbClr val="4584D3"/>
    </a:accent2>
    <a:accent3>
      <a:srgbClr val="5BD078"/>
    </a:accent3>
    <a:accent4>
      <a:srgbClr val="A5D028"/>
    </a:accent4>
    <a:accent5>
      <a:srgbClr val="F5C040"/>
    </a:accent5>
    <a:accent6>
      <a:srgbClr val="05E0DB"/>
    </a:accent6>
    <a:hlink>
      <a:srgbClr val="0080FF"/>
    </a:hlink>
    <a:folHlink>
      <a:srgbClr val="5EAEFF"/>
    </a:folHlink>
  </a:clrScheme>
  <a:fontScheme name="Urban">
    <a:majorFont>
      <a:latin typeface="Trebuchet MS"/>
      <a:ea typeface=""/>
      <a:cs typeface=""/>
      <a:font script="Jpan" typeface="HGｺﾞｼｯｸM"/>
      <a:font script="Hang" typeface="맑은 고딕"/>
      <a:font script="Hans" typeface="方正姚体"/>
      <a:font script="Hant" typeface="微軟正黑體"/>
      <a:font script="Arab" typeface="Tahoma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Georgia"/>
      <a:ea typeface=""/>
      <a:cs typeface=""/>
      <a:font script="Jpan" typeface="HG明朝B"/>
      <a:font script="Hang" typeface="맑은 고딕"/>
      <a:font script="Hans" typeface="宋体"/>
      <a:font script="Hant" typeface="新細明體"/>
      <a:font script="Arab" typeface="Arial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Urban">
    <a:fillStyleLst>
      <a:solidFill>
        <a:schemeClr val="phClr"/>
      </a:solidFill>
      <a:gradFill rotWithShape="1">
        <a:gsLst>
          <a:gs pos="0">
            <a:schemeClr val="phClr">
              <a:tint val="1000"/>
              <a:satMod val="255000"/>
            </a:schemeClr>
          </a:gs>
          <a:gs pos="55000">
            <a:schemeClr val="phClr">
              <a:tint val="12000"/>
              <a:satMod val="255000"/>
            </a:schemeClr>
          </a:gs>
          <a:gs pos="100000">
            <a:schemeClr val="phClr">
              <a:tint val="45000"/>
              <a:satMod val="250000"/>
            </a:schemeClr>
          </a:gs>
        </a:gsLst>
        <a:path path="circle">
          <a:fillToRect l="-40000" t="-90000" r="140000" b="190000"/>
        </a:path>
      </a:gradFill>
      <a:gradFill rotWithShape="1">
        <a:gsLst>
          <a:gs pos="0">
            <a:schemeClr val="phClr">
              <a:tint val="43000"/>
              <a:satMod val="165000"/>
            </a:schemeClr>
          </a:gs>
          <a:gs pos="55000">
            <a:schemeClr val="phClr">
              <a:tint val="83000"/>
              <a:satMod val="155000"/>
            </a:schemeClr>
          </a:gs>
          <a:gs pos="100000">
            <a:schemeClr val="phClr">
              <a:shade val="85000"/>
            </a:schemeClr>
          </a:gs>
        </a:gsLst>
        <a:path path="circle">
          <a:fillToRect l="-40000" t="-90000" r="140000" b="19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3175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1500" dist="254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phClr">
              <a:satMod val="115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100000">
            <a:schemeClr val="phClr">
              <a:tint val="80000"/>
              <a:satMod val="250000"/>
            </a:schemeClr>
          </a:gs>
          <a:gs pos="60000">
            <a:schemeClr val="phClr">
              <a:shade val="38000"/>
              <a:satMod val="175000"/>
            </a:schemeClr>
          </a:gs>
          <a:gs pos="0">
            <a:schemeClr val="phClr">
              <a:shade val="30000"/>
              <a:satMod val="175000"/>
            </a:schemeClr>
          </a:gs>
        </a:gsLst>
        <a:lin ang="5400000" scaled="0"/>
      </a:gradFill>
      <a:blipFill>
        <a:blip xmlns:r="http://schemas.openxmlformats.org/officeDocument/2006/relationships" r:embed="rId1">
          <a:duotone>
            <a:schemeClr val="phClr">
              <a:shade val="48000"/>
            </a:schemeClr>
            <a:schemeClr val="phClr">
              <a:tint val="96000"/>
              <a:satMod val="150000"/>
            </a:schemeClr>
          </a:duotone>
        </a:blip>
        <a:tile tx="0" ty="0" sx="80000" sy="80000" flip="none" algn="tl"/>
      </a:blipFill>
    </a:bgFillStyleLst>
  </a:fmtScheme>
</a:themeOverride>
</file>

<file path=ppt/theme/themeOverride24.xml><?xml version="1.0" encoding="utf-8"?>
<a:themeOverride xmlns:a="http://schemas.openxmlformats.org/drawingml/2006/main">
  <a:clrScheme name="Waveform">
    <a:dk1>
      <a:sysClr val="windowText" lastClr="000000"/>
    </a:dk1>
    <a:lt1>
      <a:sysClr val="window" lastClr="FFFFFF"/>
    </a:lt1>
    <a:dk2>
      <a:srgbClr val="073E87"/>
    </a:dk2>
    <a:lt2>
      <a:srgbClr val="C6E7FC"/>
    </a:lt2>
    <a:accent1>
      <a:srgbClr val="31B6FD"/>
    </a:accent1>
    <a:accent2>
      <a:srgbClr val="4584D3"/>
    </a:accent2>
    <a:accent3>
      <a:srgbClr val="5BD078"/>
    </a:accent3>
    <a:accent4>
      <a:srgbClr val="A5D028"/>
    </a:accent4>
    <a:accent5>
      <a:srgbClr val="F5C040"/>
    </a:accent5>
    <a:accent6>
      <a:srgbClr val="05E0DB"/>
    </a:accent6>
    <a:hlink>
      <a:srgbClr val="0080FF"/>
    </a:hlink>
    <a:folHlink>
      <a:srgbClr val="5EAEFF"/>
    </a:folHlink>
  </a:clrScheme>
  <a:fontScheme name="Urban">
    <a:majorFont>
      <a:latin typeface="Trebuchet MS"/>
      <a:ea typeface=""/>
      <a:cs typeface=""/>
      <a:font script="Jpan" typeface="HGｺﾞｼｯｸM"/>
      <a:font script="Hang" typeface="맑은 고딕"/>
      <a:font script="Hans" typeface="方正姚体"/>
      <a:font script="Hant" typeface="微軟正黑體"/>
      <a:font script="Arab" typeface="Tahoma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Georgia"/>
      <a:ea typeface=""/>
      <a:cs typeface=""/>
      <a:font script="Jpan" typeface="HG明朝B"/>
      <a:font script="Hang" typeface="맑은 고딕"/>
      <a:font script="Hans" typeface="宋体"/>
      <a:font script="Hant" typeface="新細明體"/>
      <a:font script="Arab" typeface="Arial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Urban">
    <a:fillStyleLst>
      <a:solidFill>
        <a:schemeClr val="phClr"/>
      </a:solidFill>
      <a:gradFill rotWithShape="1">
        <a:gsLst>
          <a:gs pos="0">
            <a:schemeClr val="phClr">
              <a:tint val="1000"/>
              <a:satMod val="255000"/>
            </a:schemeClr>
          </a:gs>
          <a:gs pos="55000">
            <a:schemeClr val="phClr">
              <a:tint val="12000"/>
              <a:satMod val="255000"/>
            </a:schemeClr>
          </a:gs>
          <a:gs pos="100000">
            <a:schemeClr val="phClr">
              <a:tint val="45000"/>
              <a:satMod val="250000"/>
            </a:schemeClr>
          </a:gs>
        </a:gsLst>
        <a:path path="circle">
          <a:fillToRect l="-40000" t="-90000" r="140000" b="190000"/>
        </a:path>
      </a:gradFill>
      <a:gradFill rotWithShape="1">
        <a:gsLst>
          <a:gs pos="0">
            <a:schemeClr val="phClr">
              <a:tint val="43000"/>
              <a:satMod val="165000"/>
            </a:schemeClr>
          </a:gs>
          <a:gs pos="55000">
            <a:schemeClr val="phClr">
              <a:tint val="83000"/>
              <a:satMod val="155000"/>
            </a:schemeClr>
          </a:gs>
          <a:gs pos="100000">
            <a:schemeClr val="phClr">
              <a:shade val="85000"/>
            </a:schemeClr>
          </a:gs>
        </a:gsLst>
        <a:path path="circle">
          <a:fillToRect l="-40000" t="-90000" r="140000" b="19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3175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1500" dist="254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phClr">
              <a:satMod val="115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100000">
            <a:schemeClr val="phClr">
              <a:tint val="80000"/>
              <a:satMod val="250000"/>
            </a:schemeClr>
          </a:gs>
          <a:gs pos="60000">
            <a:schemeClr val="phClr">
              <a:shade val="38000"/>
              <a:satMod val="175000"/>
            </a:schemeClr>
          </a:gs>
          <a:gs pos="0">
            <a:schemeClr val="phClr">
              <a:shade val="30000"/>
              <a:satMod val="175000"/>
            </a:schemeClr>
          </a:gs>
        </a:gsLst>
        <a:lin ang="5400000" scaled="0"/>
      </a:gradFill>
      <a:blipFill>
        <a:blip xmlns:r="http://schemas.openxmlformats.org/officeDocument/2006/relationships" r:embed="rId1">
          <a:duotone>
            <a:schemeClr val="phClr">
              <a:shade val="48000"/>
            </a:schemeClr>
            <a:schemeClr val="phClr">
              <a:tint val="96000"/>
              <a:satMod val="150000"/>
            </a:schemeClr>
          </a:duotone>
        </a:blip>
        <a:tile tx="0" ty="0" sx="80000" sy="80000" flip="none" algn="tl"/>
      </a:blipFill>
    </a:bgFillStyleLst>
  </a:fmtScheme>
</a:themeOverride>
</file>

<file path=ppt/theme/themeOverride25.xml><?xml version="1.0" encoding="utf-8"?>
<a:themeOverride xmlns:a="http://schemas.openxmlformats.org/drawingml/2006/main">
  <a:clrScheme name="Waveform">
    <a:dk1>
      <a:sysClr val="windowText" lastClr="000000"/>
    </a:dk1>
    <a:lt1>
      <a:sysClr val="window" lastClr="FFFFFF"/>
    </a:lt1>
    <a:dk2>
      <a:srgbClr val="073E87"/>
    </a:dk2>
    <a:lt2>
      <a:srgbClr val="C6E7FC"/>
    </a:lt2>
    <a:accent1>
      <a:srgbClr val="31B6FD"/>
    </a:accent1>
    <a:accent2>
      <a:srgbClr val="4584D3"/>
    </a:accent2>
    <a:accent3>
      <a:srgbClr val="5BD078"/>
    </a:accent3>
    <a:accent4>
      <a:srgbClr val="A5D028"/>
    </a:accent4>
    <a:accent5>
      <a:srgbClr val="F5C040"/>
    </a:accent5>
    <a:accent6>
      <a:srgbClr val="05E0DB"/>
    </a:accent6>
    <a:hlink>
      <a:srgbClr val="0080FF"/>
    </a:hlink>
    <a:folHlink>
      <a:srgbClr val="5EAEFF"/>
    </a:folHlink>
  </a:clrScheme>
  <a:fontScheme name="Urban">
    <a:majorFont>
      <a:latin typeface="Trebuchet MS"/>
      <a:ea typeface=""/>
      <a:cs typeface=""/>
      <a:font script="Jpan" typeface="HGｺﾞｼｯｸM"/>
      <a:font script="Hang" typeface="맑은 고딕"/>
      <a:font script="Hans" typeface="方正姚体"/>
      <a:font script="Hant" typeface="微軟正黑體"/>
      <a:font script="Arab" typeface="Tahoma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Georgia"/>
      <a:ea typeface=""/>
      <a:cs typeface=""/>
      <a:font script="Jpan" typeface="HG明朝B"/>
      <a:font script="Hang" typeface="맑은 고딕"/>
      <a:font script="Hans" typeface="宋体"/>
      <a:font script="Hant" typeface="新細明體"/>
      <a:font script="Arab" typeface="Arial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Urban">
    <a:fillStyleLst>
      <a:solidFill>
        <a:schemeClr val="phClr"/>
      </a:solidFill>
      <a:gradFill rotWithShape="1">
        <a:gsLst>
          <a:gs pos="0">
            <a:schemeClr val="phClr">
              <a:tint val="1000"/>
              <a:satMod val="255000"/>
            </a:schemeClr>
          </a:gs>
          <a:gs pos="55000">
            <a:schemeClr val="phClr">
              <a:tint val="12000"/>
              <a:satMod val="255000"/>
            </a:schemeClr>
          </a:gs>
          <a:gs pos="100000">
            <a:schemeClr val="phClr">
              <a:tint val="45000"/>
              <a:satMod val="250000"/>
            </a:schemeClr>
          </a:gs>
        </a:gsLst>
        <a:path path="circle">
          <a:fillToRect l="-40000" t="-90000" r="140000" b="190000"/>
        </a:path>
      </a:gradFill>
      <a:gradFill rotWithShape="1">
        <a:gsLst>
          <a:gs pos="0">
            <a:schemeClr val="phClr">
              <a:tint val="43000"/>
              <a:satMod val="165000"/>
            </a:schemeClr>
          </a:gs>
          <a:gs pos="55000">
            <a:schemeClr val="phClr">
              <a:tint val="83000"/>
              <a:satMod val="155000"/>
            </a:schemeClr>
          </a:gs>
          <a:gs pos="100000">
            <a:schemeClr val="phClr">
              <a:shade val="85000"/>
            </a:schemeClr>
          </a:gs>
        </a:gsLst>
        <a:path path="circle">
          <a:fillToRect l="-40000" t="-90000" r="140000" b="19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3175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1500" dist="254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phClr">
              <a:satMod val="115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100000">
            <a:schemeClr val="phClr">
              <a:tint val="80000"/>
              <a:satMod val="250000"/>
            </a:schemeClr>
          </a:gs>
          <a:gs pos="60000">
            <a:schemeClr val="phClr">
              <a:shade val="38000"/>
              <a:satMod val="175000"/>
            </a:schemeClr>
          </a:gs>
          <a:gs pos="0">
            <a:schemeClr val="phClr">
              <a:shade val="30000"/>
              <a:satMod val="175000"/>
            </a:schemeClr>
          </a:gs>
        </a:gsLst>
        <a:lin ang="5400000" scaled="0"/>
      </a:gradFill>
      <a:blipFill>
        <a:blip xmlns:r="http://schemas.openxmlformats.org/officeDocument/2006/relationships" r:embed="rId1">
          <a:duotone>
            <a:schemeClr val="phClr">
              <a:shade val="48000"/>
            </a:schemeClr>
            <a:schemeClr val="phClr">
              <a:tint val="96000"/>
              <a:satMod val="150000"/>
            </a:schemeClr>
          </a:duotone>
        </a:blip>
        <a:tile tx="0" ty="0" sx="80000" sy="80000" flip="none" algn="tl"/>
      </a:blipFill>
    </a:bgFillStyleLst>
  </a:fmtScheme>
</a:themeOverride>
</file>

<file path=ppt/theme/themeOverride26.xml><?xml version="1.0" encoding="utf-8"?>
<a:themeOverride xmlns:a="http://schemas.openxmlformats.org/drawingml/2006/main">
  <a:clrScheme name="Waveform">
    <a:dk1>
      <a:sysClr val="windowText" lastClr="000000"/>
    </a:dk1>
    <a:lt1>
      <a:sysClr val="window" lastClr="FFFFFF"/>
    </a:lt1>
    <a:dk2>
      <a:srgbClr val="073E87"/>
    </a:dk2>
    <a:lt2>
      <a:srgbClr val="C6E7FC"/>
    </a:lt2>
    <a:accent1>
      <a:srgbClr val="31B6FD"/>
    </a:accent1>
    <a:accent2>
      <a:srgbClr val="4584D3"/>
    </a:accent2>
    <a:accent3>
      <a:srgbClr val="5BD078"/>
    </a:accent3>
    <a:accent4>
      <a:srgbClr val="A5D028"/>
    </a:accent4>
    <a:accent5>
      <a:srgbClr val="F5C040"/>
    </a:accent5>
    <a:accent6>
      <a:srgbClr val="05E0DB"/>
    </a:accent6>
    <a:hlink>
      <a:srgbClr val="0080FF"/>
    </a:hlink>
    <a:folHlink>
      <a:srgbClr val="5EAEFF"/>
    </a:folHlink>
  </a:clrScheme>
  <a:fontScheme name="Urban">
    <a:majorFont>
      <a:latin typeface="Trebuchet MS"/>
      <a:ea typeface=""/>
      <a:cs typeface=""/>
      <a:font script="Jpan" typeface="HGｺﾞｼｯｸM"/>
      <a:font script="Hang" typeface="맑은 고딕"/>
      <a:font script="Hans" typeface="方正姚体"/>
      <a:font script="Hant" typeface="微軟正黑體"/>
      <a:font script="Arab" typeface="Tahoma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Georgia"/>
      <a:ea typeface=""/>
      <a:cs typeface=""/>
      <a:font script="Jpan" typeface="HG明朝B"/>
      <a:font script="Hang" typeface="맑은 고딕"/>
      <a:font script="Hans" typeface="宋体"/>
      <a:font script="Hant" typeface="新細明體"/>
      <a:font script="Arab" typeface="Arial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Urban">
    <a:fillStyleLst>
      <a:solidFill>
        <a:schemeClr val="phClr"/>
      </a:solidFill>
      <a:gradFill rotWithShape="1">
        <a:gsLst>
          <a:gs pos="0">
            <a:schemeClr val="phClr">
              <a:tint val="1000"/>
              <a:satMod val="255000"/>
            </a:schemeClr>
          </a:gs>
          <a:gs pos="55000">
            <a:schemeClr val="phClr">
              <a:tint val="12000"/>
              <a:satMod val="255000"/>
            </a:schemeClr>
          </a:gs>
          <a:gs pos="100000">
            <a:schemeClr val="phClr">
              <a:tint val="45000"/>
              <a:satMod val="250000"/>
            </a:schemeClr>
          </a:gs>
        </a:gsLst>
        <a:path path="circle">
          <a:fillToRect l="-40000" t="-90000" r="140000" b="190000"/>
        </a:path>
      </a:gradFill>
      <a:gradFill rotWithShape="1">
        <a:gsLst>
          <a:gs pos="0">
            <a:schemeClr val="phClr">
              <a:tint val="43000"/>
              <a:satMod val="165000"/>
            </a:schemeClr>
          </a:gs>
          <a:gs pos="55000">
            <a:schemeClr val="phClr">
              <a:tint val="83000"/>
              <a:satMod val="155000"/>
            </a:schemeClr>
          </a:gs>
          <a:gs pos="100000">
            <a:schemeClr val="phClr">
              <a:shade val="85000"/>
            </a:schemeClr>
          </a:gs>
        </a:gsLst>
        <a:path path="circle">
          <a:fillToRect l="-40000" t="-90000" r="140000" b="19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3175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1500" dist="254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phClr">
              <a:satMod val="115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100000">
            <a:schemeClr val="phClr">
              <a:tint val="80000"/>
              <a:satMod val="250000"/>
            </a:schemeClr>
          </a:gs>
          <a:gs pos="60000">
            <a:schemeClr val="phClr">
              <a:shade val="38000"/>
              <a:satMod val="175000"/>
            </a:schemeClr>
          </a:gs>
          <a:gs pos="0">
            <a:schemeClr val="phClr">
              <a:shade val="30000"/>
              <a:satMod val="175000"/>
            </a:schemeClr>
          </a:gs>
        </a:gsLst>
        <a:lin ang="5400000" scaled="0"/>
      </a:gradFill>
      <a:blipFill>
        <a:blip xmlns:r="http://schemas.openxmlformats.org/officeDocument/2006/relationships" r:embed="rId1">
          <a:duotone>
            <a:schemeClr val="phClr">
              <a:shade val="48000"/>
            </a:schemeClr>
            <a:schemeClr val="phClr">
              <a:tint val="96000"/>
              <a:satMod val="150000"/>
            </a:schemeClr>
          </a:duotone>
        </a:blip>
        <a:tile tx="0" ty="0" sx="80000" sy="80000" flip="none" algn="tl"/>
      </a:blipFill>
    </a:bgFillStyleLst>
  </a:fmtScheme>
</a:themeOverride>
</file>

<file path=ppt/theme/themeOverride27.xml><?xml version="1.0" encoding="utf-8"?>
<a:themeOverride xmlns:a="http://schemas.openxmlformats.org/drawingml/2006/main">
  <a:clrScheme name="Waveform">
    <a:dk1>
      <a:sysClr val="windowText" lastClr="000000"/>
    </a:dk1>
    <a:lt1>
      <a:sysClr val="window" lastClr="FFFFFF"/>
    </a:lt1>
    <a:dk2>
      <a:srgbClr val="073E87"/>
    </a:dk2>
    <a:lt2>
      <a:srgbClr val="C6E7FC"/>
    </a:lt2>
    <a:accent1>
      <a:srgbClr val="31B6FD"/>
    </a:accent1>
    <a:accent2>
      <a:srgbClr val="4584D3"/>
    </a:accent2>
    <a:accent3>
      <a:srgbClr val="5BD078"/>
    </a:accent3>
    <a:accent4>
      <a:srgbClr val="A5D028"/>
    </a:accent4>
    <a:accent5>
      <a:srgbClr val="F5C040"/>
    </a:accent5>
    <a:accent6>
      <a:srgbClr val="05E0DB"/>
    </a:accent6>
    <a:hlink>
      <a:srgbClr val="0080FF"/>
    </a:hlink>
    <a:folHlink>
      <a:srgbClr val="5EAEFF"/>
    </a:folHlink>
  </a:clrScheme>
  <a:fontScheme name="Urban">
    <a:majorFont>
      <a:latin typeface="Trebuchet MS"/>
      <a:ea typeface=""/>
      <a:cs typeface=""/>
      <a:font script="Jpan" typeface="HGｺﾞｼｯｸM"/>
      <a:font script="Hang" typeface="맑은 고딕"/>
      <a:font script="Hans" typeface="方正姚体"/>
      <a:font script="Hant" typeface="微軟正黑體"/>
      <a:font script="Arab" typeface="Tahoma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Georgia"/>
      <a:ea typeface=""/>
      <a:cs typeface=""/>
      <a:font script="Jpan" typeface="HG明朝B"/>
      <a:font script="Hang" typeface="맑은 고딕"/>
      <a:font script="Hans" typeface="宋体"/>
      <a:font script="Hant" typeface="新細明體"/>
      <a:font script="Arab" typeface="Arial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Urban">
    <a:fillStyleLst>
      <a:solidFill>
        <a:schemeClr val="phClr"/>
      </a:solidFill>
      <a:gradFill rotWithShape="1">
        <a:gsLst>
          <a:gs pos="0">
            <a:schemeClr val="phClr">
              <a:tint val="1000"/>
              <a:satMod val="255000"/>
            </a:schemeClr>
          </a:gs>
          <a:gs pos="55000">
            <a:schemeClr val="phClr">
              <a:tint val="12000"/>
              <a:satMod val="255000"/>
            </a:schemeClr>
          </a:gs>
          <a:gs pos="100000">
            <a:schemeClr val="phClr">
              <a:tint val="45000"/>
              <a:satMod val="250000"/>
            </a:schemeClr>
          </a:gs>
        </a:gsLst>
        <a:path path="circle">
          <a:fillToRect l="-40000" t="-90000" r="140000" b="190000"/>
        </a:path>
      </a:gradFill>
      <a:gradFill rotWithShape="1">
        <a:gsLst>
          <a:gs pos="0">
            <a:schemeClr val="phClr">
              <a:tint val="43000"/>
              <a:satMod val="165000"/>
            </a:schemeClr>
          </a:gs>
          <a:gs pos="55000">
            <a:schemeClr val="phClr">
              <a:tint val="83000"/>
              <a:satMod val="155000"/>
            </a:schemeClr>
          </a:gs>
          <a:gs pos="100000">
            <a:schemeClr val="phClr">
              <a:shade val="85000"/>
            </a:schemeClr>
          </a:gs>
        </a:gsLst>
        <a:path path="circle">
          <a:fillToRect l="-40000" t="-90000" r="140000" b="19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3175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1500" dist="254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phClr">
              <a:satMod val="115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100000">
            <a:schemeClr val="phClr">
              <a:tint val="80000"/>
              <a:satMod val="250000"/>
            </a:schemeClr>
          </a:gs>
          <a:gs pos="60000">
            <a:schemeClr val="phClr">
              <a:shade val="38000"/>
              <a:satMod val="175000"/>
            </a:schemeClr>
          </a:gs>
          <a:gs pos="0">
            <a:schemeClr val="phClr">
              <a:shade val="30000"/>
              <a:satMod val="175000"/>
            </a:schemeClr>
          </a:gs>
        </a:gsLst>
        <a:lin ang="5400000" scaled="0"/>
      </a:gradFill>
      <a:blipFill>
        <a:blip xmlns:r="http://schemas.openxmlformats.org/officeDocument/2006/relationships" r:embed="rId1">
          <a:duotone>
            <a:schemeClr val="phClr">
              <a:shade val="48000"/>
            </a:schemeClr>
            <a:schemeClr val="phClr">
              <a:tint val="96000"/>
              <a:satMod val="150000"/>
            </a:schemeClr>
          </a:duotone>
        </a:blip>
        <a:tile tx="0" ty="0" sx="80000" sy="80000" flip="none" algn="tl"/>
      </a:blipFill>
    </a:bgFillStyleLst>
  </a:fmtScheme>
</a:themeOverride>
</file>

<file path=ppt/theme/themeOverride28.xml><?xml version="1.0" encoding="utf-8"?>
<a:themeOverride xmlns:a="http://schemas.openxmlformats.org/drawingml/2006/main">
  <a:clrScheme name="Waveform">
    <a:dk1>
      <a:sysClr val="windowText" lastClr="000000"/>
    </a:dk1>
    <a:lt1>
      <a:sysClr val="window" lastClr="FFFFFF"/>
    </a:lt1>
    <a:dk2>
      <a:srgbClr val="073E87"/>
    </a:dk2>
    <a:lt2>
      <a:srgbClr val="C6E7FC"/>
    </a:lt2>
    <a:accent1>
      <a:srgbClr val="31B6FD"/>
    </a:accent1>
    <a:accent2>
      <a:srgbClr val="4584D3"/>
    </a:accent2>
    <a:accent3>
      <a:srgbClr val="5BD078"/>
    </a:accent3>
    <a:accent4>
      <a:srgbClr val="A5D028"/>
    </a:accent4>
    <a:accent5>
      <a:srgbClr val="F5C040"/>
    </a:accent5>
    <a:accent6>
      <a:srgbClr val="05E0DB"/>
    </a:accent6>
    <a:hlink>
      <a:srgbClr val="0080FF"/>
    </a:hlink>
    <a:folHlink>
      <a:srgbClr val="5EAEFF"/>
    </a:folHlink>
  </a:clrScheme>
  <a:fontScheme name="Urban">
    <a:majorFont>
      <a:latin typeface="Trebuchet MS"/>
      <a:ea typeface=""/>
      <a:cs typeface=""/>
      <a:font script="Jpan" typeface="HGｺﾞｼｯｸM"/>
      <a:font script="Hang" typeface="맑은 고딕"/>
      <a:font script="Hans" typeface="方正姚体"/>
      <a:font script="Hant" typeface="微軟正黑體"/>
      <a:font script="Arab" typeface="Tahoma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Georgia"/>
      <a:ea typeface=""/>
      <a:cs typeface=""/>
      <a:font script="Jpan" typeface="HG明朝B"/>
      <a:font script="Hang" typeface="맑은 고딕"/>
      <a:font script="Hans" typeface="宋体"/>
      <a:font script="Hant" typeface="新細明體"/>
      <a:font script="Arab" typeface="Arial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Urban">
    <a:fillStyleLst>
      <a:solidFill>
        <a:schemeClr val="phClr"/>
      </a:solidFill>
      <a:gradFill rotWithShape="1">
        <a:gsLst>
          <a:gs pos="0">
            <a:schemeClr val="phClr">
              <a:tint val="1000"/>
              <a:satMod val="255000"/>
            </a:schemeClr>
          </a:gs>
          <a:gs pos="55000">
            <a:schemeClr val="phClr">
              <a:tint val="12000"/>
              <a:satMod val="255000"/>
            </a:schemeClr>
          </a:gs>
          <a:gs pos="100000">
            <a:schemeClr val="phClr">
              <a:tint val="45000"/>
              <a:satMod val="250000"/>
            </a:schemeClr>
          </a:gs>
        </a:gsLst>
        <a:path path="circle">
          <a:fillToRect l="-40000" t="-90000" r="140000" b="190000"/>
        </a:path>
      </a:gradFill>
      <a:gradFill rotWithShape="1">
        <a:gsLst>
          <a:gs pos="0">
            <a:schemeClr val="phClr">
              <a:tint val="43000"/>
              <a:satMod val="165000"/>
            </a:schemeClr>
          </a:gs>
          <a:gs pos="55000">
            <a:schemeClr val="phClr">
              <a:tint val="83000"/>
              <a:satMod val="155000"/>
            </a:schemeClr>
          </a:gs>
          <a:gs pos="100000">
            <a:schemeClr val="phClr">
              <a:shade val="85000"/>
            </a:schemeClr>
          </a:gs>
        </a:gsLst>
        <a:path path="circle">
          <a:fillToRect l="-40000" t="-90000" r="140000" b="19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3175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1500" dist="254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phClr">
              <a:satMod val="115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100000">
            <a:schemeClr val="phClr">
              <a:tint val="80000"/>
              <a:satMod val="250000"/>
            </a:schemeClr>
          </a:gs>
          <a:gs pos="60000">
            <a:schemeClr val="phClr">
              <a:shade val="38000"/>
              <a:satMod val="175000"/>
            </a:schemeClr>
          </a:gs>
          <a:gs pos="0">
            <a:schemeClr val="phClr">
              <a:shade val="30000"/>
              <a:satMod val="175000"/>
            </a:schemeClr>
          </a:gs>
        </a:gsLst>
        <a:lin ang="5400000" scaled="0"/>
      </a:gradFill>
      <a:blipFill>
        <a:blip xmlns:r="http://schemas.openxmlformats.org/officeDocument/2006/relationships" r:embed="rId1">
          <a:duotone>
            <a:schemeClr val="phClr">
              <a:shade val="48000"/>
            </a:schemeClr>
            <a:schemeClr val="phClr">
              <a:tint val="96000"/>
              <a:satMod val="150000"/>
            </a:schemeClr>
          </a:duotone>
        </a:blip>
        <a:tile tx="0" ty="0" sx="80000" sy="80000" flip="none" algn="tl"/>
      </a:blipFill>
    </a:bgFillStyleLst>
  </a:fmtScheme>
</a:themeOverride>
</file>

<file path=ppt/theme/themeOverride29.xml><?xml version="1.0" encoding="utf-8"?>
<a:themeOverride xmlns:a="http://schemas.openxmlformats.org/drawingml/2006/main">
  <a:clrScheme name="Waveform">
    <a:dk1>
      <a:sysClr val="windowText" lastClr="000000"/>
    </a:dk1>
    <a:lt1>
      <a:sysClr val="window" lastClr="FFFFFF"/>
    </a:lt1>
    <a:dk2>
      <a:srgbClr val="073E87"/>
    </a:dk2>
    <a:lt2>
      <a:srgbClr val="C6E7FC"/>
    </a:lt2>
    <a:accent1>
      <a:srgbClr val="31B6FD"/>
    </a:accent1>
    <a:accent2>
      <a:srgbClr val="4584D3"/>
    </a:accent2>
    <a:accent3>
      <a:srgbClr val="5BD078"/>
    </a:accent3>
    <a:accent4>
      <a:srgbClr val="A5D028"/>
    </a:accent4>
    <a:accent5>
      <a:srgbClr val="F5C040"/>
    </a:accent5>
    <a:accent6>
      <a:srgbClr val="05E0DB"/>
    </a:accent6>
    <a:hlink>
      <a:srgbClr val="0080FF"/>
    </a:hlink>
    <a:folHlink>
      <a:srgbClr val="5EAEFF"/>
    </a:folHlink>
  </a:clrScheme>
  <a:fontScheme name="Urban">
    <a:majorFont>
      <a:latin typeface="Trebuchet MS"/>
      <a:ea typeface=""/>
      <a:cs typeface=""/>
      <a:font script="Jpan" typeface="HGｺﾞｼｯｸM"/>
      <a:font script="Hang" typeface="맑은 고딕"/>
      <a:font script="Hans" typeface="方正姚体"/>
      <a:font script="Hant" typeface="微軟正黑體"/>
      <a:font script="Arab" typeface="Tahoma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Georgia"/>
      <a:ea typeface=""/>
      <a:cs typeface=""/>
      <a:font script="Jpan" typeface="HG明朝B"/>
      <a:font script="Hang" typeface="맑은 고딕"/>
      <a:font script="Hans" typeface="宋体"/>
      <a:font script="Hant" typeface="新細明體"/>
      <a:font script="Arab" typeface="Arial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Urban">
    <a:fillStyleLst>
      <a:solidFill>
        <a:schemeClr val="phClr"/>
      </a:solidFill>
      <a:gradFill rotWithShape="1">
        <a:gsLst>
          <a:gs pos="0">
            <a:schemeClr val="phClr">
              <a:tint val="1000"/>
              <a:satMod val="255000"/>
            </a:schemeClr>
          </a:gs>
          <a:gs pos="55000">
            <a:schemeClr val="phClr">
              <a:tint val="12000"/>
              <a:satMod val="255000"/>
            </a:schemeClr>
          </a:gs>
          <a:gs pos="100000">
            <a:schemeClr val="phClr">
              <a:tint val="45000"/>
              <a:satMod val="250000"/>
            </a:schemeClr>
          </a:gs>
        </a:gsLst>
        <a:path path="circle">
          <a:fillToRect l="-40000" t="-90000" r="140000" b="190000"/>
        </a:path>
      </a:gradFill>
      <a:gradFill rotWithShape="1">
        <a:gsLst>
          <a:gs pos="0">
            <a:schemeClr val="phClr">
              <a:tint val="43000"/>
              <a:satMod val="165000"/>
            </a:schemeClr>
          </a:gs>
          <a:gs pos="55000">
            <a:schemeClr val="phClr">
              <a:tint val="83000"/>
              <a:satMod val="155000"/>
            </a:schemeClr>
          </a:gs>
          <a:gs pos="100000">
            <a:schemeClr val="phClr">
              <a:shade val="85000"/>
            </a:schemeClr>
          </a:gs>
        </a:gsLst>
        <a:path path="circle">
          <a:fillToRect l="-40000" t="-90000" r="140000" b="19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3175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1500" dist="254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phClr">
              <a:satMod val="115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100000">
            <a:schemeClr val="phClr">
              <a:tint val="80000"/>
              <a:satMod val="250000"/>
            </a:schemeClr>
          </a:gs>
          <a:gs pos="60000">
            <a:schemeClr val="phClr">
              <a:shade val="38000"/>
              <a:satMod val="175000"/>
            </a:schemeClr>
          </a:gs>
          <a:gs pos="0">
            <a:schemeClr val="phClr">
              <a:shade val="30000"/>
              <a:satMod val="175000"/>
            </a:schemeClr>
          </a:gs>
        </a:gsLst>
        <a:lin ang="5400000" scaled="0"/>
      </a:gradFill>
      <a:blipFill>
        <a:blip xmlns:r="http://schemas.openxmlformats.org/officeDocument/2006/relationships" r:embed="rId1">
          <a:duotone>
            <a:schemeClr val="phClr">
              <a:shade val="48000"/>
            </a:schemeClr>
            <a:schemeClr val="phClr">
              <a:tint val="96000"/>
              <a:satMod val="150000"/>
            </a:schemeClr>
          </a:duotone>
        </a:blip>
        <a:tile tx="0" ty="0" sx="80000" sy="80000" flip="none" algn="tl"/>
      </a:blipFill>
    </a:bgFillStyleLst>
  </a:fmtScheme>
</a:themeOverride>
</file>

<file path=ppt/theme/themeOverride3.xml><?xml version="1.0" encoding="utf-8"?>
<a:themeOverride xmlns:a="http://schemas.openxmlformats.org/drawingml/2006/main">
  <a:clrScheme name="Waveform">
    <a:dk1>
      <a:sysClr val="windowText" lastClr="000000"/>
    </a:dk1>
    <a:lt1>
      <a:sysClr val="window" lastClr="FFFFFF"/>
    </a:lt1>
    <a:dk2>
      <a:srgbClr val="073E87"/>
    </a:dk2>
    <a:lt2>
      <a:srgbClr val="C6E7FC"/>
    </a:lt2>
    <a:accent1>
      <a:srgbClr val="31B6FD"/>
    </a:accent1>
    <a:accent2>
      <a:srgbClr val="4584D3"/>
    </a:accent2>
    <a:accent3>
      <a:srgbClr val="5BD078"/>
    </a:accent3>
    <a:accent4>
      <a:srgbClr val="A5D028"/>
    </a:accent4>
    <a:accent5>
      <a:srgbClr val="F5C040"/>
    </a:accent5>
    <a:accent6>
      <a:srgbClr val="05E0DB"/>
    </a:accent6>
    <a:hlink>
      <a:srgbClr val="0080FF"/>
    </a:hlink>
    <a:folHlink>
      <a:srgbClr val="5EAEFF"/>
    </a:folHlink>
  </a:clrScheme>
  <a:fontScheme name="Urban">
    <a:majorFont>
      <a:latin typeface="Trebuchet MS"/>
      <a:ea typeface=""/>
      <a:cs typeface=""/>
      <a:font script="Jpan" typeface="HGｺﾞｼｯｸM"/>
      <a:font script="Hang" typeface="맑은 고딕"/>
      <a:font script="Hans" typeface="方正姚体"/>
      <a:font script="Hant" typeface="微軟正黑體"/>
      <a:font script="Arab" typeface="Tahoma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Georgia"/>
      <a:ea typeface=""/>
      <a:cs typeface=""/>
      <a:font script="Jpan" typeface="HG明朝B"/>
      <a:font script="Hang" typeface="맑은 고딕"/>
      <a:font script="Hans" typeface="宋体"/>
      <a:font script="Hant" typeface="新細明體"/>
      <a:font script="Arab" typeface="Arial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Urban">
    <a:fillStyleLst>
      <a:solidFill>
        <a:schemeClr val="phClr"/>
      </a:solidFill>
      <a:gradFill rotWithShape="1">
        <a:gsLst>
          <a:gs pos="0">
            <a:schemeClr val="phClr">
              <a:tint val="1000"/>
              <a:satMod val="255000"/>
            </a:schemeClr>
          </a:gs>
          <a:gs pos="55000">
            <a:schemeClr val="phClr">
              <a:tint val="12000"/>
              <a:satMod val="255000"/>
            </a:schemeClr>
          </a:gs>
          <a:gs pos="100000">
            <a:schemeClr val="phClr">
              <a:tint val="45000"/>
              <a:satMod val="250000"/>
            </a:schemeClr>
          </a:gs>
        </a:gsLst>
        <a:path path="circle">
          <a:fillToRect l="-40000" t="-90000" r="140000" b="190000"/>
        </a:path>
      </a:gradFill>
      <a:gradFill rotWithShape="1">
        <a:gsLst>
          <a:gs pos="0">
            <a:schemeClr val="phClr">
              <a:tint val="43000"/>
              <a:satMod val="165000"/>
            </a:schemeClr>
          </a:gs>
          <a:gs pos="55000">
            <a:schemeClr val="phClr">
              <a:tint val="83000"/>
              <a:satMod val="155000"/>
            </a:schemeClr>
          </a:gs>
          <a:gs pos="100000">
            <a:schemeClr val="phClr">
              <a:shade val="85000"/>
            </a:schemeClr>
          </a:gs>
        </a:gsLst>
        <a:path path="circle">
          <a:fillToRect l="-40000" t="-90000" r="140000" b="19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3175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1500" dist="254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phClr">
              <a:satMod val="115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100000">
            <a:schemeClr val="phClr">
              <a:tint val="80000"/>
              <a:satMod val="250000"/>
            </a:schemeClr>
          </a:gs>
          <a:gs pos="60000">
            <a:schemeClr val="phClr">
              <a:shade val="38000"/>
              <a:satMod val="175000"/>
            </a:schemeClr>
          </a:gs>
          <a:gs pos="0">
            <a:schemeClr val="phClr">
              <a:shade val="30000"/>
              <a:satMod val="175000"/>
            </a:schemeClr>
          </a:gs>
        </a:gsLst>
        <a:lin ang="5400000" scaled="0"/>
      </a:gradFill>
      <a:blipFill>
        <a:blip xmlns:r="http://schemas.openxmlformats.org/officeDocument/2006/relationships" r:embed="rId1">
          <a:duotone>
            <a:schemeClr val="phClr">
              <a:shade val="48000"/>
            </a:schemeClr>
            <a:schemeClr val="phClr">
              <a:tint val="96000"/>
              <a:satMod val="150000"/>
            </a:schemeClr>
          </a:duotone>
        </a:blip>
        <a:tile tx="0" ty="0" sx="80000" sy="80000" flip="none" algn="tl"/>
      </a:blipFill>
    </a:bgFillStyleLst>
  </a:fmtScheme>
</a:themeOverride>
</file>

<file path=ppt/theme/themeOverride30.xml><?xml version="1.0" encoding="utf-8"?>
<a:themeOverride xmlns:a="http://schemas.openxmlformats.org/drawingml/2006/main">
  <a:clrScheme name="Waveform">
    <a:dk1>
      <a:sysClr val="windowText" lastClr="000000"/>
    </a:dk1>
    <a:lt1>
      <a:sysClr val="window" lastClr="FFFFFF"/>
    </a:lt1>
    <a:dk2>
      <a:srgbClr val="073E87"/>
    </a:dk2>
    <a:lt2>
      <a:srgbClr val="C6E7FC"/>
    </a:lt2>
    <a:accent1>
      <a:srgbClr val="31B6FD"/>
    </a:accent1>
    <a:accent2>
      <a:srgbClr val="4584D3"/>
    </a:accent2>
    <a:accent3>
      <a:srgbClr val="5BD078"/>
    </a:accent3>
    <a:accent4>
      <a:srgbClr val="A5D028"/>
    </a:accent4>
    <a:accent5>
      <a:srgbClr val="F5C040"/>
    </a:accent5>
    <a:accent6>
      <a:srgbClr val="05E0DB"/>
    </a:accent6>
    <a:hlink>
      <a:srgbClr val="0080FF"/>
    </a:hlink>
    <a:folHlink>
      <a:srgbClr val="5EAEFF"/>
    </a:folHlink>
  </a:clrScheme>
  <a:fontScheme name="Urban">
    <a:majorFont>
      <a:latin typeface="Trebuchet MS"/>
      <a:ea typeface=""/>
      <a:cs typeface=""/>
      <a:font script="Jpan" typeface="HGｺﾞｼｯｸM"/>
      <a:font script="Hang" typeface="맑은 고딕"/>
      <a:font script="Hans" typeface="方正姚体"/>
      <a:font script="Hant" typeface="微軟正黑體"/>
      <a:font script="Arab" typeface="Tahoma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Georgia"/>
      <a:ea typeface=""/>
      <a:cs typeface=""/>
      <a:font script="Jpan" typeface="HG明朝B"/>
      <a:font script="Hang" typeface="맑은 고딕"/>
      <a:font script="Hans" typeface="宋体"/>
      <a:font script="Hant" typeface="新細明體"/>
      <a:font script="Arab" typeface="Arial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Urban">
    <a:fillStyleLst>
      <a:solidFill>
        <a:schemeClr val="phClr"/>
      </a:solidFill>
      <a:gradFill rotWithShape="1">
        <a:gsLst>
          <a:gs pos="0">
            <a:schemeClr val="phClr">
              <a:tint val="1000"/>
              <a:satMod val="255000"/>
            </a:schemeClr>
          </a:gs>
          <a:gs pos="55000">
            <a:schemeClr val="phClr">
              <a:tint val="12000"/>
              <a:satMod val="255000"/>
            </a:schemeClr>
          </a:gs>
          <a:gs pos="100000">
            <a:schemeClr val="phClr">
              <a:tint val="45000"/>
              <a:satMod val="250000"/>
            </a:schemeClr>
          </a:gs>
        </a:gsLst>
        <a:path path="circle">
          <a:fillToRect l="-40000" t="-90000" r="140000" b="190000"/>
        </a:path>
      </a:gradFill>
      <a:gradFill rotWithShape="1">
        <a:gsLst>
          <a:gs pos="0">
            <a:schemeClr val="phClr">
              <a:tint val="43000"/>
              <a:satMod val="165000"/>
            </a:schemeClr>
          </a:gs>
          <a:gs pos="55000">
            <a:schemeClr val="phClr">
              <a:tint val="83000"/>
              <a:satMod val="155000"/>
            </a:schemeClr>
          </a:gs>
          <a:gs pos="100000">
            <a:schemeClr val="phClr">
              <a:shade val="85000"/>
            </a:schemeClr>
          </a:gs>
        </a:gsLst>
        <a:path path="circle">
          <a:fillToRect l="-40000" t="-90000" r="140000" b="19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3175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1500" dist="254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phClr">
              <a:satMod val="115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100000">
            <a:schemeClr val="phClr">
              <a:tint val="80000"/>
              <a:satMod val="250000"/>
            </a:schemeClr>
          </a:gs>
          <a:gs pos="60000">
            <a:schemeClr val="phClr">
              <a:shade val="38000"/>
              <a:satMod val="175000"/>
            </a:schemeClr>
          </a:gs>
          <a:gs pos="0">
            <a:schemeClr val="phClr">
              <a:shade val="30000"/>
              <a:satMod val="175000"/>
            </a:schemeClr>
          </a:gs>
        </a:gsLst>
        <a:lin ang="5400000" scaled="0"/>
      </a:gradFill>
      <a:blipFill>
        <a:blip xmlns:r="http://schemas.openxmlformats.org/officeDocument/2006/relationships" r:embed="rId1">
          <a:duotone>
            <a:schemeClr val="phClr">
              <a:shade val="48000"/>
            </a:schemeClr>
            <a:schemeClr val="phClr">
              <a:tint val="96000"/>
              <a:satMod val="150000"/>
            </a:schemeClr>
          </a:duotone>
        </a:blip>
        <a:tile tx="0" ty="0" sx="80000" sy="80000" flip="none" algn="tl"/>
      </a:blipFill>
    </a:bgFillStyleLst>
  </a:fmtScheme>
</a:themeOverride>
</file>

<file path=ppt/theme/themeOverride31.xml><?xml version="1.0" encoding="utf-8"?>
<a:themeOverride xmlns:a="http://schemas.openxmlformats.org/drawingml/2006/main">
  <a:clrScheme name="Waveform">
    <a:dk1>
      <a:sysClr val="windowText" lastClr="000000"/>
    </a:dk1>
    <a:lt1>
      <a:sysClr val="window" lastClr="FFFFFF"/>
    </a:lt1>
    <a:dk2>
      <a:srgbClr val="073E87"/>
    </a:dk2>
    <a:lt2>
      <a:srgbClr val="C6E7FC"/>
    </a:lt2>
    <a:accent1>
      <a:srgbClr val="31B6FD"/>
    </a:accent1>
    <a:accent2>
      <a:srgbClr val="4584D3"/>
    </a:accent2>
    <a:accent3>
      <a:srgbClr val="5BD078"/>
    </a:accent3>
    <a:accent4>
      <a:srgbClr val="A5D028"/>
    </a:accent4>
    <a:accent5>
      <a:srgbClr val="F5C040"/>
    </a:accent5>
    <a:accent6>
      <a:srgbClr val="05E0DB"/>
    </a:accent6>
    <a:hlink>
      <a:srgbClr val="0080FF"/>
    </a:hlink>
    <a:folHlink>
      <a:srgbClr val="5EAEFF"/>
    </a:folHlink>
  </a:clrScheme>
  <a:fontScheme name="Urban">
    <a:majorFont>
      <a:latin typeface="Trebuchet MS"/>
      <a:ea typeface=""/>
      <a:cs typeface=""/>
      <a:font script="Jpan" typeface="HGｺﾞｼｯｸM"/>
      <a:font script="Hang" typeface="맑은 고딕"/>
      <a:font script="Hans" typeface="方正姚体"/>
      <a:font script="Hant" typeface="微軟正黑體"/>
      <a:font script="Arab" typeface="Tahoma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Georgia"/>
      <a:ea typeface=""/>
      <a:cs typeface=""/>
      <a:font script="Jpan" typeface="HG明朝B"/>
      <a:font script="Hang" typeface="맑은 고딕"/>
      <a:font script="Hans" typeface="宋体"/>
      <a:font script="Hant" typeface="新細明體"/>
      <a:font script="Arab" typeface="Arial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Urban">
    <a:fillStyleLst>
      <a:solidFill>
        <a:schemeClr val="phClr"/>
      </a:solidFill>
      <a:gradFill rotWithShape="1">
        <a:gsLst>
          <a:gs pos="0">
            <a:schemeClr val="phClr">
              <a:tint val="1000"/>
              <a:satMod val="255000"/>
            </a:schemeClr>
          </a:gs>
          <a:gs pos="55000">
            <a:schemeClr val="phClr">
              <a:tint val="12000"/>
              <a:satMod val="255000"/>
            </a:schemeClr>
          </a:gs>
          <a:gs pos="100000">
            <a:schemeClr val="phClr">
              <a:tint val="45000"/>
              <a:satMod val="250000"/>
            </a:schemeClr>
          </a:gs>
        </a:gsLst>
        <a:path path="circle">
          <a:fillToRect l="-40000" t="-90000" r="140000" b="190000"/>
        </a:path>
      </a:gradFill>
      <a:gradFill rotWithShape="1">
        <a:gsLst>
          <a:gs pos="0">
            <a:schemeClr val="phClr">
              <a:tint val="43000"/>
              <a:satMod val="165000"/>
            </a:schemeClr>
          </a:gs>
          <a:gs pos="55000">
            <a:schemeClr val="phClr">
              <a:tint val="83000"/>
              <a:satMod val="155000"/>
            </a:schemeClr>
          </a:gs>
          <a:gs pos="100000">
            <a:schemeClr val="phClr">
              <a:shade val="85000"/>
            </a:schemeClr>
          </a:gs>
        </a:gsLst>
        <a:path path="circle">
          <a:fillToRect l="-40000" t="-90000" r="140000" b="19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3175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1500" dist="254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phClr">
              <a:satMod val="115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100000">
            <a:schemeClr val="phClr">
              <a:tint val="80000"/>
              <a:satMod val="250000"/>
            </a:schemeClr>
          </a:gs>
          <a:gs pos="60000">
            <a:schemeClr val="phClr">
              <a:shade val="38000"/>
              <a:satMod val="175000"/>
            </a:schemeClr>
          </a:gs>
          <a:gs pos="0">
            <a:schemeClr val="phClr">
              <a:shade val="30000"/>
              <a:satMod val="175000"/>
            </a:schemeClr>
          </a:gs>
        </a:gsLst>
        <a:lin ang="5400000" scaled="0"/>
      </a:gradFill>
      <a:blipFill>
        <a:blip xmlns:r="http://schemas.openxmlformats.org/officeDocument/2006/relationships" r:embed="rId1">
          <a:duotone>
            <a:schemeClr val="phClr">
              <a:shade val="48000"/>
            </a:schemeClr>
            <a:schemeClr val="phClr">
              <a:tint val="96000"/>
              <a:satMod val="150000"/>
            </a:schemeClr>
          </a:duotone>
        </a:blip>
        <a:tile tx="0" ty="0" sx="80000" sy="80000" flip="none" algn="tl"/>
      </a:blipFill>
    </a:bgFillStyleLst>
  </a:fmtScheme>
</a:themeOverride>
</file>

<file path=ppt/theme/themeOverride32.xml><?xml version="1.0" encoding="utf-8"?>
<a:themeOverride xmlns:a="http://schemas.openxmlformats.org/drawingml/2006/main">
  <a:clrScheme name="Waveform">
    <a:dk1>
      <a:sysClr val="windowText" lastClr="000000"/>
    </a:dk1>
    <a:lt1>
      <a:sysClr val="window" lastClr="FFFFFF"/>
    </a:lt1>
    <a:dk2>
      <a:srgbClr val="073E87"/>
    </a:dk2>
    <a:lt2>
      <a:srgbClr val="C6E7FC"/>
    </a:lt2>
    <a:accent1>
      <a:srgbClr val="31B6FD"/>
    </a:accent1>
    <a:accent2>
      <a:srgbClr val="4584D3"/>
    </a:accent2>
    <a:accent3>
      <a:srgbClr val="5BD078"/>
    </a:accent3>
    <a:accent4>
      <a:srgbClr val="A5D028"/>
    </a:accent4>
    <a:accent5>
      <a:srgbClr val="F5C040"/>
    </a:accent5>
    <a:accent6>
      <a:srgbClr val="05E0DB"/>
    </a:accent6>
    <a:hlink>
      <a:srgbClr val="0080FF"/>
    </a:hlink>
    <a:folHlink>
      <a:srgbClr val="5EAEFF"/>
    </a:folHlink>
  </a:clrScheme>
  <a:fontScheme name="Urban">
    <a:majorFont>
      <a:latin typeface="Trebuchet MS"/>
      <a:ea typeface=""/>
      <a:cs typeface=""/>
      <a:font script="Jpan" typeface="HGｺﾞｼｯｸM"/>
      <a:font script="Hang" typeface="맑은 고딕"/>
      <a:font script="Hans" typeface="方正姚体"/>
      <a:font script="Hant" typeface="微軟正黑體"/>
      <a:font script="Arab" typeface="Tahoma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Georgia"/>
      <a:ea typeface=""/>
      <a:cs typeface=""/>
      <a:font script="Jpan" typeface="HG明朝B"/>
      <a:font script="Hang" typeface="맑은 고딕"/>
      <a:font script="Hans" typeface="宋体"/>
      <a:font script="Hant" typeface="新細明體"/>
      <a:font script="Arab" typeface="Arial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Urban">
    <a:fillStyleLst>
      <a:solidFill>
        <a:schemeClr val="phClr"/>
      </a:solidFill>
      <a:gradFill rotWithShape="1">
        <a:gsLst>
          <a:gs pos="0">
            <a:schemeClr val="phClr">
              <a:tint val="1000"/>
              <a:satMod val="255000"/>
            </a:schemeClr>
          </a:gs>
          <a:gs pos="55000">
            <a:schemeClr val="phClr">
              <a:tint val="12000"/>
              <a:satMod val="255000"/>
            </a:schemeClr>
          </a:gs>
          <a:gs pos="100000">
            <a:schemeClr val="phClr">
              <a:tint val="45000"/>
              <a:satMod val="250000"/>
            </a:schemeClr>
          </a:gs>
        </a:gsLst>
        <a:path path="circle">
          <a:fillToRect l="-40000" t="-90000" r="140000" b="190000"/>
        </a:path>
      </a:gradFill>
      <a:gradFill rotWithShape="1">
        <a:gsLst>
          <a:gs pos="0">
            <a:schemeClr val="phClr">
              <a:tint val="43000"/>
              <a:satMod val="165000"/>
            </a:schemeClr>
          </a:gs>
          <a:gs pos="55000">
            <a:schemeClr val="phClr">
              <a:tint val="83000"/>
              <a:satMod val="155000"/>
            </a:schemeClr>
          </a:gs>
          <a:gs pos="100000">
            <a:schemeClr val="phClr">
              <a:shade val="85000"/>
            </a:schemeClr>
          </a:gs>
        </a:gsLst>
        <a:path path="circle">
          <a:fillToRect l="-40000" t="-90000" r="140000" b="19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3175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1500" dist="254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phClr">
              <a:satMod val="115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100000">
            <a:schemeClr val="phClr">
              <a:tint val="80000"/>
              <a:satMod val="250000"/>
            </a:schemeClr>
          </a:gs>
          <a:gs pos="60000">
            <a:schemeClr val="phClr">
              <a:shade val="38000"/>
              <a:satMod val="175000"/>
            </a:schemeClr>
          </a:gs>
          <a:gs pos="0">
            <a:schemeClr val="phClr">
              <a:shade val="30000"/>
              <a:satMod val="175000"/>
            </a:schemeClr>
          </a:gs>
        </a:gsLst>
        <a:lin ang="5400000" scaled="0"/>
      </a:gradFill>
      <a:blipFill>
        <a:blip xmlns:r="http://schemas.openxmlformats.org/officeDocument/2006/relationships" r:embed="rId1">
          <a:duotone>
            <a:schemeClr val="phClr">
              <a:shade val="48000"/>
            </a:schemeClr>
            <a:schemeClr val="phClr">
              <a:tint val="96000"/>
              <a:satMod val="150000"/>
            </a:schemeClr>
          </a:duotone>
        </a:blip>
        <a:tile tx="0" ty="0" sx="80000" sy="80000" flip="none" algn="tl"/>
      </a:blipFill>
    </a:bgFillStyleLst>
  </a:fmtScheme>
</a:themeOverride>
</file>

<file path=ppt/theme/themeOverride33.xml><?xml version="1.0" encoding="utf-8"?>
<a:themeOverride xmlns:a="http://schemas.openxmlformats.org/drawingml/2006/main">
  <a:clrScheme name="Waveform">
    <a:dk1>
      <a:sysClr val="windowText" lastClr="000000"/>
    </a:dk1>
    <a:lt1>
      <a:sysClr val="window" lastClr="FFFFFF"/>
    </a:lt1>
    <a:dk2>
      <a:srgbClr val="073E87"/>
    </a:dk2>
    <a:lt2>
      <a:srgbClr val="C6E7FC"/>
    </a:lt2>
    <a:accent1>
      <a:srgbClr val="31B6FD"/>
    </a:accent1>
    <a:accent2>
      <a:srgbClr val="4584D3"/>
    </a:accent2>
    <a:accent3>
      <a:srgbClr val="5BD078"/>
    </a:accent3>
    <a:accent4>
      <a:srgbClr val="A5D028"/>
    </a:accent4>
    <a:accent5>
      <a:srgbClr val="F5C040"/>
    </a:accent5>
    <a:accent6>
      <a:srgbClr val="05E0DB"/>
    </a:accent6>
    <a:hlink>
      <a:srgbClr val="0080FF"/>
    </a:hlink>
    <a:folHlink>
      <a:srgbClr val="5EAEFF"/>
    </a:folHlink>
  </a:clrScheme>
  <a:fontScheme name="Urban">
    <a:majorFont>
      <a:latin typeface="Trebuchet MS"/>
      <a:ea typeface=""/>
      <a:cs typeface=""/>
      <a:font script="Jpan" typeface="HGｺﾞｼｯｸM"/>
      <a:font script="Hang" typeface="맑은 고딕"/>
      <a:font script="Hans" typeface="方正姚体"/>
      <a:font script="Hant" typeface="微軟正黑體"/>
      <a:font script="Arab" typeface="Tahoma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Georgia"/>
      <a:ea typeface=""/>
      <a:cs typeface=""/>
      <a:font script="Jpan" typeface="HG明朝B"/>
      <a:font script="Hang" typeface="맑은 고딕"/>
      <a:font script="Hans" typeface="宋体"/>
      <a:font script="Hant" typeface="新細明體"/>
      <a:font script="Arab" typeface="Arial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Urban">
    <a:fillStyleLst>
      <a:solidFill>
        <a:schemeClr val="phClr"/>
      </a:solidFill>
      <a:gradFill rotWithShape="1">
        <a:gsLst>
          <a:gs pos="0">
            <a:schemeClr val="phClr">
              <a:tint val="1000"/>
              <a:satMod val="255000"/>
            </a:schemeClr>
          </a:gs>
          <a:gs pos="55000">
            <a:schemeClr val="phClr">
              <a:tint val="12000"/>
              <a:satMod val="255000"/>
            </a:schemeClr>
          </a:gs>
          <a:gs pos="100000">
            <a:schemeClr val="phClr">
              <a:tint val="45000"/>
              <a:satMod val="250000"/>
            </a:schemeClr>
          </a:gs>
        </a:gsLst>
        <a:path path="circle">
          <a:fillToRect l="-40000" t="-90000" r="140000" b="190000"/>
        </a:path>
      </a:gradFill>
      <a:gradFill rotWithShape="1">
        <a:gsLst>
          <a:gs pos="0">
            <a:schemeClr val="phClr">
              <a:tint val="43000"/>
              <a:satMod val="165000"/>
            </a:schemeClr>
          </a:gs>
          <a:gs pos="55000">
            <a:schemeClr val="phClr">
              <a:tint val="83000"/>
              <a:satMod val="155000"/>
            </a:schemeClr>
          </a:gs>
          <a:gs pos="100000">
            <a:schemeClr val="phClr">
              <a:shade val="85000"/>
            </a:schemeClr>
          </a:gs>
        </a:gsLst>
        <a:path path="circle">
          <a:fillToRect l="-40000" t="-90000" r="140000" b="19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3175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1500" dist="254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phClr">
              <a:satMod val="115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100000">
            <a:schemeClr val="phClr">
              <a:tint val="80000"/>
              <a:satMod val="250000"/>
            </a:schemeClr>
          </a:gs>
          <a:gs pos="60000">
            <a:schemeClr val="phClr">
              <a:shade val="38000"/>
              <a:satMod val="175000"/>
            </a:schemeClr>
          </a:gs>
          <a:gs pos="0">
            <a:schemeClr val="phClr">
              <a:shade val="30000"/>
              <a:satMod val="175000"/>
            </a:schemeClr>
          </a:gs>
        </a:gsLst>
        <a:lin ang="5400000" scaled="0"/>
      </a:gradFill>
      <a:blipFill>
        <a:blip xmlns:r="http://schemas.openxmlformats.org/officeDocument/2006/relationships" r:embed="rId1">
          <a:duotone>
            <a:schemeClr val="phClr">
              <a:shade val="48000"/>
            </a:schemeClr>
            <a:schemeClr val="phClr">
              <a:tint val="96000"/>
              <a:satMod val="150000"/>
            </a:schemeClr>
          </a:duotone>
        </a:blip>
        <a:tile tx="0" ty="0" sx="80000" sy="80000" flip="none" algn="tl"/>
      </a:blipFill>
    </a:bgFillStyleLst>
  </a:fmtScheme>
</a:themeOverride>
</file>

<file path=ppt/theme/themeOverride34.xml><?xml version="1.0" encoding="utf-8"?>
<a:themeOverride xmlns:a="http://schemas.openxmlformats.org/drawingml/2006/main">
  <a:clrScheme name="Waveform">
    <a:dk1>
      <a:sysClr val="windowText" lastClr="000000"/>
    </a:dk1>
    <a:lt1>
      <a:sysClr val="window" lastClr="FFFFFF"/>
    </a:lt1>
    <a:dk2>
      <a:srgbClr val="073E87"/>
    </a:dk2>
    <a:lt2>
      <a:srgbClr val="C6E7FC"/>
    </a:lt2>
    <a:accent1>
      <a:srgbClr val="31B6FD"/>
    </a:accent1>
    <a:accent2>
      <a:srgbClr val="4584D3"/>
    </a:accent2>
    <a:accent3>
      <a:srgbClr val="5BD078"/>
    </a:accent3>
    <a:accent4>
      <a:srgbClr val="A5D028"/>
    </a:accent4>
    <a:accent5>
      <a:srgbClr val="F5C040"/>
    </a:accent5>
    <a:accent6>
      <a:srgbClr val="05E0DB"/>
    </a:accent6>
    <a:hlink>
      <a:srgbClr val="0080FF"/>
    </a:hlink>
    <a:folHlink>
      <a:srgbClr val="5EAEFF"/>
    </a:folHlink>
  </a:clrScheme>
  <a:fontScheme name="Urban">
    <a:majorFont>
      <a:latin typeface="Trebuchet MS"/>
      <a:ea typeface=""/>
      <a:cs typeface=""/>
      <a:font script="Jpan" typeface="HGｺﾞｼｯｸM"/>
      <a:font script="Hang" typeface="맑은 고딕"/>
      <a:font script="Hans" typeface="方正姚体"/>
      <a:font script="Hant" typeface="微軟正黑體"/>
      <a:font script="Arab" typeface="Tahoma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Georgia"/>
      <a:ea typeface=""/>
      <a:cs typeface=""/>
      <a:font script="Jpan" typeface="HG明朝B"/>
      <a:font script="Hang" typeface="맑은 고딕"/>
      <a:font script="Hans" typeface="宋体"/>
      <a:font script="Hant" typeface="新細明體"/>
      <a:font script="Arab" typeface="Arial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Urban">
    <a:fillStyleLst>
      <a:solidFill>
        <a:schemeClr val="phClr"/>
      </a:solidFill>
      <a:gradFill rotWithShape="1">
        <a:gsLst>
          <a:gs pos="0">
            <a:schemeClr val="phClr">
              <a:tint val="1000"/>
              <a:satMod val="255000"/>
            </a:schemeClr>
          </a:gs>
          <a:gs pos="55000">
            <a:schemeClr val="phClr">
              <a:tint val="12000"/>
              <a:satMod val="255000"/>
            </a:schemeClr>
          </a:gs>
          <a:gs pos="100000">
            <a:schemeClr val="phClr">
              <a:tint val="45000"/>
              <a:satMod val="250000"/>
            </a:schemeClr>
          </a:gs>
        </a:gsLst>
        <a:path path="circle">
          <a:fillToRect l="-40000" t="-90000" r="140000" b="190000"/>
        </a:path>
      </a:gradFill>
      <a:gradFill rotWithShape="1">
        <a:gsLst>
          <a:gs pos="0">
            <a:schemeClr val="phClr">
              <a:tint val="43000"/>
              <a:satMod val="165000"/>
            </a:schemeClr>
          </a:gs>
          <a:gs pos="55000">
            <a:schemeClr val="phClr">
              <a:tint val="83000"/>
              <a:satMod val="155000"/>
            </a:schemeClr>
          </a:gs>
          <a:gs pos="100000">
            <a:schemeClr val="phClr">
              <a:shade val="85000"/>
            </a:schemeClr>
          </a:gs>
        </a:gsLst>
        <a:path path="circle">
          <a:fillToRect l="-40000" t="-90000" r="140000" b="19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3175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1500" dist="254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phClr">
              <a:satMod val="115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100000">
            <a:schemeClr val="phClr">
              <a:tint val="80000"/>
              <a:satMod val="250000"/>
            </a:schemeClr>
          </a:gs>
          <a:gs pos="60000">
            <a:schemeClr val="phClr">
              <a:shade val="38000"/>
              <a:satMod val="175000"/>
            </a:schemeClr>
          </a:gs>
          <a:gs pos="0">
            <a:schemeClr val="phClr">
              <a:shade val="30000"/>
              <a:satMod val="175000"/>
            </a:schemeClr>
          </a:gs>
        </a:gsLst>
        <a:lin ang="5400000" scaled="0"/>
      </a:gradFill>
      <a:blipFill>
        <a:blip xmlns:r="http://schemas.openxmlformats.org/officeDocument/2006/relationships" r:embed="rId1">
          <a:duotone>
            <a:schemeClr val="phClr">
              <a:shade val="48000"/>
            </a:schemeClr>
            <a:schemeClr val="phClr">
              <a:tint val="96000"/>
              <a:satMod val="150000"/>
            </a:schemeClr>
          </a:duotone>
        </a:blip>
        <a:tile tx="0" ty="0" sx="80000" sy="80000" flip="none" algn="tl"/>
      </a:blipFill>
    </a:bgFillStyleLst>
  </a:fmtScheme>
</a:themeOverride>
</file>

<file path=ppt/theme/themeOverride35.xml><?xml version="1.0" encoding="utf-8"?>
<a:themeOverride xmlns:a="http://schemas.openxmlformats.org/drawingml/2006/main">
  <a:clrScheme name="Waveform">
    <a:dk1>
      <a:sysClr val="windowText" lastClr="000000"/>
    </a:dk1>
    <a:lt1>
      <a:sysClr val="window" lastClr="FFFFFF"/>
    </a:lt1>
    <a:dk2>
      <a:srgbClr val="073E87"/>
    </a:dk2>
    <a:lt2>
      <a:srgbClr val="C6E7FC"/>
    </a:lt2>
    <a:accent1>
      <a:srgbClr val="31B6FD"/>
    </a:accent1>
    <a:accent2>
      <a:srgbClr val="4584D3"/>
    </a:accent2>
    <a:accent3>
      <a:srgbClr val="5BD078"/>
    </a:accent3>
    <a:accent4>
      <a:srgbClr val="A5D028"/>
    </a:accent4>
    <a:accent5>
      <a:srgbClr val="F5C040"/>
    </a:accent5>
    <a:accent6>
      <a:srgbClr val="05E0DB"/>
    </a:accent6>
    <a:hlink>
      <a:srgbClr val="0080FF"/>
    </a:hlink>
    <a:folHlink>
      <a:srgbClr val="5EAEFF"/>
    </a:folHlink>
  </a:clrScheme>
  <a:fontScheme name="Urban">
    <a:majorFont>
      <a:latin typeface="Trebuchet MS"/>
      <a:ea typeface=""/>
      <a:cs typeface=""/>
      <a:font script="Jpan" typeface="HGｺﾞｼｯｸM"/>
      <a:font script="Hang" typeface="맑은 고딕"/>
      <a:font script="Hans" typeface="方正姚体"/>
      <a:font script="Hant" typeface="微軟正黑體"/>
      <a:font script="Arab" typeface="Tahoma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Georgia"/>
      <a:ea typeface=""/>
      <a:cs typeface=""/>
      <a:font script="Jpan" typeface="HG明朝B"/>
      <a:font script="Hang" typeface="맑은 고딕"/>
      <a:font script="Hans" typeface="宋体"/>
      <a:font script="Hant" typeface="新細明體"/>
      <a:font script="Arab" typeface="Arial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Urban">
    <a:fillStyleLst>
      <a:solidFill>
        <a:schemeClr val="phClr"/>
      </a:solidFill>
      <a:gradFill rotWithShape="1">
        <a:gsLst>
          <a:gs pos="0">
            <a:schemeClr val="phClr">
              <a:tint val="1000"/>
              <a:satMod val="255000"/>
            </a:schemeClr>
          </a:gs>
          <a:gs pos="55000">
            <a:schemeClr val="phClr">
              <a:tint val="12000"/>
              <a:satMod val="255000"/>
            </a:schemeClr>
          </a:gs>
          <a:gs pos="100000">
            <a:schemeClr val="phClr">
              <a:tint val="45000"/>
              <a:satMod val="250000"/>
            </a:schemeClr>
          </a:gs>
        </a:gsLst>
        <a:path path="circle">
          <a:fillToRect l="-40000" t="-90000" r="140000" b="190000"/>
        </a:path>
      </a:gradFill>
      <a:gradFill rotWithShape="1">
        <a:gsLst>
          <a:gs pos="0">
            <a:schemeClr val="phClr">
              <a:tint val="43000"/>
              <a:satMod val="165000"/>
            </a:schemeClr>
          </a:gs>
          <a:gs pos="55000">
            <a:schemeClr val="phClr">
              <a:tint val="83000"/>
              <a:satMod val="155000"/>
            </a:schemeClr>
          </a:gs>
          <a:gs pos="100000">
            <a:schemeClr val="phClr">
              <a:shade val="85000"/>
            </a:schemeClr>
          </a:gs>
        </a:gsLst>
        <a:path path="circle">
          <a:fillToRect l="-40000" t="-90000" r="140000" b="19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3175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1500" dist="254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phClr">
              <a:satMod val="115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100000">
            <a:schemeClr val="phClr">
              <a:tint val="80000"/>
              <a:satMod val="250000"/>
            </a:schemeClr>
          </a:gs>
          <a:gs pos="60000">
            <a:schemeClr val="phClr">
              <a:shade val="38000"/>
              <a:satMod val="175000"/>
            </a:schemeClr>
          </a:gs>
          <a:gs pos="0">
            <a:schemeClr val="phClr">
              <a:shade val="30000"/>
              <a:satMod val="175000"/>
            </a:schemeClr>
          </a:gs>
        </a:gsLst>
        <a:lin ang="5400000" scaled="0"/>
      </a:gradFill>
      <a:blipFill>
        <a:blip xmlns:r="http://schemas.openxmlformats.org/officeDocument/2006/relationships" r:embed="rId1">
          <a:duotone>
            <a:schemeClr val="phClr">
              <a:shade val="48000"/>
            </a:schemeClr>
            <a:schemeClr val="phClr">
              <a:tint val="96000"/>
              <a:satMod val="150000"/>
            </a:schemeClr>
          </a:duotone>
        </a:blip>
        <a:tile tx="0" ty="0" sx="80000" sy="80000" flip="none" algn="tl"/>
      </a:blipFill>
    </a:bgFillStyleLst>
  </a:fmtScheme>
</a:themeOverride>
</file>

<file path=ppt/theme/themeOverride3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9.xml><?xml version="1.0" encoding="utf-8"?>
<a:themeOverride xmlns:a="http://schemas.openxmlformats.org/drawingml/2006/main">
  <a:clrScheme name="Waveform">
    <a:dk1>
      <a:sysClr val="windowText" lastClr="000000"/>
    </a:dk1>
    <a:lt1>
      <a:sysClr val="window" lastClr="FFFFFF"/>
    </a:lt1>
    <a:dk2>
      <a:srgbClr val="073E87"/>
    </a:dk2>
    <a:lt2>
      <a:srgbClr val="C6E7FC"/>
    </a:lt2>
    <a:accent1>
      <a:srgbClr val="31B6FD"/>
    </a:accent1>
    <a:accent2>
      <a:srgbClr val="4584D3"/>
    </a:accent2>
    <a:accent3>
      <a:srgbClr val="5BD078"/>
    </a:accent3>
    <a:accent4>
      <a:srgbClr val="A5D028"/>
    </a:accent4>
    <a:accent5>
      <a:srgbClr val="F5C040"/>
    </a:accent5>
    <a:accent6>
      <a:srgbClr val="05E0DB"/>
    </a:accent6>
    <a:hlink>
      <a:srgbClr val="0080FF"/>
    </a:hlink>
    <a:folHlink>
      <a:srgbClr val="5EAEFF"/>
    </a:folHlink>
  </a:clrScheme>
  <a:fontScheme name="Urban">
    <a:majorFont>
      <a:latin typeface="Trebuchet MS"/>
      <a:ea typeface=""/>
      <a:cs typeface=""/>
      <a:font script="Jpan" typeface="HGｺﾞｼｯｸM"/>
      <a:font script="Hang" typeface="맑은 고딕"/>
      <a:font script="Hans" typeface="方正姚体"/>
      <a:font script="Hant" typeface="微軟正黑體"/>
      <a:font script="Arab" typeface="Tahoma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Georgia"/>
      <a:ea typeface=""/>
      <a:cs typeface=""/>
      <a:font script="Jpan" typeface="HG明朝B"/>
      <a:font script="Hang" typeface="맑은 고딕"/>
      <a:font script="Hans" typeface="宋体"/>
      <a:font script="Hant" typeface="新細明體"/>
      <a:font script="Arab" typeface="Arial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Urban">
    <a:fillStyleLst>
      <a:solidFill>
        <a:schemeClr val="phClr"/>
      </a:solidFill>
      <a:gradFill rotWithShape="1">
        <a:gsLst>
          <a:gs pos="0">
            <a:schemeClr val="phClr">
              <a:tint val="1000"/>
              <a:satMod val="255000"/>
            </a:schemeClr>
          </a:gs>
          <a:gs pos="55000">
            <a:schemeClr val="phClr">
              <a:tint val="12000"/>
              <a:satMod val="255000"/>
            </a:schemeClr>
          </a:gs>
          <a:gs pos="100000">
            <a:schemeClr val="phClr">
              <a:tint val="45000"/>
              <a:satMod val="250000"/>
            </a:schemeClr>
          </a:gs>
        </a:gsLst>
        <a:path path="circle">
          <a:fillToRect l="-40000" t="-90000" r="140000" b="190000"/>
        </a:path>
      </a:gradFill>
      <a:gradFill rotWithShape="1">
        <a:gsLst>
          <a:gs pos="0">
            <a:schemeClr val="phClr">
              <a:tint val="43000"/>
              <a:satMod val="165000"/>
            </a:schemeClr>
          </a:gs>
          <a:gs pos="55000">
            <a:schemeClr val="phClr">
              <a:tint val="83000"/>
              <a:satMod val="155000"/>
            </a:schemeClr>
          </a:gs>
          <a:gs pos="100000">
            <a:schemeClr val="phClr">
              <a:shade val="85000"/>
            </a:schemeClr>
          </a:gs>
        </a:gsLst>
        <a:path path="circle">
          <a:fillToRect l="-40000" t="-90000" r="140000" b="19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3175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1500" dist="254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phClr">
              <a:satMod val="115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100000">
            <a:schemeClr val="phClr">
              <a:tint val="80000"/>
              <a:satMod val="250000"/>
            </a:schemeClr>
          </a:gs>
          <a:gs pos="60000">
            <a:schemeClr val="phClr">
              <a:shade val="38000"/>
              <a:satMod val="175000"/>
            </a:schemeClr>
          </a:gs>
          <a:gs pos="0">
            <a:schemeClr val="phClr">
              <a:shade val="30000"/>
              <a:satMod val="175000"/>
            </a:schemeClr>
          </a:gs>
        </a:gsLst>
        <a:lin ang="5400000" scaled="0"/>
      </a:gradFill>
      <a:blipFill>
        <a:blip xmlns:r="http://schemas.openxmlformats.org/officeDocument/2006/relationships" r:embed="rId1">
          <a:duotone>
            <a:schemeClr val="phClr">
              <a:shade val="48000"/>
            </a:schemeClr>
            <a:schemeClr val="phClr">
              <a:tint val="96000"/>
              <a:satMod val="150000"/>
            </a:schemeClr>
          </a:duotone>
        </a:blip>
        <a:tile tx="0" ty="0" sx="80000" sy="80000" flip="none" algn="tl"/>
      </a:blipFill>
    </a:bgFillStyleLst>
  </a:fmtScheme>
</a:themeOverride>
</file>

<file path=ppt/theme/themeOverride4.xml><?xml version="1.0" encoding="utf-8"?>
<a:themeOverride xmlns:a="http://schemas.openxmlformats.org/drawingml/2006/main">
  <a:clrScheme name="Waveform">
    <a:dk1>
      <a:sysClr val="windowText" lastClr="000000"/>
    </a:dk1>
    <a:lt1>
      <a:sysClr val="window" lastClr="FFFFFF"/>
    </a:lt1>
    <a:dk2>
      <a:srgbClr val="073E87"/>
    </a:dk2>
    <a:lt2>
      <a:srgbClr val="C6E7FC"/>
    </a:lt2>
    <a:accent1>
      <a:srgbClr val="31B6FD"/>
    </a:accent1>
    <a:accent2>
      <a:srgbClr val="4584D3"/>
    </a:accent2>
    <a:accent3>
      <a:srgbClr val="5BD078"/>
    </a:accent3>
    <a:accent4>
      <a:srgbClr val="A5D028"/>
    </a:accent4>
    <a:accent5>
      <a:srgbClr val="F5C040"/>
    </a:accent5>
    <a:accent6>
      <a:srgbClr val="05E0DB"/>
    </a:accent6>
    <a:hlink>
      <a:srgbClr val="0080FF"/>
    </a:hlink>
    <a:folHlink>
      <a:srgbClr val="5EAEFF"/>
    </a:folHlink>
  </a:clrScheme>
  <a:fontScheme name="Urban">
    <a:majorFont>
      <a:latin typeface="Trebuchet MS"/>
      <a:ea typeface=""/>
      <a:cs typeface=""/>
      <a:font script="Jpan" typeface="HGｺﾞｼｯｸM"/>
      <a:font script="Hang" typeface="맑은 고딕"/>
      <a:font script="Hans" typeface="方正姚体"/>
      <a:font script="Hant" typeface="微軟正黑體"/>
      <a:font script="Arab" typeface="Tahoma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Georgia"/>
      <a:ea typeface=""/>
      <a:cs typeface=""/>
      <a:font script="Jpan" typeface="HG明朝B"/>
      <a:font script="Hang" typeface="맑은 고딕"/>
      <a:font script="Hans" typeface="宋体"/>
      <a:font script="Hant" typeface="新細明體"/>
      <a:font script="Arab" typeface="Arial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Urban">
    <a:fillStyleLst>
      <a:solidFill>
        <a:schemeClr val="phClr"/>
      </a:solidFill>
      <a:gradFill rotWithShape="1">
        <a:gsLst>
          <a:gs pos="0">
            <a:schemeClr val="phClr">
              <a:tint val="1000"/>
              <a:satMod val="255000"/>
            </a:schemeClr>
          </a:gs>
          <a:gs pos="55000">
            <a:schemeClr val="phClr">
              <a:tint val="12000"/>
              <a:satMod val="255000"/>
            </a:schemeClr>
          </a:gs>
          <a:gs pos="100000">
            <a:schemeClr val="phClr">
              <a:tint val="45000"/>
              <a:satMod val="250000"/>
            </a:schemeClr>
          </a:gs>
        </a:gsLst>
        <a:path path="circle">
          <a:fillToRect l="-40000" t="-90000" r="140000" b="190000"/>
        </a:path>
      </a:gradFill>
      <a:gradFill rotWithShape="1">
        <a:gsLst>
          <a:gs pos="0">
            <a:schemeClr val="phClr">
              <a:tint val="43000"/>
              <a:satMod val="165000"/>
            </a:schemeClr>
          </a:gs>
          <a:gs pos="55000">
            <a:schemeClr val="phClr">
              <a:tint val="83000"/>
              <a:satMod val="155000"/>
            </a:schemeClr>
          </a:gs>
          <a:gs pos="100000">
            <a:schemeClr val="phClr">
              <a:shade val="85000"/>
            </a:schemeClr>
          </a:gs>
        </a:gsLst>
        <a:path path="circle">
          <a:fillToRect l="-40000" t="-90000" r="140000" b="19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3175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1500" dist="254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phClr">
              <a:satMod val="115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100000">
            <a:schemeClr val="phClr">
              <a:tint val="80000"/>
              <a:satMod val="250000"/>
            </a:schemeClr>
          </a:gs>
          <a:gs pos="60000">
            <a:schemeClr val="phClr">
              <a:shade val="38000"/>
              <a:satMod val="175000"/>
            </a:schemeClr>
          </a:gs>
          <a:gs pos="0">
            <a:schemeClr val="phClr">
              <a:shade val="30000"/>
              <a:satMod val="175000"/>
            </a:schemeClr>
          </a:gs>
        </a:gsLst>
        <a:lin ang="5400000" scaled="0"/>
      </a:gradFill>
      <a:blipFill>
        <a:blip xmlns:r="http://schemas.openxmlformats.org/officeDocument/2006/relationships" r:embed="rId1">
          <a:duotone>
            <a:schemeClr val="phClr">
              <a:shade val="48000"/>
            </a:schemeClr>
            <a:schemeClr val="phClr">
              <a:tint val="96000"/>
              <a:satMod val="150000"/>
            </a:schemeClr>
          </a:duotone>
        </a:blip>
        <a:tile tx="0" ty="0" sx="80000" sy="80000" flip="none" algn="tl"/>
      </a:blipFill>
    </a:bgFillStyleLst>
  </a:fmtScheme>
</a:themeOverride>
</file>

<file path=ppt/theme/themeOverride40.xml><?xml version="1.0" encoding="utf-8"?>
<a:themeOverride xmlns:a="http://schemas.openxmlformats.org/drawingml/2006/main">
  <a:clrScheme name="Waveform">
    <a:dk1>
      <a:sysClr val="windowText" lastClr="000000"/>
    </a:dk1>
    <a:lt1>
      <a:sysClr val="window" lastClr="FFFFFF"/>
    </a:lt1>
    <a:dk2>
      <a:srgbClr val="073E87"/>
    </a:dk2>
    <a:lt2>
      <a:srgbClr val="C6E7FC"/>
    </a:lt2>
    <a:accent1>
      <a:srgbClr val="31B6FD"/>
    </a:accent1>
    <a:accent2>
      <a:srgbClr val="4584D3"/>
    </a:accent2>
    <a:accent3>
      <a:srgbClr val="5BD078"/>
    </a:accent3>
    <a:accent4>
      <a:srgbClr val="A5D028"/>
    </a:accent4>
    <a:accent5>
      <a:srgbClr val="F5C040"/>
    </a:accent5>
    <a:accent6>
      <a:srgbClr val="05E0DB"/>
    </a:accent6>
    <a:hlink>
      <a:srgbClr val="0080FF"/>
    </a:hlink>
    <a:folHlink>
      <a:srgbClr val="5EAEFF"/>
    </a:folHlink>
  </a:clrScheme>
  <a:fontScheme name="Urban">
    <a:majorFont>
      <a:latin typeface="Trebuchet MS"/>
      <a:ea typeface=""/>
      <a:cs typeface=""/>
      <a:font script="Jpan" typeface="HGｺﾞｼｯｸM"/>
      <a:font script="Hang" typeface="맑은 고딕"/>
      <a:font script="Hans" typeface="方正姚体"/>
      <a:font script="Hant" typeface="微軟正黑體"/>
      <a:font script="Arab" typeface="Tahoma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Georgia"/>
      <a:ea typeface=""/>
      <a:cs typeface=""/>
      <a:font script="Jpan" typeface="HG明朝B"/>
      <a:font script="Hang" typeface="맑은 고딕"/>
      <a:font script="Hans" typeface="宋体"/>
      <a:font script="Hant" typeface="新細明體"/>
      <a:font script="Arab" typeface="Arial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Urban">
    <a:fillStyleLst>
      <a:solidFill>
        <a:schemeClr val="phClr"/>
      </a:solidFill>
      <a:gradFill rotWithShape="1">
        <a:gsLst>
          <a:gs pos="0">
            <a:schemeClr val="phClr">
              <a:tint val="1000"/>
              <a:satMod val="255000"/>
            </a:schemeClr>
          </a:gs>
          <a:gs pos="55000">
            <a:schemeClr val="phClr">
              <a:tint val="12000"/>
              <a:satMod val="255000"/>
            </a:schemeClr>
          </a:gs>
          <a:gs pos="100000">
            <a:schemeClr val="phClr">
              <a:tint val="45000"/>
              <a:satMod val="250000"/>
            </a:schemeClr>
          </a:gs>
        </a:gsLst>
        <a:path path="circle">
          <a:fillToRect l="-40000" t="-90000" r="140000" b="190000"/>
        </a:path>
      </a:gradFill>
      <a:gradFill rotWithShape="1">
        <a:gsLst>
          <a:gs pos="0">
            <a:schemeClr val="phClr">
              <a:tint val="43000"/>
              <a:satMod val="165000"/>
            </a:schemeClr>
          </a:gs>
          <a:gs pos="55000">
            <a:schemeClr val="phClr">
              <a:tint val="83000"/>
              <a:satMod val="155000"/>
            </a:schemeClr>
          </a:gs>
          <a:gs pos="100000">
            <a:schemeClr val="phClr">
              <a:shade val="85000"/>
            </a:schemeClr>
          </a:gs>
        </a:gsLst>
        <a:path path="circle">
          <a:fillToRect l="-40000" t="-90000" r="140000" b="19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3175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1500" dist="254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phClr">
              <a:satMod val="115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100000">
            <a:schemeClr val="phClr">
              <a:tint val="80000"/>
              <a:satMod val="250000"/>
            </a:schemeClr>
          </a:gs>
          <a:gs pos="60000">
            <a:schemeClr val="phClr">
              <a:shade val="38000"/>
              <a:satMod val="175000"/>
            </a:schemeClr>
          </a:gs>
          <a:gs pos="0">
            <a:schemeClr val="phClr">
              <a:shade val="30000"/>
              <a:satMod val="175000"/>
            </a:schemeClr>
          </a:gs>
        </a:gsLst>
        <a:lin ang="5400000" scaled="0"/>
      </a:gradFill>
      <a:blipFill>
        <a:blip xmlns:r="http://schemas.openxmlformats.org/officeDocument/2006/relationships" r:embed="rId1">
          <a:duotone>
            <a:schemeClr val="phClr">
              <a:shade val="48000"/>
            </a:schemeClr>
            <a:schemeClr val="phClr">
              <a:tint val="96000"/>
              <a:satMod val="150000"/>
            </a:schemeClr>
          </a:duotone>
        </a:blip>
        <a:tile tx="0" ty="0" sx="80000" sy="80000" flip="none" algn="tl"/>
      </a:blipFill>
    </a:bgFillStyleLst>
  </a:fmtScheme>
</a:themeOverride>
</file>

<file path=ppt/theme/themeOverride41.xml><?xml version="1.0" encoding="utf-8"?>
<a:themeOverride xmlns:a="http://schemas.openxmlformats.org/drawingml/2006/main">
  <a:clrScheme name="Waveform">
    <a:dk1>
      <a:sysClr val="windowText" lastClr="000000"/>
    </a:dk1>
    <a:lt1>
      <a:sysClr val="window" lastClr="FFFFFF"/>
    </a:lt1>
    <a:dk2>
      <a:srgbClr val="073E87"/>
    </a:dk2>
    <a:lt2>
      <a:srgbClr val="C6E7FC"/>
    </a:lt2>
    <a:accent1>
      <a:srgbClr val="31B6FD"/>
    </a:accent1>
    <a:accent2>
      <a:srgbClr val="4584D3"/>
    </a:accent2>
    <a:accent3>
      <a:srgbClr val="5BD078"/>
    </a:accent3>
    <a:accent4>
      <a:srgbClr val="A5D028"/>
    </a:accent4>
    <a:accent5>
      <a:srgbClr val="F5C040"/>
    </a:accent5>
    <a:accent6>
      <a:srgbClr val="05E0DB"/>
    </a:accent6>
    <a:hlink>
      <a:srgbClr val="0080FF"/>
    </a:hlink>
    <a:folHlink>
      <a:srgbClr val="5EAEFF"/>
    </a:folHlink>
  </a:clrScheme>
  <a:fontScheme name="Urban">
    <a:majorFont>
      <a:latin typeface="Trebuchet MS"/>
      <a:ea typeface=""/>
      <a:cs typeface=""/>
      <a:font script="Jpan" typeface="HGｺﾞｼｯｸM"/>
      <a:font script="Hang" typeface="맑은 고딕"/>
      <a:font script="Hans" typeface="方正姚体"/>
      <a:font script="Hant" typeface="微軟正黑體"/>
      <a:font script="Arab" typeface="Tahoma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Georgia"/>
      <a:ea typeface=""/>
      <a:cs typeface=""/>
      <a:font script="Jpan" typeface="HG明朝B"/>
      <a:font script="Hang" typeface="맑은 고딕"/>
      <a:font script="Hans" typeface="宋体"/>
      <a:font script="Hant" typeface="新細明體"/>
      <a:font script="Arab" typeface="Arial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Urban">
    <a:fillStyleLst>
      <a:solidFill>
        <a:schemeClr val="phClr"/>
      </a:solidFill>
      <a:gradFill rotWithShape="1">
        <a:gsLst>
          <a:gs pos="0">
            <a:schemeClr val="phClr">
              <a:tint val="1000"/>
              <a:satMod val="255000"/>
            </a:schemeClr>
          </a:gs>
          <a:gs pos="55000">
            <a:schemeClr val="phClr">
              <a:tint val="12000"/>
              <a:satMod val="255000"/>
            </a:schemeClr>
          </a:gs>
          <a:gs pos="100000">
            <a:schemeClr val="phClr">
              <a:tint val="45000"/>
              <a:satMod val="250000"/>
            </a:schemeClr>
          </a:gs>
        </a:gsLst>
        <a:path path="circle">
          <a:fillToRect l="-40000" t="-90000" r="140000" b="190000"/>
        </a:path>
      </a:gradFill>
      <a:gradFill rotWithShape="1">
        <a:gsLst>
          <a:gs pos="0">
            <a:schemeClr val="phClr">
              <a:tint val="43000"/>
              <a:satMod val="165000"/>
            </a:schemeClr>
          </a:gs>
          <a:gs pos="55000">
            <a:schemeClr val="phClr">
              <a:tint val="83000"/>
              <a:satMod val="155000"/>
            </a:schemeClr>
          </a:gs>
          <a:gs pos="100000">
            <a:schemeClr val="phClr">
              <a:shade val="85000"/>
            </a:schemeClr>
          </a:gs>
        </a:gsLst>
        <a:path path="circle">
          <a:fillToRect l="-40000" t="-90000" r="140000" b="19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3175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1500" dist="254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phClr">
              <a:satMod val="115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100000">
            <a:schemeClr val="phClr">
              <a:tint val="80000"/>
              <a:satMod val="250000"/>
            </a:schemeClr>
          </a:gs>
          <a:gs pos="60000">
            <a:schemeClr val="phClr">
              <a:shade val="38000"/>
              <a:satMod val="175000"/>
            </a:schemeClr>
          </a:gs>
          <a:gs pos="0">
            <a:schemeClr val="phClr">
              <a:shade val="30000"/>
              <a:satMod val="175000"/>
            </a:schemeClr>
          </a:gs>
        </a:gsLst>
        <a:lin ang="5400000" scaled="0"/>
      </a:gradFill>
      <a:blipFill>
        <a:blip xmlns:r="http://schemas.openxmlformats.org/officeDocument/2006/relationships" r:embed="rId1">
          <a:duotone>
            <a:schemeClr val="phClr">
              <a:shade val="48000"/>
            </a:schemeClr>
            <a:schemeClr val="phClr">
              <a:tint val="96000"/>
              <a:satMod val="150000"/>
            </a:schemeClr>
          </a:duotone>
        </a:blip>
        <a:tile tx="0" ty="0" sx="80000" sy="80000" flip="none" algn="tl"/>
      </a:blipFill>
    </a:bgFillStyleLst>
  </a:fmtScheme>
</a:themeOverride>
</file>

<file path=ppt/theme/themeOverride42.xml><?xml version="1.0" encoding="utf-8"?>
<a:themeOverride xmlns:a="http://schemas.openxmlformats.org/drawingml/2006/main">
  <a:clrScheme name="Waveform">
    <a:dk1>
      <a:sysClr val="windowText" lastClr="000000"/>
    </a:dk1>
    <a:lt1>
      <a:sysClr val="window" lastClr="FFFFFF"/>
    </a:lt1>
    <a:dk2>
      <a:srgbClr val="073E87"/>
    </a:dk2>
    <a:lt2>
      <a:srgbClr val="C6E7FC"/>
    </a:lt2>
    <a:accent1>
      <a:srgbClr val="31B6FD"/>
    </a:accent1>
    <a:accent2>
      <a:srgbClr val="4584D3"/>
    </a:accent2>
    <a:accent3>
      <a:srgbClr val="5BD078"/>
    </a:accent3>
    <a:accent4>
      <a:srgbClr val="A5D028"/>
    </a:accent4>
    <a:accent5>
      <a:srgbClr val="F5C040"/>
    </a:accent5>
    <a:accent6>
      <a:srgbClr val="05E0DB"/>
    </a:accent6>
    <a:hlink>
      <a:srgbClr val="0080FF"/>
    </a:hlink>
    <a:folHlink>
      <a:srgbClr val="5EAEFF"/>
    </a:folHlink>
  </a:clrScheme>
  <a:fontScheme name="Urban">
    <a:majorFont>
      <a:latin typeface="Trebuchet MS"/>
      <a:ea typeface=""/>
      <a:cs typeface=""/>
      <a:font script="Jpan" typeface="HGｺﾞｼｯｸM"/>
      <a:font script="Hang" typeface="맑은 고딕"/>
      <a:font script="Hans" typeface="方正姚体"/>
      <a:font script="Hant" typeface="微軟正黑體"/>
      <a:font script="Arab" typeface="Tahoma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Georgia"/>
      <a:ea typeface=""/>
      <a:cs typeface=""/>
      <a:font script="Jpan" typeface="HG明朝B"/>
      <a:font script="Hang" typeface="맑은 고딕"/>
      <a:font script="Hans" typeface="宋体"/>
      <a:font script="Hant" typeface="新細明體"/>
      <a:font script="Arab" typeface="Arial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Urban">
    <a:fillStyleLst>
      <a:solidFill>
        <a:schemeClr val="phClr"/>
      </a:solidFill>
      <a:gradFill rotWithShape="1">
        <a:gsLst>
          <a:gs pos="0">
            <a:schemeClr val="phClr">
              <a:tint val="1000"/>
              <a:satMod val="255000"/>
            </a:schemeClr>
          </a:gs>
          <a:gs pos="55000">
            <a:schemeClr val="phClr">
              <a:tint val="12000"/>
              <a:satMod val="255000"/>
            </a:schemeClr>
          </a:gs>
          <a:gs pos="100000">
            <a:schemeClr val="phClr">
              <a:tint val="45000"/>
              <a:satMod val="250000"/>
            </a:schemeClr>
          </a:gs>
        </a:gsLst>
        <a:path path="circle">
          <a:fillToRect l="-40000" t="-90000" r="140000" b="190000"/>
        </a:path>
      </a:gradFill>
      <a:gradFill rotWithShape="1">
        <a:gsLst>
          <a:gs pos="0">
            <a:schemeClr val="phClr">
              <a:tint val="43000"/>
              <a:satMod val="165000"/>
            </a:schemeClr>
          </a:gs>
          <a:gs pos="55000">
            <a:schemeClr val="phClr">
              <a:tint val="83000"/>
              <a:satMod val="155000"/>
            </a:schemeClr>
          </a:gs>
          <a:gs pos="100000">
            <a:schemeClr val="phClr">
              <a:shade val="85000"/>
            </a:schemeClr>
          </a:gs>
        </a:gsLst>
        <a:path path="circle">
          <a:fillToRect l="-40000" t="-90000" r="140000" b="19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3175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1500" dist="254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phClr">
              <a:satMod val="115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100000">
            <a:schemeClr val="phClr">
              <a:tint val="80000"/>
              <a:satMod val="250000"/>
            </a:schemeClr>
          </a:gs>
          <a:gs pos="60000">
            <a:schemeClr val="phClr">
              <a:shade val="38000"/>
              <a:satMod val="175000"/>
            </a:schemeClr>
          </a:gs>
          <a:gs pos="0">
            <a:schemeClr val="phClr">
              <a:shade val="30000"/>
              <a:satMod val="175000"/>
            </a:schemeClr>
          </a:gs>
        </a:gsLst>
        <a:lin ang="5400000" scaled="0"/>
      </a:gradFill>
      <a:blipFill>
        <a:blip xmlns:r="http://schemas.openxmlformats.org/officeDocument/2006/relationships" r:embed="rId1">
          <a:duotone>
            <a:schemeClr val="phClr">
              <a:shade val="48000"/>
            </a:schemeClr>
            <a:schemeClr val="phClr">
              <a:tint val="96000"/>
              <a:satMod val="150000"/>
            </a:schemeClr>
          </a:duotone>
        </a:blip>
        <a:tile tx="0" ty="0" sx="80000" sy="80000" flip="none" algn="tl"/>
      </a:blipFill>
    </a:bgFillStyleLst>
  </a:fmtScheme>
</a:themeOverride>
</file>

<file path=ppt/theme/themeOverride43.xml><?xml version="1.0" encoding="utf-8"?>
<a:themeOverride xmlns:a="http://schemas.openxmlformats.org/drawingml/2006/main">
  <a:clrScheme name="Waveform">
    <a:dk1>
      <a:sysClr val="windowText" lastClr="000000"/>
    </a:dk1>
    <a:lt1>
      <a:sysClr val="window" lastClr="FFFFFF"/>
    </a:lt1>
    <a:dk2>
      <a:srgbClr val="073E87"/>
    </a:dk2>
    <a:lt2>
      <a:srgbClr val="C6E7FC"/>
    </a:lt2>
    <a:accent1>
      <a:srgbClr val="31B6FD"/>
    </a:accent1>
    <a:accent2>
      <a:srgbClr val="4584D3"/>
    </a:accent2>
    <a:accent3>
      <a:srgbClr val="5BD078"/>
    </a:accent3>
    <a:accent4>
      <a:srgbClr val="A5D028"/>
    </a:accent4>
    <a:accent5>
      <a:srgbClr val="F5C040"/>
    </a:accent5>
    <a:accent6>
      <a:srgbClr val="05E0DB"/>
    </a:accent6>
    <a:hlink>
      <a:srgbClr val="0080FF"/>
    </a:hlink>
    <a:folHlink>
      <a:srgbClr val="5EAEFF"/>
    </a:folHlink>
  </a:clrScheme>
  <a:fontScheme name="Urban">
    <a:majorFont>
      <a:latin typeface="Trebuchet MS"/>
      <a:ea typeface=""/>
      <a:cs typeface=""/>
      <a:font script="Jpan" typeface="HGｺﾞｼｯｸM"/>
      <a:font script="Hang" typeface="맑은 고딕"/>
      <a:font script="Hans" typeface="方正姚体"/>
      <a:font script="Hant" typeface="微軟正黑體"/>
      <a:font script="Arab" typeface="Tahoma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Georgia"/>
      <a:ea typeface=""/>
      <a:cs typeface=""/>
      <a:font script="Jpan" typeface="HG明朝B"/>
      <a:font script="Hang" typeface="맑은 고딕"/>
      <a:font script="Hans" typeface="宋体"/>
      <a:font script="Hant" typeface="新細明體"/>
      <a:font script="Arab" typeface="Arial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Urban">
    <a:fillStyleLst>
      <a:solidFill>
        <a:schemeClr val="phClr"/>
      </a:solidFill>
      <a:gradFill rotWithShape="1">
        <a:gsLst>
          <a:gs pos="0">
            <a:schemeClr val="phClr">
              <a:tint val="1000"/>
              <a:satMod val="255000"/>
            </a:schemeClr>
          </a:gs>
          <a:gs pos="55000">
            <a:schemeClr val="phClr">
              <a:tint val="12000"/>
              <a:satMod val="255000"/>
            </a:schemeClr>
          </a:gs>
          <a:gs pos="100000">
            <a:schemeClr val="phClr">
              <a:tint val="45000"/>
              <a:satMod val="250000"/>
            </a:schemeClr>
          </a:gs>
        </a:gsLst>
        <a:path path="circle">
          <a:fillToRect l="-40000" t="-90000" r="140000" b="190000"/>
        </a:path>
      </a:gradFill>
      <a:gradFill rotWithShape="1">
        <a:gsLst>
          <a:gs pos="0">
            <a:schemeClr val="phClr">
              <a:tint val="43000"/>
              <a:satMod val="165000"/>
            </a:schemeClr>
          </a:gs>
          <a:gs pos="55000">
            <a:schemeClr val="phClr">
              <a:tint val="83000"/>
              <a:satMod val="155000"/>
            </a:schemeClr>
          </a:gs>
          <a:gs pos="100000">
            <a:schemeClr val="phClr">
              <a:shade val="85000"/>
            </a:schemeClr>
          </a:gs>
        </a:gsLst>
        <a:path path="circle">
          <a:fillToRect l="-40000" t="-90000" r="140000" b="19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3175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1500" dist="254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phClr">
              <a:satMod val="115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100000">
            <a:schemeClr val="phClr">
              <a:tint val="80000"/>
              <a:satMod val="250000"/>
            </a:schemeClr>
          </a:gs>
          <a:gs pos="60000">
            <a:schemeClr val="phClr">
              <a:shade val="38000"/>
              <a:satMod val="175000"/>
            </a:schemeClr>
          </a:gs>
          <a:gs pos="0">
            <a:schemeClr val="phClr">
              <a:shade val="30000"/>
              <a:satMod val="175000"/>
            </a:schemeClr>
          </a:gs>
        </a:gsLst>
        <a:lin ang="5400000" scaled="0"/>
      </a:gradFill>
      <a:blipFill>
        <a:blip xmlns:r="http://schemas.openxmlformats.org/officeDocument/2006/relationships" r:embed="rId1">
          <a:duotone>
            <a:schemeClr val="phClr">
              <a:shade val="48000"/>
            </a:schemeClr>
            <a:schemeClr val="phClr">
              <a:tint val="96000"/>
              <a:satMod val="150000"/>
            </a:schemeClr>
          </a:duotone>
        </a:blip>
        <a:tile tx="0" ty="0" sx="80000" sy="80000" flip="none" algn="tl"/>
      </a:blipFill>
    </a:bgFillStyleLst>
  </a:fmtScheme>
</a:themeOverride>
</file>

<file path=ppt/theme/themeOverride44.xml><?xml version="1.0" encoding="utf-8"?>
<a:themeOverride xmlns:a="http://schemas.openxmlformats.org/drawingml/2006/main">
  <a:clrScheme name="Waveform">
    <a:dk1>
      <a:sysClr val="windowText" lastClr="000000"/>
    </a:dk1>
    <a:lt1>
      <a:sysClr val="window" lastClr="FFFFFF"/>
    </a:lt1>
    <a:dk2>
      <a:srgbClr val="073E87"/>
    </a:dk2>
    <a:lt2>
      <a:srgbClr val="C6E7FC"/>
    </a:lt2>
    <a:accent1>
      <a:srgbClr val="31B6FD"/>
    </a:accent1>
    <a:accent2>
      <a:srgbClr val="4584D3"/>
    </a:accent2>
    <a:accent3>
      <a:srgbClr val="5BD078"/>
    </a:accent3>
    <a:accent4>
      <a:srgbClr val="A5D028"/>
    </a:accent4>
    <a:accent5>
      <a:srgbClr val="F5C040"/>
    </a:accent5>
    <a:accent6>
      <a:srgbClr val="05E0DB"/>
    </a:accent6>
    <a:hlink>
      <a:srgbClr val="0080FF"/>
    </a:hlink>
    <a:folHlink>
      <a:srgbClr val="5EAEFF"/>
    </a:folHlink>
  </a:clrScheme>
  <a:fontScheme name="Urban">
    <a:majorFont>
      <a:latin typeface="Trebuchet MS"/>
      <a:ea typeface=""/>
      <a:cs typeface=""/>
      <a:font script="Jpan" typeface="HGｺﾞｼｯｸM"/>
      <a:font script="Hang" typeface="맑은 고딕"/>
      <a:font script="Hans" typeface="方正姚体"/>
      <a:font script="Hant" typeface="微軟正黑體"/>
      <a:font script="Arab" typeface="Tahoma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Georgia"/>
      <a:ea typeface=""/>
      <a:cs typeface=""/>
      <a:font script="Jpan" typeface="HG明朝B"/>
      <a:font script="Hang" typeface="맑은 고딕"/>
      <a:font script="Hans" typeface="宋体"/>
      <a:font script="Hant" typeface="新細明體"/>
      <a:font script="Arab" typeface="Arial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Urban">
    <a:fillStyleLst>
      <a:solidFill>
        <a:schemeClr val="phClr"/>
      </a:solidFill>
      <a:gradFill rotWithShape="1">
        <a:gsLst>
          <a:gs pos="0">
            <a:schemeClr val="phClr">
              <a:tint val="1000"/>
              <a:satMod val="255000"/>
            </a:schemeClr>
          </a:gs>
          <a:gs pos="55000">
            <a:schemeClr val="phClr">
              <a:tint val="12000"/>
              <a:satMod val="255000"/>
            </a:schemeClr>
          </a:gs>
          <a:gs pos="100000">
            <a:schemeClr val="phClr">
              <a:tint val="45000"/>
              <a:satMod val="250000"/>
            </a:schemeClr>
          </a:gs>
        </a:gsLst>
        <a:path path="circle">
          <a:fillToRect l="-40000" t="-90000" r="140000" b="190000"/>
        </a:path>
      </a:gradFill>
      <a:gradFill rotWithShape="1">
        <a:gsLst>
          <a:gs pos="0">
            <a:schemeClr val="phClr">
              <a:tint val="43000"/>
              <a:satMod val="165000"/>
            </a:schemeClr>
          </a:gs>
          <a:gs pos="55000">
            <a:schemeClr val="phClr">
              <a:tint val="83000"/>
              <a:satMod val="155000"/>
            </a:schemeClr>
          </a:gs>
          <a:gs pos="100000">
            <a:schemeClr val="phClr">
              <a:shade val="85000"/>
            </a:schemeClr>
          </a:gs>
        </a:gsLst>
        <a:path path="circle">
          <a:fillToRect l="-40000" t="-90000" r="140000" b="19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3175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1500" dist="254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phClr">
              <a:satMod val="115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100000">
            <a:schemeClr val="phClr">
              <a:tint val="80000"/>
              <a:satMod val="250000"/>
            </a:schemeClr>
          </a:gs>
          <a:gs pos="60000">
            <a:schemeClr val="phClr">
              <a:shade val="38000"/>
              <a:satMod val="175000"/>
            </a:schemeClr>
          </a:gs>
          <a:gs pos="0">
            <a:schemeClr val="phClr">
              <a:shade val="30000"/>
              <a:satMod val="175000"/>
            </a:schemeClr>
          </a:gs>
        </a:gsLst>
        <a:lin ang="5400000" scaled="0"/>
      </a:gradFill>
      <a:blipFill>
        <a:blip xmlns:r="http://schemas.openxmlformats.org/officeDocument/2006/relationships" r:embed="rId1">
          <a:duotone>
            <a:schemeClr val="phClr">
              <a:shade val="48000"/>
            </a:schemeClr>
            <a:schemeClr val="phClr">
              <a:tint val="96000"/>
              <a:satMod val="150000"/>
            </a:schemeClr>
          </a:duotone>
        </a:blip>
        <a:tile tx="0" ty="0" sx="80000" sy="80000" flip="none" algn="tl"/>
      </a:blipFill>
    </a:bgFillStyleLst>
  </a:fmtScheme>
</a:themeOverride>
</file>

<file path=ppt/theme/themeOverride45.xml><?xml version="1.0" encoding="utf-8"?>
<a:themeOverride xmlns:a="http://schemas.openxmlformats.org/drawingml/2006/main">
  <a:clrScheme name="Waveform">
    <a:dk1>
      <a:sysClr val="windowText" lastClr="000000"/>
    </a:dk1>
    <a:lt1>
      <a:sysClr val="window" lastClr="FFFFFF"/>
    </a:lt1>
    <a:dk2>
      <a:srgbClr val="073E87"/>
    </a:dk2>
    <a:lt2>
      <a:srgbClr val="C6E7FC"/>
    </a:lt2>
    <a:accent1>
      <a:srgbClr val="31B6FD"/>
    </a:accent1>
    <a:accent2>
      <a:srgbClr val="4584D3"/>
    </a:accent2>
    <a:accent3>
      <a:srgbClr val="5BD078"/>
    </a:accent3>
    <a:accent4>
      <a:srgbClr val="A5D028"/>
    </a:accent4>
    <a:accent5>
      <a:srgbClr val="F5C040"/>
    </a:accent5>
    <a:accent6>
      <a:srgbClr val="05E0DB"/>
    </a:accent6>
    <a:hlink>
      <a:srgbClr val="0080FF"/>
    </a:hlink>
    <a:folHlink>
      <a:srgbClr val="5EAEFF"/>
    </a:folHlink>
  </a:clrScheme>
  <a:fontScheme name="Urban">
    <a:majorFont>
      <a:latin typeface="Trebuchet MS"/>
      <a:ea typeface=""/>
      <a:cs typeface=""/>
      <a:font script="Jpan" typeface="HGｺﾞｼｯｸM"/>
      <a:font script="Hang" typeface="맑은 고딕"/>
      <a:font script="Hans" typeface="方正姚体"/>
      <a:font script="Hant" typeface="微軟正黑體"/>
      <a:font script="Arab" typeface="Tahoma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Georgia"/>
      <a:ea typeface=""/>
      <a:cs typeface=""/>
      <a:font script="Jpan" typeface="HG明朝B"/>
      <a:font script="Hang" typeface="맑은 고딕"/>
      <a:font script="Hans" typeface="宋体"/>
      <a:font script="Hant" typeface="新細明體"/>
      <a:font script="Arab" typeface="Arial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Urban">
    <a:fillStyleLst>
      <a:solidFill>
        <a:schemeClr val="phClr"/>
      </a:solidFill>
      <a:gradFill rotWithShape="1">
        <a:gsLst>
          <a:gs pos="0">
            <a:schemeClr val="phClr">
              <a:tint val="1000"/>
              <a:satMod val="255000"/>
            </a:schemeClr>
          </a:gs>
          <a:gs pos="55000">
            <a:schemeClr val="phClr">
              <a:tint val="12000"/>
              <a:satMod val="255000"/>
            </a:schemeClr>
          </a:gs>
          <a:gs pos="100000">
            <a:schemeClr val="phClr">
              <a:tint val="45000"/>
              <a:satMod val="250000"/>
            </a:schemeClr>
          </a:gs>
        </a:gsLst>
        <a:path path="circle">
          <a:fillToRect l="-40000" t="-90000" r="140000" b="190000"/>
        </a:path>
      </a:gradFill>
      <a:gradFill rotWithShape="1">
        <a:gsLst>
          <a:gs pos="0">
            <a:schemeClr val="phClr">
              <a:tint val="43000"/>
              <a:satMod val="165000"/>
            </a:schemeClr>
          </a:gs>
          <a:gs pos="55000">
            <a:schemeClr val="phClr">
              <a:tint val="83000"/>
              <a:satMod val="155000"/>
            </a:schemeClr>
          </a:gs>
          <a:gs pos="100000">
            <a:schemeClr val="phClr">
              <a:shade val="85000"/>
            </a:schemeClr>
          </a:gs>
        </a:gsLst>
        <a:path path="circle">
          <a:fillToRect l="-40000" t="-90000" r="140000" b="19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3175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1500" dist="254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phClr">
              <a:satMod val="115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100000">
            <a:schemeClr val="phClr">
              <a:tint val="80000"/>
              <a:satMod val="250000"/>
            </a:schemeClr>
          </a:gs>
          <a:gs pos="60000">
            <a:schemeClr val="phClr">
              <a:shade val="38000"/>
              <a:satMod val="175000"/>
            </a:schemeClr>
          </a:gs>
          <a:gs pos="0">
            <a:schemeClr val="phClr">
              <a:shade val="30000"/>
              <a:satMod val="175000"/>
            </a:schemeClr>
          </a:gs>
        </a:gsLst>
        <a:lin ang="5400000" scaled="0"/>
      </a:gradFill>
      <a:blipFill>
        <a:blip xmlns:r="http://schemas.openxmlformats.org/officeDocument/2006/relationships" r:embed="rId1">
          <a:duotone>
            <a:schemeClr val="phClr">
              <a:shade val="48000"/>
            </a:schemeClr>
            <a:schemeClr val="phClr">
              <a:tint val="96000"/>
              <a:satMod val="150000"/>
            </a:schemeClr>
          </a:duotone>
        </a:blip>
        <a:tile tx="0" ty="0" sx="80000" sy="80000" flip="none" algn="tl"/>
      </a:blipFill>
    </a:bgFillStyleLst>
  </a:fmtScheme>
</a:themeOverride>
</file>

<file path=ppt/theme/themeOverride46.xml><?xml version="1.0" encoding="utf-8"?>
<a:themeOverride xmlns:a="http://schemas.openxmlformats.org/drawingml/2006/main">
  <a:clrScheme name="Waveform">
    <a:dk1>
      <a:sysClr val="windowText" lastClr="000000"/>
    </a:dk1>
    <a:lt1>
      <a:sysClr val="window" lastClr="FFFFFF"/>
    </a:lt1>
    <a:dk2>
      <a:srgbClr val="073E87"/>
    </a:dk2>
    <a:lt2>
      <a:srgbClr val="C6E7FC"/>
    </a:lt2>
    <a:accent1>
      <a:srgbClr val="31B6FD"/>
    </a:accent1>
    <a:accent2>
      <a:srgbClr val="4584D3"/>
    </a:accent2>
    <a:accent3>
      <a:srgbClr val="5BD078"/>
    </a:accent3>
    <a:accent4>
      <a:srgbClr val="A5D028"/>
    </a:accent4>
    <a:accent5>
      <a:srgbClr val="F5C040"/>
    </a:accent5>
    <a:accent6>
      <a:srgbClr val="05E0DB"/>
    </a:accent6>
    <a:hlink>
      <a:srgbClr val="0080FF"/>
    </a:hlink>
    <a:folHlink>
      <a:srgbClr val="5EAEFF"/>
    </a:folHlink>
  </a:clrScheme>
  <a:fontScheme name="Urban">
    <a:majorFont>
      <a:latin typeface="Trebuchet MS"/>
      <a:ea typeface=""/>
      <a:cs typeface=""/>
      <a:font script="Jpan" typeface="HGｺﾞｼｯｸM"/>
      <a:font script="Hang" typeface="맑은 고딕"/>
      <a:font script="Hans" typeface="方正姚体"/>
      <a:font script="Hant" typeface="微軟正黑體"/>
      <a:font script="Arab" typeface="Tahoma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Georgia"/>
      <a:ea typeface=""/>
      <a:cs typeface=""/>
      <a:font script="Jpan" typeface="HG明朝B"/>
      <a:font script="Hang" typeface="맑은 고딕"/>
      <a:font script="Hans" typeface="宋体"/>
      <a:font script="Hant" typeface="新細明體"/>
      <a:font script="Arab" typeface="Arial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Urban">
    <a:fillStyleLst>
      <a:solidFill>
        <a:schemeClr val="phClr"/>
      </a:solidFill>
      <a:gradFill rotWithShape="1">
        <a:gsLst>
          <a:gs pos="0">
            <a:schemeClr val="phClr">
              <a:tint val="1000"/>
              <a:satMod val="255000"/>
            </a:schemeClr>
          </a:gs>
          <a:gs pos="55000">
            <a:schemeClr val="phClr">
              <a:tint val="12000"/>
              <a:satMod val="255000"/>
            </a:schemeClr>
          </a:gs>
          <a:gs pos="100000">
            <a:schemeClr val="phClr">
              <a:tint val="45000"/>
              <a:satMod val="250000"/>
            </a:schemeClr>
          </a:gs>
        </a:gsLst>
        <a:path path="circle">
          <a:fillToRect l="-40000" t="-90000" r="140000" b="190000"/>
        </a:path>
      </a:gradFill>
      <a:gradFill rotWithShape="1">
        <a:gsLst>
          <a:gs pos="0">
            <a:schemeClr val="phClr">
              <a:tint val="43000"/>
              <a:satMod val="165000"/>
            </a:schemeClr>
          </a:gs>
          <a:gs pos="55000">
            <a:schemeClr val="phClr">
              <a:tint val="83000"/>
              <a:satMod val="155000"/>
            </a:schemeClr>
          </a:gs>
          <a:gs pos="100000">
            <a:schemeClr val="phClr">
              <a:shade val="85000"/>
            </a:schemeClr>
          </a:gs>
        </a:gsLst>
        <a:path path="circle">
          <a:fillToRect l="-40000" t="-90000" r="140000" b="19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3175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1500" dist="254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phClr">
              <a:satMod val="115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100000">
            <a:schemeClr val="phClr">
              <a:tint val="80000"/>
              <a:satMod val="250000"/>
            </a:schemeClr>
          </a:gs>
          <a:gs pos="60000">
            <a:schemeClr val="phClr">
              <a:shade val="38000"/>
              <a:satMod val="175000"/>
            </a:schemeClr>
          </a:gs>
          <a:gs pos="0">
            <a:schemeClr val="phClr">
              <a:shade val="30000"/>
              <a:satMod val="175000"/>
            </a:schemeClr>
          </a:gs>
        </a:gsLst>
        <a:lin ang="5400000" scaled="0"/>
      </a:gradFill>
      <a:blipFill>
        <a:blip xmlns:r="http://schemas.openxmlformats.org/officeDocument/2006/relationships" r:embed="rId1">
          <a:duotone>
            <a:schemeClr val="phClr">
              <a:shade val="48000"/>
            </a:schemeClr>
            <a:schemeClr val="phClr">
              <a:tint val="96000"/>
              <a:satMod val="150000"/>
            </a:schemeClr>
          </a:duotone>
        </a:blip>
        <a:tile tx="0" ty="0" sx="80000" sy="80000" flip="none" algn="tl"/>
      </a:blipFill>
    </a:bgFillStyleLst>
  </a:fmtScheme>
</a:themeOverride>
</file>

<file path=ppt/theme/themeOverride47.xml><?xml version="1.0" encoding="utf-8"?>
<a:themeOverride xmlns:a="http://schemas.openxmlformats.org/drawingml/2006/main">
  <a:clrScheme name="Waveform">
    <a:dk1>
      <a:sysClr val="windowText" lastClr="000000"/>
    </a:dk1>
    <a:lt1>
      <a:sysClr val="window" lastClr="FFFFFF"/>
    </a:lt1>
    <a:dk2>
      <a:srgbClr val="073E87"/>
    </a:dk2>
    <a:lt2>
      <a:srgbClr val="C6E7FC"/>
    </a:lt2>
    <a:accent1>
      <a:srgbClr val="31B6FD"/>
    </a:accent1>
    <a:accent2>
      <a:srgbClr val="4584D3"/>
    </a:accent2>
    <a:accent3>
      <a:srgbClr val="5BD078"/>
    </a:accent3>
    <a:accent4>
      <a:srgbClr val="A5D028"/>
    </a:accent4>
    <a:accent5>
      <a:srgbClr val="F5C040"/>
    </a:accent5>
    <a:accent6>
      <a:srgbClr val="05E0DB"/>
    </a:accent6>
    <a:hlink>
      <a:srgbClr val="0080FF"/>
    </a:hlink>
    <a:folHlink>
      <a:srgbClr val="5EAEFF"/>
    </a:folHlink>
  </a:clrScheme>
  <a:fontScheme name="Urban">
    <a:majorFont>
      <a:latin typeface="Trebuchet MS"/>
      <a:ea typeface=""/>
      <a:cs typeface=""/>
      <a:font script="Jpan" typeface="HGｺﾞｼｯｸM"/>
      <a:font script="Hang" typeface="맑은 고딕"/>
      <a:font script="Hans" typeface="方正姚体"/>
      <a:font script="Hant" typeface="微軟正黑體"/>
      <a:font script="Arab" typeface="Tahoma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Georgia"/>
      <a:ea typeface=""/>
      <a:cs typeface=""/>
      <a:font script="Jpan" typeface="HG明朝B"/>
      <a:font script="Hang" typeface="맑은 고딕"/>
      <a:font script="Hans" typeface="宋体"/>
      <a:font script="Hant" typeface="新細明體"/>
      <a:font script="Arab" typeface="Arial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Urban">
    <a:fillStyleLst>
      <a:solidFill>
        <a:schemeClr val="phClr"/>
      </a:solidFill>
      <a:gradFill rotWithShape="1">
        <a:gsLst>
          <a:gs pos="0">
            <a:schemeClr val="phClr">
              <a:tint val="1000"/>
              <a:satMod val="255000"/>
            </a:schemeClr>
          </a:gs>
          <a:gs pos="55000">
            <a:schemeClr val="phClr">
              <a:tint val="12000"/>
              <a:satMod val="255000"/>
            </a:schemeClr>
          </a:gs>
          <a:gs pos="100000">
            <a:schemeClr val="phClr">
              <a:tint val="45000"/>
              <a:satMod val="250000"/>
            </a:schemeClr>
          </a:gs>
        </a:gsLst>
        <a:path path="circle">
          <a:fillToRect l="-40000" t="-90000" r="140000" b="190000"/>
        </a:path>
      </a:gradFill>
      <a:gradFill rotWithShape="1">
        <a:gsLst>
          <a:gs pos="0">
            <a:schemeClr val="phClr">
              <a:tint val="43000"/>
              <a:satMod val="165000"/>
            </a:schemeClr>
          </a:gs>
          <a:gs pos="55000">
            <a:schemeClr val="phClr">
              <a:tint val="83000"/>
              <a:satMod val="155000"/>
            </a:schemeClr>
          </a:gs>
          <a:gs pos="100000">
            <a:schemeClr val="phClr">
              <a:shade val="85000"/>
            </a:schemeClr>
          </a:gs>
        </a:gsLst>
        <a:path path="circle">
          <a:fillToRect l="-40000" t="-90000" r="140000" b="19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3175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1500" dist="254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phClr">
              <a:satMod val="115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100000">
            <a:schemeClr val="phClr">
              <a:tint val="80000"/>
              <a:satMod val="250000"/>
            </a:schemeClr>
          </a:gs>
          <a:gs pos="60000">
            <a:schemeClr val="phClr">
              <a:shade val="38000"/>
              <a:satMod val="175000"/>
            </a:schemeClr>
          </a:gs>
          <a:gs pos="0">
            <a:schemeClr val="phClr">
              <a:shade val="30000"/>
              <a:satMod val="175000"/>
            </a:schemeClr>
          </a:gs>
        </a:gsLst>
        <a:lin ang="5400000" scaled="0"/>
      </a:gradFill>
      <a:blipFill>
        <a:blip xmlns:r="http://schemas.openxmlformats.org/officeDocument/2006/relationships" r:embed="rId1">
          <a:duotone>
            <a:schemeClr val="phClr">
              <a:shade val="48000"/>
            </a:schemeClr>
            <a:schemeClr val="phClr">
              <a:tint val="96000"/>
              <a:satMod val="150000"/>
            </a:schemeClr>
          </a:duotone>
        </a:blip>
        <a:tile tx="0" ty="0" sx="80000" sy="80000" flip="none" algn="tl"/>
      </a:blipFill>
    </a:bgFillStyleLst>
  </a:fmtScheme>
</a:themeOverride>
</file>

<file path=ppt/theme/themeOverride48.xml><?xml version="1.0" encoding="utf-8"?>
<a:themeOverride xmlns:a="http://schemas.openxmlformats.org/drawingml/2006/main">
  <a:clrScheme name="Waveform">
    <a:dk1>
      <a:sysClr val="windowText" lastClr="000000"/>
    </a:dk1>
    <a:lt1>
      <a:sysClr val="window" lastClr="FFFFFF"/>
    </a:lt1>
    <a:dk2>
      <a:srgbClr val="073E87"/>
    </a:dk2>
    <a:lt2>
      <a:srgbClr val="C6E7FC"/>
    </a:lt2>
    <a:accent1>
      <a:srgbClr val="31B6FD"/>
    </a:accent1>
    <a:accent2>
      <a:srgbClr val="4584D3"/>
    </a:accent2>
    <a:accent3>
      <a:srgbClr val="5BD078"/>
    </a:accent3>
    <a:accent4>
      <a:srgbClr val="A5D028"/>
    </a:accent4>
    <a:accent5>
      <a:srgbClr val="F5C040"/>
    </a:accent5>
    <a:accent6>
      <a:srgbClr val="05E0DB"/>
    </a:accent6>
    <a:hlink>
      <a:srgbClr val="0080FF"/>
    </a:hlink>
    <a:folHlink>
      <a:srgbClr val="5EAEFF"/>
    </a:folHlink>
  </a:clrScheme>
  <a:fontScheme name="Urban">
    <a:majorFont>
      <a:latin typeface="Trebuchet MS"/>
      <a:ea typeface=""/>
      <a:cs typeface=""/>
      <a:font script="Jpan" typeface="HGｺﾞｼｯｸM"/>
      <a:font script="Hang" typeface="맑은 고딕"/>
      <a:font script="Hans" typeface="方正姚体"/>
      <a:font script="Hant" typeface="微軟正黑體"/>
      <a:font script="Arab" typeface="Tahoma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Georgia"/>
      <a:ea typeface=""/>
      <a:cs typeface=""/>
      <a:font script="Jpan" typeface="HG明朝B"/>
      <a:font script="Hang" typeface="맑은 고딕"/>
      <a:font script="Hans" typeface="宋体"/>
      <a:font script="Hant" typeface="新細明體"/>
      <a:font script="Arab" typeface="Arial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Urban">
    <a:fillStyleLst>
      <a:solidFill>
        <a:schemeClr val="phClr"/>
      </a:solidFill>
      <a:gradFill rotWithShape="1">
        <a:gsLst>
          <a:gs pos="0">
            <a:schemeClr val="phClr">
              <a:tint val="1000"/>
              <a:satMod val="255000"/>
            </a:schemeClr>
          </a:gs>
          <a:gs pos="55000">
            <a:schemeClr val="phClr">
              <a:tint val="12000"/>
              <a:satMod val="255000"/>
            </a:schemeClr>
          </a:gs>
          <a:gs pos="100000">
            <a:schemeClr val="phClr">
              <a:tint val="45000"/>
              <a:satMod val="250000"/>
            </a:schemeClr>
          </a:gs>
        </a:gsLst>
        <a:path path="circle">
          <a:fillToRect l="-40000" t="-90000" r="140000" b="190000"/>
        </a:path>
      </a:gradFill>
      <a:gradFill rotWithShape="1">
        <a:gsLst>
          <a:gs pos="0">
            <a:schemeClr val="phClr">
              <a:tint val="43000"/>
              <a:satMod val="165000"/>
            </a:schemeClr>
          </a:gs>
          <a:gs pos="55000">
            <a:schemeClr val="phClr">
              <a:tint val="83000"/>
              <a:satMod val="155000"/>
            </a:schemeClr>
          </a:gs>
          <a:gs pos="100000">
            <a:schemeClr val="phClr">
              <a:shade val="85000"/>
            </a:schemeClr>
          </a:gs>
        </a:gsLst>
        <a:path path="circle">
          <a:fillToRect l="-40000" t="-90000" r="140000" b="19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3175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1500" dist="254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phClr">
              <a:satMod val="115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100000">
            <a:schemeClr val="phClr">
              <a:tint val="80000"/>
              <a:satMod val="250000"/>
            </a:schemeClr>
          </a:gs>
          <a:gs pos="60000">
            <a:schemeClr val="phClr">
              <a:shade val="38000"/>
              <a:satMod val="175000"/>
            </a:schemeClr>
          </a:gs>
          <a:gs pos="0">
            <a:schemeClr val="phClr">
              <a:shade val="30000"/>
              <a:satMod val="175000"/>
            </a:schemeClr>
          </a:gs>
        </a:gsLst>
        <a:lin ang="5400000" scaled="0"/>
      </a:gradFill>
      <a:blipFill>
        <a:blip xmlns:r="http://schemas.openxmlformats.org/officeDocument/2006/relationships" r:embed="rId1">
          <a:duotone>
            <a:schemeClr val="phClr">
              <a:shade val="48000"/>
            </a:schemeClr>
            <a:schemeClr val="phClr">
              <a:tint val="96000"/>
              <a:satMod val="150000"/>
            </a:schemeClr>
          </a:duotone>
        </a:blip>
        <a:tile tx="0" ty="0" sx="80000" sy="80000" flip="none" algn="tl"/>
      </a:blipFill>
    </a:bgFillStyleLst>
  </a:fmtScheme>
</a:themeOverride>
</file>

<file path=ppt/theme/themeOverride49.xml><?xml version="1.0" encoding="utf-8"?>
<a:themeOverride xmlns:a="http://schemas.openxmlformats.org/drawingml/2006/main">
  <a:clrScheme name="Waveform">
    <a:dk1>
      <a:sysClr val="windowText" lastClr="000000"/>
    </a:dk1>
    <a:lt1>
      <a:sysClr val="window" lastClr="FFFFFF"/>
    </a:lt1>
    <a:dk2>
      <a:srgbClr val="073E87"/>
    </a:dk2>
    <a:lt2>
      <a:srgbClr val="C6E7FC"/>
    </a:lt2>
    <a:accent1>
      <a:srgbClr val="31B6FD"/>
    </a:accent1>
    <a:accent2>
      <a:srgbClr val="4584D3"/>
    </a:accent2>
    <a:accent3>
      <a:srgbClr val="5BD078"/>
    </a:accent3>
    <a:accent4>
      <a:srgbClr val="A5D028"/>
    </a:accent4>
    <a:accent5>
      <a:srgbClr val="F5C040"/>
    </a:accent5>
    <a:accent6>
      <a:srgbClr val="05E0DB"/>
    </a:accent6>
    <a:hlink>
      <a:srgbClr val="0080FF"/>
    </a:hlink>
    <a:folHlink>
      <a:srgbClr val="5EAEFF"/>
    </a:folHlink>
  </a:clrScheme>
  <a:fontScheme name="Urban">
    <a:majorFont>
      <a:latin typeface="Trebuchet MS"/>
      <a:ea typeface=""/>
      <a:cs typeface=""/>
      <a:font script="Jpan" typeface="HGｺﾞｼｯｸM"/>
      <a:font script="Hang" typeface="맑은 고딕"/>
      <a:font script="Hans" typeface="方正姚体"/>
      <a:font script="Hant" typeface="微軟正黑體"/>
      <a:font script="Arab" typeface="Tahoma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Georgia"/>
      <a:ea typeface=""/>
      <a:cs typeface=""/>
      <a:font script="Jpan" typeface="HG明朝B"/>
      <a:font script="Hang" typeface="맑은 고딕"/>
      <a:font script="Hans" typeface="宋体"/>
      <a:font script="Hant" typeface="新細明體"/>
      <a:font script="Arab" typeface="Arial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Urban">
    <a:fillStyleLst>
      <a:solidFill>
        <a:schemeClr val="phClr"/>
      </a:solidFill>
      <a:gradFill rotWithShape="1">
        <a:gsLst>
          <a:gs pos="0">
            <a:schemeClr val="phClr">
              <a:tint val="1000"/>
              <a:satMod val="255000"/>
            </a:schemeClr>
          </a:gs>
          <a:gs pos="55000">
            <a:schemeClr val="phClr">
              <a:tint val="12000"/>
              <a:satMod val="255000"/>
            </a:schemeClr>
          </a:gs>
          <a:gs pos="100000">
            <a:schemeClr val="phClr">
              <a:tint val="45000"/>
              <a:satMod val="250000"/>
            </a:schemeClr>
          </a:gs>
        </a:gsLst>
        <a:path path="circle">
          <a:fillToRect l="-40000" t="-90000" r="140000" b="190000"/>
        </a:path>
      </a:gradFill>
      <a:gradFill rotWithShape="1">
        <a:gsLst>
          <a:gs pos="0">
            <a:schemeClr val="phClr">
              <a:tint val="43000"/>
              <a:satMod val="165000"/>
            </a:schemeClr>
          </a:gs>
          <a:gs pos="55000">
            <a:schemeClr val="phClr">
              <a:tint val="83000"/>
              <a:satMod val="155000"/>
            </a:schemeClr>
          </a:gs>
          <a:gs pos="100000">
            <a:schemeClr val="phClr">
              <a:shade val="85000"/>
            </a:schemeClr>
          </a:gs>
        </a:gsLst>
        <a:path path="circle">
          <a:fillToRect l="-40000" t="-90000" r="140000" b="19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3175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1500" dist="254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phClr">
              <a:satMod val="115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100000">
            <a:schemeClr val="phClr">
              <a:tint val="80000"/>
              <a:satMod val="250000"/>
            </a:schemeClr>
          </a:gs>
          <a:gs pos="60000">
            <a:schemeClr val="phClr">
              <a:shade val="38000"/>
              <a:satMod val="175000"/>
            </a:schemeClr>
          </a:gs>
          <a:gs pos="0">
            <a:schemeClr val="phClr">
              <a:shade val="30000"/>
              <a:satMod val="175000"/>
            </a:schemeClr>
          </a:gs>
        </a:gsLst>
        <a:lin ang="5400000" scaled="0"/>
      </a:gradFill>
      <a:blipFill>
        <a:blip xmlns:r="http://schemas.openxmlformats.org/officeDocument/2006/relationships" r:embed="rId1">
          <a:duotone>
            <a:schemeClr val="phClr">
              <a:shade val="48000"/>
            </a:schemeClr>
            <a:schemeClr val="phClr">
              <a:tint val="96000"/>
              <a:satMod val="150000"/>
            </a:schemeClr>
          </a:duotone>
        </a:blip>
        <a:tile tx="0" ty="0" sx="80000" sy="80000" flip="none" algn="tl"/>
      </a:blipFill>
    </a:bgFillStyleLst>
  </a:fmtScheme>
</a:themeOverride>
</file>

<file path=ppt/theme/themeOverride5.xml><?xml version="1.0" encoding="utf-8"?>
<a:themeOverride xmlns:a="http://schemas.openxmlformats.org/drawingml/2006/main">
  <a:clrScheme name="Waveform">
    <a:dk1>
      <a:sysClr val="windowText" lastClr="000000"/>
    </a:dk1>
    <a:lt1>
      <a:sysClr val="window" lastClr="FFFFFF"/>
    </a:lt1>
    <a:dk2>
      <a:srgbClr val="073E87"/>
    </a:dk2>
    <a:lt2>
      <a:srgbClr val="C6E7FC"/>
    </a:lt2>
    <a:accent1>
      <a:srgbClr val="31B6FD"/>
    </a:accent1>
    <a:accent2>
      <a:srgbClr val="4584D3"/>
    </a:accent2>
    <a:accent3>
      <a:srgbClr val="5BD078"/>
    </a:accent3>
    <a:accent4>
      <a:srgbClr val="A5D028"/>
    </a:accent4>
    <a:accent5>
      <a:srgbClr val="F5C040"/>
    </a:accent5>
    <a:accent6>
      <a:srgbClr val="05E0DB"/>
    </a:accent6>
    <a:hlink>
      <a:srgbClr val="0080FF"/>
    </a:hlink>
    <a:folHlink>
      <a:srgbClr val="5EAEFF"/>
    </a:folHlink>
  </a:clrScheme>
  <a:fontScheme name="Urban">
    <a:majorFont>
      <a:latin typeface="Trebuchet MS"/>
      <a:ea typeface=""/>
      <a:cs typeface=""/>
      <a:font script="Jpan" typeface="HGｺﾞｼｯｸM"/>
      <a:font script="Hang" typeface="맑은 고딕"/>
      <a:font script="Hans" typeface="方正姚体"/>
      <a:font script="Hant" typeface="微軟正黑體"/>
      <a:font script="Arab" typeface="Tahoma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Georgia"/>
      <a:ea typeface=""/>
      <a:cs typeface=""/>
      <a:font script="Jpan" typeface="HG明朝B"/>
      <a:font script="Hang" typeface="맑은 고딕"/>
      <a:font script="Hans" typeface="宋体"/>
      <a:font script="Hant" typeface="新細明體"/>
      <a:font script="Arab" typeface="Arial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Urban">
    <a:fillStyleLst>
      <a:solidFill>
        <a:schemeClr val="phClr"/>
      </a:solidFill>
      <a:gradFill rotWithShape="1">
        <a:gsLst>
          <a:gs pos="0">
            <a:schemeClr val="phClr">
              <a:tint val="1000"/>
              <a:satMod val="255000"/>
            </a:schemeClr>
          </a:gs>
          <a:gs pos="55000">
            <a:schemeClr val="phClr">
              <a:tint val="12000"/>
              <a:satMod val="255000"/>
            </a:schemeClr>
          </a:gs>
          <a:gs pos="100000">
            <a:schemeClr val="phClr">
              <a:tint val="45000"/>
              <a:satMod val="250000"/>
            </a:schemeClr>
          </a:gs>
        </a:gsLst>
        <a:path path="circle">
          <a:fillToRect l="-40000" t="-90000" r="140000" b="190000"/>
        </a:path>
      </a:gradFill>
      <a:gradFill rotWithShape="1">
        <a:gsLst>
          <a:gs pos="0">
            <a:schemeClr val="phClr">
              <a:tint val="43000"/>
              <a:satMod val="165000"/>
            </a:schemeClr>
          </a:gs>
          <a:gs pos="55000">
            <a:schemeClr val="phClr">
              <a:tint val="83000"/>
              <a:satMod val="155000"/>
            </a:schemeClr>
          </a:gs>
          <a:gs pos="100000">
            <a:schemeClr val="phClr">
              <a:shade val="85000"/>
            </a:schemeClr>
          </a:gs>
        </a:gsLst>
        <a:path path="circle">
          <a:fillToRect l="-40000" t="-90000" r="140000" b="19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3175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1500" dist="254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phClr">
              <a:satMod val="115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100000">
            <a:schemeClr val="phClr">
              <a:tint val="80000"/>
              <a:satMod val="250000"/>
            </a:schemeClr>
          </a:gs>
          <a:gs pos="60000">
            <a:schemeClr val="phClr">
              <a:shade val="38000"/>
              <a:satMod val="175000"/>
            </a:schemeClr>
          </a:gs>
          <a:gs pos="0">
            <a:schemeClr val="phClr">
              <a:shade val="30000"/>
              <a:satMod val="175000"/>
            </a:schemeClr>
          </a:gs>
        </a:gsLst>
        <a:lin ang="5400000" scaled="0"/>
      </a:gradFill>
      <a:blipFill>
        <a:blip xmlns:r="http://schemas.openxmlformats.org/officeDocument/2006/relationships" r:embed="rId1">
          <a:duotone>
            <a:schemeClr val="phClr">
              <a:shade val="48000"/>
            </a:schemeClr>
            <a:schemeClr val="phClr">
              <a:tint val="96000"/>
              <a:satMod val="150000"/>
            </a:schemeClr>
          </a:duotone>
        </a:blip>
        <a:tile tx="0" ty="0" sx="80000" sy="80000" flip="none" algn="tl"/>
      </a:blipFill>
    </a:bgFillStyleLst>
  </a:fmtScheme>
</a:themeOverride>
</file>

<file path=ppt/theme/themeOverride50.xml><?xml version="1.0" encoding="utf-8"?>
<a:themeOverride xmlns:a="http://schemas.openxmlformats.org/drawingml/2006/main">
  <a:clrScheme name="Waveform">
    <a:dk1>
      <a:sysClr val="windowText" lastClr="000000"/>
    </a:dk1>
    <a:lt1>
      <a:sysClr val="window" lastClr="FFFFFF"/>
    </a:lt1>
    <a:dk2>
      <a:srgbClr val="073E87"/>
    </a:dk2>
    <a:lt2>
      <a:srgbClr val="C6E7FC"/>
    </a:lt2>
    <a:accent1>
      <a:srgbClr val="31B6FD"/>
    </a:accent1>
    <a:accent2>
      <a:srgbClr val="4584D3"/>
    </a:accent2>
    <a:accent3>
      <a:srgbClr val="5BD078"/>
    </a:accent3>
    <a:accent4>
      <a:srgbClr val="A5D028"/>
    </a:accent4>
    <a:accent5>
      <a:srgbClr val="F5C040"/>
    </a:accent5>
    <a:accent6>
      <a:srgbClr val="05E0DB"/>
    </a:accent6>
    <a:hlink>
      <a:srgbClr val="0080FF"/>
    </a:hlink>
    <a:folHlink>
      <a:srgbClr val="5EAEFF"/>
    </a:folHlink>
  </a:clrScheme>
  <a:fontScheme name="Urban">
    <a:majorFont>
      <a:latin typeface="Trebuchet MS"/>
      <a:ea typeface=""/>
      <a:cs typeface=""/>
      <a:font script="Jpan" typeface="HGｺﾞｼｯｸM"/>
      <a:font script="Hang" typeface="맑은 고딕"/>
      <a:font script="Hans" typeface="方正姚体"/>
      <a:font script="Hant" typeface="微軟正黑體"/>
      <a:font script="Arab" typeface="Tahoma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Georgia"/>
      <a:ea typeface=""/>
      <a:cs typeface=""/>
      <a:font script="Jpan" typeface="HG明朝B"/>
      <a:font script="Hang" typeface="맑은 고딕"/>
      <a:font script="Hans" typeface="宋体"/>
      <a:font script="Hant" typeface="新細明體"/>
      <a:font script="Arab" typeface="Arial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Urban">
    <a:fillStyleLst>
      <a:solidFill>
        <a:schemeClr val="phClr"/>
      </a:solidFill>
      <a:gradFill rotWithShape="1">
        <a:gsLst>
          <a:gs pos="0">
            <a:schemeClr val="phClr">
              <a:tint val="1000"/>
              <a:satMod val="255000"/>
            </a:schemeClr>
          </a:gs>
          <a:gs pos="55000">
            <a:schemeClr val="phClr">
              <a:tint val="12000"/>
              <a:satMod val="255000"/>
            </a:schemeClr>
          </a:gs>
          <a:gs pos="100000">
            <a:schemeClr val="phClr">
              <a:tint val="45000"/>
              <a:satMod val="250000"/>
            </a:schemeClr>
          </a:gs>
        </a:gsLst>
        <a:path path="circle">
          <a:fillToRect l="-40000" t="-90000" r="140000" b="190000"/>
        </a:path>
      </a:gradFill>
      <a:gradFill rotWithShape="1">
        <a:gsLst>
          <a:gs pos="0">
            <a:schemeClr val="phClr">
              <a:tint val="43000"/>
              <a:satMod val="165000"/>
            </a:schemeClr>
          </a:gs>
          <a:gs pos="55000">
            <a:schemeClr val="phClr">
              <a:tint val="83000"/>
              <a:satMod val="155000"/>
            </a:schemeClr>
          </a:gs>
          <a:gs pos="100000">
            <a:schemeClr val="phClr">
              <a:shade val="85000"/>
            </a:schemeClr>
          </a:gs>
        </a:gsLst>
        <a:path path="circle">
          <a:fillToRect l="-40000" t="-90000" r="140000" b="19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3175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1500" dist="254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phClr">
              <a:satMod val="115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100000">
            <a:schemeClr val="phClr">
              <a:tint val="80000"/>
              <a:satMod val="250000"/>
            </a:schemeClr>
          </a:gs>
          <a:gs pos="60000">
            <a:schemeClr val="phClr">
              <a:shade val="38000"/>
              <a:satMod val="175000"/>
            </a:schemeClr>
          </a:gs>
          <a:gs pos="0">
            <a:schemeClr val="phClr">
              <a:shade val="30000"/>
              <a:satMod val="175000"/>
            </a:schemeClr>
          </a:gs>
        </a:gsLst>
        <a:lin ang="5400000" scaled="0"/>
      </a:gradFill>
      <a:blipFill>
        <a:blip xmlns:r="http://schemas.openxmlformats.org/officeDocument/2006/relationships" r:embed="rId1">
          <a:duotone>
            <a:schemeClr val="phClr">
              <a:shade val="48000"/>
            </a:schemeClr>
            <a:schemeClr val="phClr">
              <a:tint val="96000"/>
              <a:satMod val="150000"/>
            </a:schemeClr>
          </a:duotone>
        </a:blip>
        <a:tile tx="0" ty="0" sx="80000" sy="80000" flip="none" algn="tl"/>
      </a:blipFill>
    </a:bgFillStyleLst>
  </a:fmtScheme>
</a:themeOverride>
</file>

<file path=ppt/theme/themeOverride51.xml><?xml version="1.0" encoding="utf-8"?>
<a:themeOverride xmlns:a="http://schemas.openxmlformats.org/drawingml/2006/main">
  <a:clrScheme name="Waveform">
    <a:dk1>
      <a:sysClr val="windowText" lastClr="000000"/>
    </a:dk1>
    <a:lt1>
      <a:sysClr val="window" lastClr="FFFFFF"/>
    </a:lt1>
    <a:dk2>
      <a:srgbClr val="073E87"/>
    </a:dk2>
    <a:lt2>
      <a:srgbClr val="C6E7FC"/>
    </a:lt2>
    <a:accent1>
      <a:srgbClr val="31B6FD"/>
    </a:accent1>
    <a:accent2>
      <a:srgbClr val="4584D3"/>
    </a:accent2>
    <a:accent3>
      <a:srgbClr val="5BD078"/>
    </a:accent3>
    <a:accent4>
      <a:srgbClr val="A5D028"/>
    </a:accent4>
    <a:accent5>
      <a:srgbClr val="F5C040"/>
    </a:accent5>
    <a:accent6>
      <a:srgbClr val="05E0DB"/>
    </a:accent6>
    <a:hlink>
      <a:srgbClr val="0080FF"/>
    </a:hlink>
    <a:folHlink>
      <a:srgbClr val="5EAEFF"/>
    </a:folHlink>
  </a:clrScheme>
  <a:fontScheme name="Urban">
    <a:majorFont>
      <a:latin typeface="Trebuchet MS"/>
      <a:ea typeface=""/>
      <a:cs typeface=""/>
      <a:font script="Jpan" typeface="HGｺﾞｼｯｸM"/>
      <a:font script="Hang" typeface="맑은 고딕"/>
      <a:font script="Hans" typeface="方正姚体"/>
      <a:font script="Hant" typeface="微軟正黑體"/>
      <a:font script="Arab" typeface="Tahoma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Georgia"/>
      <a:ea typeface=""/>
      <a:cs typeface=""/>
      <a:font script="Jpan" typeface="HG明朝B"/>
      <a:font script="Hang" typeface="맑은 고딕"/>
      <a:font script="Hans" typeface="宋体"/>
      <a:font script="Hant" typeface="新細明體"/>
      <a:font script="Arab" typeface="Arial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Urban">
    <a:fillStyleLst>
      <a:solidFill>
        <a:schemeClr val="phClr"/>
      </a:solidFill>
      <a:gradFill rotWithShape="1">
        <a:gsLst>
          <a:gs pos="0">
            <a:schemeClr val="phClr">
              <a:tint val="1000"/>
              <a:satMod val="255000"/>
            </a:schemeClr>
          </a:gs>
          <a:gs pos="55000">
            <a:schemeClr val="phClr">
              <a:tint val="12000"/>
              <a:satMod val="255000"/>
            </a:schemeClr>
          </a:gs>
          <a:gs pos="100000">
            <a:schemeClr val="phClr">
              <a:tint val="45000"/>
              <a:satMod val="250000"/>
            </a:schemeClr>
          </a:gs>
        </a:gsLst>
        <a:path path="circle">
          <a:fillToRect l="-40000" t="-90000" r="140000" b="190000"/>
        </a:path>
      </a:gradFill>
      <a:gradFill rotWithShape="1">
        <a:gsLst>
          <a:gs pos="0">
            <a:schemeClr val="phClr">
              <a:tint val="43000"/>
              <a:satMod val="165000"/>
            </a:schemeClr>
          </a:gs>
          <a:gs pos="55000">
            <a:schemeClr val="phClr">
              <a:tint val="83000"/>
              <a:satMod val="155000"/>
            </a:schemeClr>
          </a:gs>
          <a:gs pos="100000">
            <a:schemeClr val="phClr">
              <a:shade val="85000"/>
            </a:schemeClr>
          </a:gs>
        </a:gsLst>
        <a:path path="circle">
          <a:fillToRect l="-40000" t="-90000" r="140000" b="19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3175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1500" dist="254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phClr">
              <a:satMod val="115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100000">
            <a:schemeClr val="phClr">
              <a:tint val="80000"/>
              <a:satMod val="250000"/>
            </a:schemeClr>
          </a:gs>
          <a:gs pos="60000">
            <a:schemeClr val="phClr">
              <a:shade val="38000"/>
              <a:satMod val="175000"/>
            </a:schemeClr>
          </a:gs>
          <a:gs pos="0">
            <a:schemeClr val="phClr">
              <a:shade val="30000"/>
              <a:satMod val="175000"/>
            </a:schemeClr>
          </a:gs>
        </a:gsLst>
        <a:lin ang="5400000" scaled="0"/>
      </a:gradFill>
      <a:blipFill>
        <a:blip xmlns:r="http://schemas.openxmlformats.org/officeDocument/2006/relationships" r:embed="rId1">
          <a:duotone>
            <a:schemeClr val="phClr">
              <a:shade val="48000"/>
            </a:schemeClr>
            <a:schemeClr val="phClr">
              <a:tint val="96000"/>
              <a:satMod val="150000"/>
            </a:schemeClr>
          </a:duotone>
        </a:blip>
        <a:tile tx="0" ty="0" sx="80000" sy="80000" flip="none" algn="tl"/>
      </a:blipFill>
    </a:bgFillStyleLst>
  </a:fmtScheme>
</a:themeOverride>
</file>

<file path=ppt/theme/themeOverride52.xml><?xml version="1.0" encoding="utf-8"?>
<a:themeOverride xmlns:a="http://schemas.openxmlformats.org/drawingml/2006/main">
  <a:clrScheme name="Waveform">
    <a:dk1>
      <a:sysClr val="windowText" lastClr="000000"/>
    </a:dk1>
    <a:lt1>
      <a:sysClr val="window" lastClr="FFFFFF"/>
    </a:lt1>
    <a:dk2>
      <a:srgbClr val="073E87"/>
    </a:dk2>
    <a:lt2>
      <a:srgbClr val="C6E7FC"/>
    </a:lt2>
    <a:accent1>
      <a:srgbClr val="31B6FD"/>
    </a:accent1>
    <a:accent2>
      <a:srgbClr val="4584D3"/>
    </a:accent2>
    <a:accent3>
      <a:srgbClr val="5BD078"/>
    </a:accent3>
    <a:accent4>
      <a:srgbClr val="A5D028"/>
    </a:accent4>
    <a:accent5>
      <a:srgbClr val="F5C040"/>
    </a:accent5>
    <a:accent6>
      <a:srgbClr val="05E0DB"/>
    </a:accent6>
    <a:hlink>
      <a:srgbClr val="0080FF"/>
    </a:hlink>
    <a:folHlink>
      <a:srgbClr val="5EAEFF"/>
    </a:folHlink>
  </a:clrScheme>
  <a:fontScheme name="Urban">
    <a:majorFont>
      <a:latin typeface="Trebuchet MS"/>
      <a:ea typeface=""/>
      <a:cs typeface=""/>
      <a:font script="Jpan" typeface="HGｺﾞｼｯｸM"/>
      <a:font script="Hang" typeface="맑은 고딕"/>
      <a:font script="Hans" typeface="方正姚体"/>
      <a:font script="Hant" typeface="微軟正黑體"/>
      <a:font script="Arab" typeface="Tahoma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Georgia"/>
      <a:ea typeface=""/>
      <a:cs typeface=""/>
      <a:font script="Jpan" typeface="HG明朝B"/>
      <a:font script="Hang" typeface="맑은 고딕"/>
      <a:font script="Hans" typeface="宋体"/>
      <a:font script="Hant" typeface="新細明體"/>
      <a:font script="Arab" typeface="Arial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Urban">
    <a:fillStyleLst>
      <a:solidFill>
        <a:schemeClr val="phClr"/>
      </a:solidFill>
      <a:gradFill rotWithShape="1">
        <a:gsLst>
          <a:gs pos="0">
            <a:schemeClr val="phClr">
              <a:tint val="1000"/>
              <a:satMod val="255000"/>
            </a:schemeClr>
          </a:gs>
          <a:gs pos="55000">
            <a:schemeClr val="phClr">
              <a:tint val="12000"/>
              <a:satMod val="255000"/>
            </a:schemeClr>
          </a:gs>
          <a:gs pos="100000">
            <a:schemeClr val="phClr">
              <a:tint val="45000"/>
              <a:satMod val="250000"/>
            </a:schemeClr>
          </a:gs>
        </a:gsLst>
        <a:path path="circle">
          <a:fillToRect l="-40000" t="-90000" r="140000" b="190000"/>
        </a:path>
      </a:gradFill>
      <a:gradFill rotWithShape="1">
        <a:gsLst>
          <a:gs pos="0">
            <a:schemeClr val="phClr">
              <a:tint val="43000"/>
              <a:satMod val="165000"/>
            </a:schemeClr>
          </a:gs>
          <a:gs pos="55000">
            <a:schemeClr val="phClr">
              <a:tint val="83000"/>
              <a:satMod val="155000"/>
            </a:schemeClr>
          </a:gs>
          <a:gs pos="100000">
            <a:schemeClr val="phClr">
              <a:shade val="85000"/>
            </a:schemeClr>
          </a:gs>
        </a:gsLst>
        <a:path path="circle">
          <a:fillToRect l="-40000" t="-90000" r="140000" b="19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3175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1500" dist="254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phClr">
              <a:satMod val="115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100000">
            <a:schemeClr val="phClr">
              <a:tint val="80000"/>
              <a:satMod val="250000"/>
            </a:schemeClr>
          </a:gs>
          <a:gs pos="60000">
            <a:schemeClr val="phClr">
              <a:shade val="38000"/>
              <a:satMod val="175000"/>
            </a:schemeClr>
          </a:gs>
          <a:gs pos="0">
            <a:schemeClr val="phClr">
              <a:shade val="30000"/>
              <a:satMod val="175000"/>
            </a:schemeClr>
          </a:gs>
        </a:gsLst>
        <a:lin ang="5400000" scaled="0"/>
      </a:gradFill>
      <a:blipFill>
        <a:blip xmlns:r="http://schemas.openxmlformats.org/officeDocument/2006/relationships" r:embed="rId1">
          <a:duotone>
            <a:schemeClr val="phClr">
              <a:shade val="48000"/>
            </a:schemeClr>
            <a:schemeClr val="phClr">
              <a:tint val="96000"/>
              <a:satMod val="150000"/>
            </a:schemeClr>
          </a:duotone>
        </a:blip>
        <a:tile tx="0" ty="0" sx="80000" sy="80000" flip="none" algn="tl"/>
      </a:blipFill>
    </a:bgFillStyleLst>
  </a:fmtScheme>
</a:themeOverride>
</file>

<file path=ppt/theme/themeOverride53.xml><?xml version="1.0" encoding="utf-8"?>
<a:themeOverride xmlns:a="http://schemas.openxmlformats.org/drawingml/2006/main">
  <a:clrScheme name="Waveform">
    <a:dk1>
      <a:sysClr val="windowText" lastClr="000000"/>
    </a:dk1>
    <a:lt1>
      <a:sysClr val="window" lastClr="FFFFFF"/>
    </a:lt1>
    <a:dk2>
      <a:srgbClr val="073E87"/>
    </a:dk2>
    <a:lt2>
      <a:srgbClr val="C6E7FC"/>
    </a:lt2>
    <a:accent1>
      <a:srgbClr val="31B6FD"/>
    </a:accent1>
    <a:accent2>
      <a:srgbClr val="4584D3"/>
    </a:accent2>
    <a:accent3>
      <a:srgbClr val="5BD078"/>
    </a:accent3>
    <a:accent4>
      <a:srgbClr val="A5D028"/>
    </a:accent4>
    <a:accent5>
      <a:srgbClr val="F5C040"/>
    </a:accent5>
    <a:accent6>
      <a:srgbClr val="05E0DB"/>
    </a:accent6>
    <a:hlink>
      <a:srgbClr val="0080FF"/>
    </a:hlink>
    <a:folHlink>
      <a:srgbClr val="5EAEFF"/>
    </a:folHlink>
  </a:clrScheme>
  <a:fontScheme name="Urban">
    <a:majorFont>
      <a:latin typeface="Trebuchet MS"/>
      <a:ea typeface=""/>
      <a:cs typeface=""/>
      <a:font script="Jpan" typeface="HGｺﾞｼｯｸM"/>
      <a:font script="Hang" typeface="맑은 고딕"/>
      <a:font script="Hans" typeface="方正姚体"/>
      <a:font script="Hant" typeface="微軟正黑體"/>
      <a:font script="Arab" typeface="Tahoma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Georgia"/>
      <a:ea typeface=""/>
      <a:cs typeface=""/>
      <a:font script="Jpan" typeface="HG明朝B"/>
      <a:font script="Hang" typeface="맑은 고딕"/>
      <a:font script="Hans" typeface="宋体"/>
      <a:font script="Hant" typeface="新細明體"/>
      <a:font script="Arab" typeface="Arial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Urban">
    <a:fillStyleLst>
      <a:solidFill>
        <a:schemeClr val="phClr"/>
      </a:solidFill>
      <a:gradFill rotWithShape="1">
        <a:gsLst>
          <a:gs pos="0">
            <a:schemeClr val="phClr">
              <a:tint val="1000"/>
              <a:satMod val="255000"/>
            </a:schemeClr>
          </a:gs>
          <a:gs pos="55000">
            <a:schemeClr val="phClr">
              <a:tint val="12000"/>
              <a:satMod val="255000"/>
            </a:schemeClr>
          </a:gs>
          <a:gs pos="100000">
            <a:schemeClr val="phClr">
              <a:tint val="45000"/>
              <a:satMod val="250000"/>
            </a:schemeClr>
          </a:gs>
        </a:gsLst>
        <a:path path="circle">
          <a:fillToRect l="-40000" t="-90000" r="140000" b="190000"/>
        </a:path>
      </a:gradFill>
      <a:gradFill rotWithShape="1">
        <a:gsLst>
          <a:gs pos="0">
            <a:schemeClr val="phClr">
              <a:tint val="43000"/>
              <a:satMod val="165000"/>
            </a:schemeClr>
          </a:gs>
          <a:gs pos="55000">
            <a:schemeClr val="phClr">
              <a:tint val="83000"/>
              <a:satMod val="155000"/>
            </a:schemeClr>
          </a:gs>
          <a:gs pos="100000">
            <a:schemeClr val="phClr">
              <a:shade val="85000"/>
            </a:schemeClr>
          </a:gs>
        </a:gsLst>
        <a:path path="circle">
          <a:fillToRect l="-40000" t="-90000" r="140000" b="19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3175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1500" dist="254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phClr">
              <a:satMod val="115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100000">
            <a:schemeClr val="phClr">
              <a:tint val="80000"/>
              <a:satMod val="250000"/>
            </a:schemeClr>
          </a:gs>
          <a:gs pos="60000">
            <a:schemeClr val="phClr">
              <a:shade val="38000"/>
              <a:satMod val="175000"/>
            </a:schemeClr>
          </a:gs>
          <a:gs pos="0">
            <a:schemeClr val="phClr">
              <a:shade val="30000"/>
              <a:satMod val="175000"/>
            </a:schemeClr>
          </a:gs>
        </a:gsLst>
        <a:lin ang="5400000" scaled="0"/>
      </a:gradFill>
      <a:blipFill>
        <a:blip xmlns:r="http://schemas.openxmlformats.org/officeDocument/2006/relationships" r:embed="rId1">
          <a:duotone>
            <a:schemeClr val="phClr">
              <a:shade val="48000"/>
            </a:schemeClr>
            <a:schemeClr val="phClr">
              <a:tint val="96000"/>
              <a:satMod val="150000"/>
            </a:schemeClr>
          </a:duotone>
        </a:blip>
        <a:tile tx="0" ty="0" sx="80000" sy="80000" flip="none" algn="tl"/>
      </a:blipFill>
    </a:bgFillStyleLst>
  </a:fmtScheme>
</a:themeOverride>
</file>

<file path=ppt/theme/themeOverride54.xml><?xml version="1.0" encoding="utf-8"?>
<a:themeOverride xmlns:a="http://schemas.openxmlformats.org/drawingml/2006/main">
  <a:clrScheme name="Waveform">
    <a:dk1>
      <a:sysClr val="windowText" lastClr="000000"/>
    </a:dk1>
    <a:lt1>
      <a:sysClr val="window" lastClr="FFFFFF"/>
    </a:lt1>
    <a:dk2>
      <a:srgbClr val="073E87"/>
    </a:dk2>
    <a:lt2>
      <a:srgbClr val="C6E7FC"/>
    </a:lt2>
    <a:accent1>
      <a:srgbClr val="31B6FD"/>
    </a:accent1>
    <a:accent2>
      <a:srgbClr val="4584D3"/>
    </a:accent2>
    <a:accent3>
      <a:srgbClr val="5BD078"/>
    </a:accent3>
    <a:accent4>
      <a:srgbClr val="A5D028"/>
    </a:accent4>
    <a:accent5>
      <a:srgbClr val="F5C040"/>
    </a:accent5>
    <a:accent6>
      <a:srgbClr val="05E0DB"/>
    </a:accent6>
    <a:hlink>
      <a:srgbClr val="0080FF"/>
    </a:hlink>
    <a:folHlink>
      <a:srgbClr val="5EAEFF"/>
    </a:folHlink>
  </a:clrScheme>
  <a:fontScheme name="Urban">
    <a:majorFont>
      <a:latin typeface="Trebuchet MS"/>
      <a:ea typeface=""/>
      <a:cs typeface=""/>
      <a:font script="Jpan" typeface="HGｺﾞｼｯｸM"/>
      <a:font script="Hang" typeface="맑은 고딕"/>
      <a:font script="Hans" typeface="方正姚体"/>
      <a:font script="Hant" typeface="微軟正黑體"/>
      <a:font script="Arab" typeface="Tahoma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Georgia"/>
      <a:ea typeface=""/>
      <a:cs typeface=""/>
      <a:font script="Jpan" typeface="HG明朝B"/>
      <a:font script="Hang" typeface="맑은 고딕"/>
      <a:font script="Hans" typeface="宋体"/>
      <a:font script="Hant" typeface="新細明體"/>
      <a:font script="Arab" typeface="Arial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Urban">
    <a:fillStyleLst>
      <a:solidFill>
        <a:schemeClr val="phClr"/>
      </a:solidFill>
      <a:gradFill rotWithShape="1">
        <a:gsLst>
          <a:gs pos="0">
            <a:schemeClr val="phClr">
              <a:tint val="1000"/>
              <a:satMod val="255000"/>
            </a:schemeClr>
          </a:gs>
          <a:gs pos="55000">
            <a:schemeClr val="phClr">
              <a:tint val="12000"/>
              <a:satMod val="255000"/>
            </a:schemeClr>
          </a:gs>
          <a:gs pos="100000">
            <a:schemeClr val="phClr">
              <a:tint val="45000"/>
              <a:satMod val="250000"/>
            </a:schemeClr>
          </a:gs>
        </a:gsLst>
        <a:path path="circle">
          <a:fillToRect l="-40000" t="-90000" r="140000" b="190000"/>
        </a:path>
      </a:gradFill>
      <a:gradFill rotWithShape="1">
        <a:gsLst>
          <a:gs pos="0">
            <a:schemeClr val="phClr">
              <a:tint val="43000"/>
              <a:satMod val="165000"/>
            </a:schemeClr>
          </a:gs>
          <a:gs pos="55000">
            <a:schemeClr val="phClr">
              <a:tint val="83000"/>
              <a:satMod val="155000"/>
            </a:schemeClr>
          </a:gs>
          <a:gs pos="100000">
            <a:schemeClr val="phClr">
              <a:shade val="85000"/>
            </a:schemeClr>
          </a:gs>
        </a:gsLst>
        <a:path path="circle">
          <a:fillToRect l="-40000" t="-90000" r="140000" b="19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3175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1500" dist="254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phClr">
              <a:satMod val="115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100000">
            <a:schemeClr val="phClr">
              <a:tint val="80000"/>
              <a:satMod val="250000"/>
            </a:schemeClr>
          </a:gs>
          <a:gs pos="60000">
            <a:schemeClr val="phClr">
              <a:shade val="38000"/>
              <a:satMod val="175000"/>
            </a:schemeClr>
          </a:gs>
          <a:gs pos="0">
            <a:schemeClr val="phClr">
              <a:shade val="30000"/>
              <a:satMod val="175000"/>
            </a:schemeClr>
          </a:gs>
        </a:gsLst>
        <a:lin ang="5400000" scaled="0"/>
      </a:gradFill>
      <a:blipFill>
        <a:blip xmlns:r="http://schemas.openxmlformats.org/officeDocument/2006/relationships" r:embed="rId1">
          <a:duotone>
            <a:schemeClr val="phClr">
              <a:shade val="48000"/>
            </a:schemeClr>
            <a:schemeClr val="phClr">
              <a:tint val="96000"/>
              <a:satMod val="150000"/>
            </a:schemeClr>
          </a:duotone>
        </a:blip>
        <a:tile tx="0" ty="0" sx="80000" sy="80000" flip="none" algn="tl"/>
      </a:blipFill>
    </a:bgFillStyleLst>
  </a:fmtScheme>
</a:themeOverride>
</file>

<file path=ppt/theme/themeOverride55.xml><?xml version="1.0" encoding="utf-8"?>
<a:themeOverride xmlns:a="http://schemas.openxmlformats.org/drawingml/2006/main">
  <a:clrScheme name="Waveform">
    <a:dk1>
      <a:sysClr val="windowText" lastClr="000000"/>
    </a:dk1>
    <a:lt1>
      <a:sysClr val="window" lastClr="FFFFFF"/>
    </a:lt1>
    <a:dk2>
      <a:srgbClr val="073E87"/>
    </a:dk2>
    <a:lt2>
      <a:srgbClr val="C6E7FC"/>
    </a:lt2>
    <a:accent1>
      <a:srgbClr val="31B6FD"/>
    </a:accent1>
    <a:accent2>
      <a:srgbClr val="4584D3"/>
    </a:accent2>
    <a:accent3>
      <a:srgbClr val="5BD078"/>
    </a:accent3>
    <a:accent4>
      <a:srgbClr val="A5D028"/>
    </a:accent4>
    <a:accent5>
      <a:srgbClr val="F5C040"/>
    </a:accent5>
    <a:accent6>
      <a:srgbClr val="05E0DB"/>
    </a:accent6>
    <a:hlink>
      <a:srgbClr val="0080FF"/>
    </a:hlink>
    <a:folHlink>
      <a:srgbClr val="5EAEFF"/>
    </a:folHlink>
  </a:clrScheme>
  <a:fontScheme name="Urban">
    <a:majorFont>
      <a:latin typeface="Trebuchet MS"/>
      <a:ea typeface=""/>
      <a:cs typeface=""/>
      <a:font script="Jpan" typeface="HGｺﾞｼｯｸM"/>
      <a:font script="Hang" typeface="맑은 고딕"/>
      <a:font script="Hans" typeface="方正姚体"/>
      <a:font script="Hant" typeface="微軟正黑體"/>
      <a:font script="Arab" typeface="Tahoma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Georgia"/>
      <a:ea typeface=""/>
      <a:cs typeface=""/>
      <a:font script="Jpan" typeface="HG明朝B"/>
      <a:font script="Hang" typeface="맑은 고딕"/>
      <a:font script="Hans" typeface="宋体"/>
      <a:font script="Hant" typeface="新細明體"/>
      <a:font script="Arab" typeface="Arial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Urban">
    <a:fillStyleLst>
      <a:solidFill>
        <a:schemeClr val="phClr"/>
      </a:solidFill>
      <a:gradFill rotWithShape="1">
        <a:gsLst>
          <a:gs pos="0">
            <a:schemeClr val="phClr">
              <a:tint val="1000"/>
              <a:satMod val="255000"/>
            </a:schemeClr>
          </a:gs>
          <a:gs pos="55000">
            <a:schemeClr val="phClr">
              <a:tint val="12000"/>
              <a:satMod val="255000"/>
            </a:schemeClr>
          </a:gs>
          <a:gs pos="100000">
            <a:schemeClr val="phClr">
              <a:tint val="45000"/>
              <a:satMod val="250000"/>
            </a:schemeClr>
          </a:gs>
        </a:gsLst>
        <a:path path="circle">
          <a:fillToRect l="-40000" t="-90000" r="140000" b="190000"/>
        </a:path>
      </a:gradFill>
      <a:gradFill rotWithShape="1">
        <a:gsLst>
          <a:gs pos="0">
            <a:schemeClr val="phClr">
              <a:tint val="43000"/>
              <a:satMod val="165000"/>
            </a:schemeClr>
          </a:gs>
          <a:gs pos="55000">
            <a:schemeClr val="phClr">
              <a:tint val="83000"/>
              <a:satMod val="155000"/>
            </a:schemeClr>
          </a:gs>
          <a:gs pos="100000">
            <a:schemeClr val="phClr">
              <a:shade val="85000"/>
            </a:schemeClr>
          </a:gs>
        </a:gsLst>
        <a:path path="circle">
          <a:fillToRect l="-40000" t="-90000" r="140000" b="19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3175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1500" dist="254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phClr">
              <a:satMod val="115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100000">
            <a:schemeClr val="phClr">
              <a:tint val="80000"/>
              <a:satMod val="250000"/>
            </a:schemeClr>
          </a:gs>
          <a:gs pos="60000">
            <a:schemeClr val="phClr">
              <a:shade val="38000"/>
              <a:satMod val="175000"/>
            </a:schemeClr>
          </a:gs>
          <a:gs pos="0">
            <a:schemeClr val="phClr">
              <a:shade val="30000"/>
              <a:satMod val="175000"/>
            </a:schemeClr>
          </a:gs>
        </a:gsLst>
        <a:lin ang="5400000" scaled="0"/>
      </a:gradFill>
      <a:blipFill>
        <a:blip xmlns:r="http://schemas.openxmlformats.org/officeDocument/2006/relationships" r:embed="rId1">
          <a:duotone>
            <a:schemeClr val="phClr">
              <a:shade val="48000"/>
            </a:schemeClr>
            <a:schemeClr val="phClr">
              <a:tint val="96000"/>
              <a:satMod val="150000"/>
            </a:schemeClr>
          </a:duotone>
        </a:blip>
        <a:tile tx="0" ty="0" sx="80000" sy="80000" flip="none" algn="tl"/>
      </a:blipFill>
    </a:bgFillStyleLst>
  </a:fmtScheme>
</a:themeOverride>
</file>

<file path=ppt/theme/themeOverride56.xml><?xml version="1.0" encoding="utf-8"?>
<a:themeOverride xmlns:a="http://schemas.openxmlformats.org/drawingml/2006/main">
  <a:clrScheme name="Waveform">
    <a:dk1>
      <a:sysClr val="windowText" lastClr="000000"/>
    </a:dk1>
    <a:lt1>
      <a:sysClr val="window" lastClr="FFFFFF"/>
    </a:lt1>
    <a:dk2>
      <a:srgbClr val="073E87"/>
    </a:dk2>
    <a:lt2>
      <a:srgbClr val="C6E7FC"/>
    </a:lt2>
    <a:accent1>
      <a:srgbClr val="31B6FD"/>
    </a:accent1>
    <a:accent2>
      <a:srgbClr val="4584D3"/>
    </a:accent2>
    <a:accent3>
      <a:srgbClr val="5BD078"/>
    </a:accent3>
    <a:accent4>
      <a:srgbClr val="A5D028"/>
    </a:accent4>
    <a:accent5>
      <a:srgbClr val="F5C040"/>
    </a:accent5>
    <a:accent6>
      <a:srgbClr val="05E0DB"/>
    </a:accent6>
    <a:hlink>
      <a:srgbClr val="0080FF"/>
    </a:hlink>
    <a:folHlink>
      <a:srgbClr val="5EAEFF"/>
    </a:folHlink>
  </a:clrScheme>
  <a:fontScheme name="Urban">
    <a:majorFont>
      <a:latin typeface="Trebuchet MS"/>
      <a:ea typeface=""/>
      <a:cs typeface=""/>
      <a:font script="Jpan" typeface="HGｺﾞｼｯｸM"/>
      <a:font script="Hang" typeface="맑은 고딕"/>
      <a:font script="Hans" typeface="方正姚体"/>
      <a:font script="Hant" typeface="微軟正黑體"/>
      <a:font script="Arab" typeface="Tahoma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Georgia"/>
      <a:ea typeface=""/>
      <a:cs typeface=""/>
      <a:font script="Jpan" typeface="HG明朝B"/>
      <a:font script="Hang" typeface="맑은 고딕"/>
      <a:font script="Hans" typeface="宋体"/>
      <a:font script="Hant" typeface="新細明體"/>
      <a:font script="Arab" typeface="Arial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Urban">
    <a:fillStyleLst>
      <a:solidFill>
        <a:schemeClr val="phClr"/>
      </a:solidFill>
      <a:gradFill rotWithShape="1">
        <a:gsLst>
          <a:gs pos="0">
            <a:schemeClr val="phClr">
              <a:tint val="1000"/>
              <a:satMod val="255000"/>
            </a:schemeClr>
          </a:gs>
          <a:gs pos="55000">
            <a:schemeClr val="phClr">
              <a:tint val="12000"/>
              <a:satMod val="255000"/>
            </a:schemeClr>
          </a:gs>
          <a:gs pos="100000">
            <a:schemeClr val="phClr">
              <a:tint val="45000"/>
              <a:satMod val="250000"/>
            </a:schemeClr>
          </a:gs>
        </a:gsLst>
        <a:path path="circle">
          <a:fillToRect l="-40000" t="-90000" r="140000" b="190000"/>
        </a:path>
      </a:gradFill>
      <a:gradFill rotWithShape="1">
        <a:gsLst>
          <a:gs pos="0">
            <a:schemeClr val="phClr">
              <a:tint val="43000"/>
              <a:satMod val="165000"/>
            </a:schemeClr>
          </a:gs>
          <a:gs pos="55000">
            <a:schemeClr val="phClr">
              <a:tint val="83000"/>
              <a:satMod val="155000"/>
            </a:schemeClr>
          </a:gs>
          <a:gs pos="100000">
            <a:schemeClr val="phClr">
              <a:shade val="85000"/>
            </a:schemeClr>
          </a:gs>
        </a:gsLst>
        <a:path path="circle">
          <a:fillToRect l="-40000" t="-90000" r="140000" b="19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3175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1500" dist="254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phClr">
              <a:satMod val="115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100000">
            <a:schemeClr val="phClr">
              <a:tint val="80000"/>
              <a:satMod val="250000"/>
            </a:schemeClr>
          </a:gs>
          <a:gs pos="60000">
            <a:schemeClr val="phClr">
              <a:shade val="38000"/>
              <a:satMod val="175000"/>
            </a:schemeClr>
          </a:gs>
          <a:gs pos="0">
            <a:schemeClr val="phClr">
              <a:shade val="30000"/>
              <a:satMod val="175000"/>
            </a:schemeClr>
          </a:gs>
        </a:gsLst>
        <a:lin ang="5400000" scaled="0"/>
      </a:gradFill>
      <a:blipFill>
        <a:blip xmlns:r="http://schemas.openxmlformats.org/officeDocument/2006/relationships" r:embed="rId1">
          <a:duotone>
            <a:schemeClr val="phClr">
              <a:shade val="48000"/>
            </a:schemeClr>
            <a:schemeClr val="phClr">
              <a:tint val="96000"/>
              <a:satMod val="150000"/>
            </a:schemeClr>
          </a:duotone>
        </a:blip>
        <a:tile tx="0" ty="0" sx="80000" sy="80000" flip="none" algn="tl"/>
      </a:blipFill>
    </a:bgFillStyleLst>
  </a:fmtScheme>
</a:themeOverride>
</file>

<file path=ppt/theme/themeOverride57.xml><?xml version="1.0" encoding="utf-8"?>
<a:themeOverride xmlns:a="http://schemas.openxmlformats.org/drawingml/2006/main">
  <a:clrScheme name="Waveform">
    <a:dk1>
      <a:sysClr val="windowText" lastClr="000000"/>
    </a:dk1>
    <a:lt1>
      <a:sysClr val="window" lastClr="FFFFFF"/>
    </a:lt1>
    <a:dk2>
      <a:srgbClr val="073E87"/>
    </a:dk2>
    <a:lt2>
      <a:srgbClr val="C6E7FC"/>
    </a:lt2>
    <a:accent1>
      <a:srgbClr val="31B6FD"/>
    </a:accent1>
    <a:accent2>
      <a:srgbClr val="4584D3"/>
    </a:accent2>
    <a:accent3>
      <a:srgbClr val="5BD078"/>
    </a:accent3>
    <a:accent4>
      <a:srgbClr val="A5D028"/>
    </a:accent4>
    <a:accent5>
      <a:srgbClr val="F5C040"/>
    </a:accent5>
    <a:accent6>
      <a:srgbClr val="05E0DB"/>
    </a:accent6>
    <a:hlink>
      <a:srgbClr val="0080FF"/>
    </a:hlink>
    <a:folHlink>
      <a:srgbClr val="5EAEFF"/>
    </a:folHlink>
  </a:clrScheme>
  <a:fontScheme name="Urban">
    <a:majorFont>
      <a:latin typeface="Trebuchet MS"/>
      <a:ea typeface=""/>
      <a:cs typeface=""/>
      <a:font script="Jpan" typeface="HGｺﾞｼｯｸM"/>
      <a:font script="Hang" typeface="맑은 고딕"/>
      <a:font script="Hans" typeface="方正姚体"/>
      <a:font script="Hant" typeface="微軟正黑體"/>
      <a:font script="Arab" typeface="Tahoma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Georgia"/>
      <a:ea typeface=""/>
      <a:cs typeface=""/>
      <a:font script="Jpan" typeface="HG明朝B"/>
      <a:font script="Hang" typeface="맑은 고딕"/>
      <a:font script="Hans" typeface="宋体"/>
      <a:font script="Hant" typeface="新細明體"/>
      <a:font script="Arab" typeface="Arial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Urban">
    <a:fillStyleLst>
      <a:solidFill>
        <a:schemeClr val="phClr"/>
      </a:solidFill>
      <a:gradFill rotWithShape="1">
        <a:gsLst>
          <a:gs pos="0">
            <a:schemeClr val="phClr">
              <a:tint val="1000"/>
              <a:satMod val="255000"/>
            </a:schemeClr>
          </a:gs>
          <a:gs pos="55000">
            <a:schemeClr val="phClr">
              <a:tint val="12000"/>
              <a:satMod val="255000"/>
            </a:schemeClr>
          </a:gs>
          <a:gs pos="100000">
            <a:schemeClr val="phClr">
              <a:tint val="45000"/>
              <a:satMod val="250000"/>
            </a:schemeClr>
          </a:gs>
        </a:gsLst>
        <a:path path="circle">
          <a:fillToRect l="-40000" t="-90000" r="140000" b="190000"/>
        </a:path>
      </a:gradFill>
      <a:gradFill rotWithShape="1">
        <a:gsLst>
          <a:gs pos="0">
            <a:schemeClr val="phClr">
              <a:tint val="43000"/>
              <a:satMod val="165000"/>
            </a:schemeClr>
          </a:gs>
          <a:gs pos="55000">
            <a:schemeClr val="phClr">
              <a:tint val="83000"/>
              <a:satMod val="155000"/>
            </a:schemeClr>
          </a:gs>
          <a:gs pos="100000">
            <a:schemeClr val="phClr">
              <a:shade val="85000"/>
            </a:schemeClr>
          </a:gs>
        </a:gsLst>
        <a:path path="circle">
          <a:fillToRect l="-40000" t="-90000" r="140000" b="19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3175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1500" dist="254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phClr">
              <a:satMod val="115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100000">
            <a:schemeClr val="phClr">
              <a:tint val="80000"/>
              <a:satMod val="250000"/>
            </a:schemeClr>
          </a:gs>
          <a:gs pos="60000">
            <a:schemeClr val="phClr">
              <a:shade val="38000"/>
              <a:satMod val="175000"/>
            </a:schemeClr>
          </a:gs>
          <a:gs pos="0">
            <a:schemeClr val="phClr">
              <a:shade val="30000"/>
              <a:satMod val="175000"/>
            </a:schemeClr>
          </a:gs>
        </a:gsLst>
        <a:lin ang="5400000" scaled="0"/>
      </a:gradFill>
      <a:blipFill>
        <a:blip xmlns:r="http://schemas.openxmlformats.org/officeDocument/2006/relationships" r:embed="rId1">
          <a:duotone>
            <a:schemeClr val="phClr">
              <a:shade val="48000"/>
            </a:schemeClr>
            <a:schemeClr val="phClr">
              <a:tint val="96000"/>
              <a:satMod val="150000"/>
            </a:schemeClr>
          </a:duotone>
        </a:blip>
        <a:tile tx="0" ty="0" sx="80000" sy="80000" flip="none" algn="tl"/>
      </a:blipFill>
    </a:bgFillStyleLst>
  </a:fmtScheme>
</a:themeOverride>
</file>

<file path=ppt/theme/themeOverride58.xml><?xml version="1.0" encoding="utf-8"?>
<a:themeOverride xmlns:a="http://schemas.openxmlformats.org/drawingml/2006/main">
  <a:clrScheme name="Waveform">
    <a:dk1>
      <a:sysClr val="windowText" lastClr="000000"/>
    </a:dk1>
    <a:lt1>
      <a:sysClr val="window" lastClr="FFFFFF"/>
    </a:lt1>
    <a:dk2>
      <a:srgbClr val="073E87"/>
    </a:dk2>
    <a:lt2>
      <a:srgbClr val="C6E7FC"/>
    </a:lt2>
    <a:accent1>
      <a:srgbClr val="31B6FD"/>
    </a:accent1>
    <a:accent2>
      <a:srgbClr val="4584D3"/>
    </a:accent2>
    <a:accent3>
      <a:srgbClr val="5BD078"/>
    </a:accent3>
    <a:accent4>
      <a:srgbClr val="A5D028"/>
    </a:accent4>
    <a:accent5>
      <a:srgbClr val="F5C040"/>
    </a:accent5>
    <a:accent6>
      <a:srgbClr val="05E0DB"/>
    </a:accent6>
    <a:hlink>
      <a:srgbClr val="0080FF"/>
    </a:hlink>
    <a:folHlink>
      <a:srgbClr val="5EAEFF"/>
    </a:folHlink>
  </a:clrScheme>
  <a:fontScheme name="Urban">
    <a:majorFont>
      <a:latin typeface="Trebuchet MS"/>
      <a:ea typeface=""/>
      <a:cs typeface=""/>
      <a:font script="Jpan" typeface="HGｺﾞｼｯｸM"/>
      <a:font script="Hang" typeface="맑은 고딕"/>
      <a:font script="Hans" typeface="方正姚体"/>
      <a:font script="Hant" typeface="微軟正黑體"/>
      <a:font script="Arab" typeface="Tahoma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Georgia"/>
      <a:ea typeface=""/>
      <a:cs typeface=""/>
      <a:font script="Jpan" typeface="HG明朝B"/>
      <a:font script="Hang" typeface="맑은 고딕"/>
      <a:font script="Hans" typeface="宋体"/>
      <a:font script="Hant" typeface="新細明體"/>
      <a:font script="Arab" typeface="Arial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Urban">
    <a:fillStyleLst>
      <a:solidFill>
        <a:schemeClr val="phClr"/>
      </a:solidFill>
      <a:gradFill rotWithShape="1">
        <a:gsLst>
          <a:gs pos="0">
            <a:schemeClr val="phClr">
              <a:tint val="1000"/>
              <a:satMod val="255000"/>
            </a:schemeClr>
          </a:gs>
          <a:gs pos="55000">
            <a:schemeClr val="phClr">
              <a:tint val="12000"/>
              <a:satMod val="255000"/>
            </a:schemeClr>
          </a:gs>
          <a:gs pos="100000">
            <a:schemeClr val="phClr">
              <a:tint val="45000"/>
              <a:satMod val="250000"/>
            </a:schemeClr>
          </a:gs>
        </a:gsLst>
        <a:path path="circle">
          <a:fillToRect l="-40000" t="-90000" r="140000" b="190000"/>
        </a:path>
      </a:gradFill>
      <a:gradFill rotWithShape="1">
        <a:gsLst>
          <a:gs pos="0">
            <a:schemeClr val="phClr">
              <a:tint val="43000"/>
              <a:satMod val="165000"/>
            </a:schemeClr>
          </a:gs>
          <a:gs pos="55000">
            <a:schemeClr val="phClr">
              <a:tint val="83000"/>
              <a:satMod val="155000"/>
            </a:schemeClr>
          </a:gs>
          <a:gs pos="100000">
            <a:schemeClr val="phClr">
              <a:shade val="85000"/>
            </a:schemeClr>
          </a:gs>
        </a:gsLst>
        <a:path path="circle">
          <a:fillToRect l="-40000" t="-90000" r="140000" b="19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3175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1500" dist="254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phClr">
              <a:satMod val="115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100000">
            <a:schemeClr val="phClr">
              <a:tint val="80000"/>
              <a:satMod val="250000"/>
            </a:schemeClr>
          </a:gs>
          <a:gs pos="60000">
            <a:schemeClr val="phClr">
              <a:shade val="38000"/>
              <a:satMod val="175000"/>
            </a:schemeClr>
          </a:gs>
          <a:gs pos="0">
            <a:schemeClr val="phClr">
              <a:shade val="30000"/>
              <a:satMod val="175000"/>
            </a:schemeClr>
          </a:gs>
        </a:gsLst>
        <a:lin ang="5400000" scaled="0"/>
      </a:gradFill>
      <a:blipFill>
        <a:blip xmlns:r="http://schemas.openxmlformats.org/officeDocument/2006/relationships" r:embed="rId1">
          <a:duotone>
            <a:schemeClr val="phClr">
              <a:shade val="48000"/>
            </a:schemeClr>
            <a:schemeClr val="phClr">
              <a:tint val="96000"/>
              <a:satMod val="150000"/>
            </a:schemeClr>
          </a:duotone>
        </a:blip>
        <a:tile tx="0" ty="0" sx="80000" sy="80000" flip="none" algn="tl"/>
      </a:blipFill>
    </a:bgFillStyleLst>
  </a:fmtScheme>
</a:themeOverride>
</file>

<file path=ppt/theme/themeOverride59.xml><?xml version="1.0" encoding="utf-8"?>
<a:themeOverride xmlns:a="http://schemas.openxmlformats.org/drawingml/2006/main">
  <a:clrScheme name="Waveform">
    <a:dk1>
      <a:sysClr val="windowText" lastClr="000000"/>
    </a:dk1>
    <a:lt1>
      <a:sysClr val="window" lastClr="FFFFFF"/>
    </a:lt1>
    <a:dk2>
      <a:srgbClr val="073E87"/>
    </a:dk2>
    <a:lt2>
      <a:srgbClr val="C6E7FC"/>
    </a:lt2>
    <a:accent1>
      <a:srgbClr val="31B6FD"/>
    </a:accent1>
    <a:accent2>
      <a:srgbClr val="4584D3"/>
    </a:accent2>
    <a:accent3>
      <a:srgbClr val="5BD078"/>
    </a:accent3>
    <a:accent4>
      <a:srgbClr val="A5D028"/>
    </a:accent4>
    <a:accent5>
      <a:srgbClr val="F5C040"/>
    </a:accent5>
    <a:accent6>
      <a:srgbClr val="05E0DB"/>
    </a:accent6>
    <a:hlink>
      <a:srgbClr val="0080FF"/>
    </a:hlink>
    <a:folHlink>
      <a:srgbClr val="5EAEFF"/>
    </a:folHlink>
  </a:clrScheme>
  <a:fontScheme name="Urban">
    <a:majorFont>
      <a:latin typeface="Trebuchet MS"/>
      <a:ea typeface=""/>
      <a:cs typeface=""/>
      <a:font script="Jpan" typeface="HGｺﾞｼｯｸM"/>
      <a:font script="Hang" typeface="맑은 고딕"/>
      <a:font script="Hans" typeface="方正姚体"/>
      <a:font script="Hant" typeface="微軟正黑體"/>
      <a:font script="Arab" typeface="Tahoma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Georgia"/>
      <a:ea typeface=""/>
      <a:cs typeface=""/>
      <a:font script="Jpan" typeface="HG明朝B"/>
      <a:font script="Hang" typeface="맑은 고딕"/>
      <a:font script="Hans" typeface="宋体"/>
      <a:font script="Hant" typeface="新細明體"/>
      <a:font script="Arab" typeface="Arial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Urban">
    <a:fillStyleLst>
      <a:solidFill>
        <a:schemeClr val="phClr"/>
      </a:solidFill>
      <a:gradFill rotWithShape="1">
        <a:gsLst>
          <a:gs pos="0">
            <a:schemeClr val="phClr">
              <a:tint val="1000"/>
              <a:satMod val="255000"/>
            </a:schemeClr>
          </a:gs>
          <a:gs pos="55000">
            <a:schemeClr val="phClr">
              <a:tint val="12000"/>
              <a:satMod val="255000"/>
            </a:schemeClr>
          </a:gs>
          <a:gs pos="100000">
            <a:schemeClr val="phClr">
              <a:tint val="45000"/>
              <a:satMod val="250000"/>
            </a:schemeClr>
          </a:gs>
        </a:gsLst>
        <a:path path="circle">
          <a:fillToRect l="-40000" t="-90000" r="140000" b="190000"/>
        </a:path>
      </a:gradFill>
      <a:gradFill rotWithShape="1">
        <a:gsLst>
          <a:gs pos="0">
            <a:schemeClr val="phClr">
              <a:tint val="43000"/>
              <a:satMod val="165000"/>
            </a:schemeClr>
          </a:gs>
          <a:gs pos="55000">
            <a:schemeClr val="phClr">
              <a:tint val="83000"/>
              <a:satMod val="155000"/>
            </a:schemeClr>
          </a:gs>
          <a:gs pos="100000">
            <a:schemeClr val="phClr">
              <a:shade val="85000"/>
            </a:schemeClr>
          </a:gs>
        </a:gsLst>
        <a:path path="circle">
          <a:fillToRect l="-40000" t="-90000" r="140000" b="19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3175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1500" dist="254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phClr">
              <a:satMod val="115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100000">
            <a:schemeClr val="phClr">
              <a:tint val="80000"/>
              <a:satMod val="250000"/>
            </a:schemeClr>
          </a:gs>
          <a:gs pos="60000">
            <a:schemeClr val="phClr">
              <a:shade val="38000"/>
              <a:satMod val="175000"/>
            </a:schemeClr>
          </a:gs>
          <a:gs pos="0">
            <a:schemeClr val="phClr">
              <a:shade val="30000"/>
              <a:satMod val="175000"/>
            </a:schemeClr>
          </a:gs>
        </a:gsLst>
        <a:lin ang="5400000" scaled="0"/>
      </a:gradFill>
      <a:blipFill>
        <a:blip xmlns:r="http://schemas.openxmlformats.org/officeDocument/2006/relationships" r:embed="rId1">
          <a:duotone>
            <a:schemeClr val="phClr">
              <a:shade val="48000"/>
            </a:schemeClr>
            <a:schemeClr val="phClr">
              <a:tint val="96000"/>
              <a:satMod val="150000"/>
            </a:schemeClr>
          </a:duotone>
        </a:blip>
        <a:tile tx="0" ty="0" sx="80000" sy="80000" flip="none" algn="tl"/>
      </a:blipFill>
    </a:bgFillStyleLst>
  </a:fmtScheme>
</a:themeOverride>
</file>

<file path=ppt/theme/themeOverride6.xml><?xml version="1.0" encoding="utf-8"?>
<a:themeOverride xmlns:a="http://schemas.openxmlformats.org/drawingml/2006/main">
  <a:clrScheme name="Waveform">
    <a:dk1>
      <a:sysClr val="windowText" lastClr="000000"/>
    </a:dk1>
    <a:lt1>
      <a:sysClr val="window" lastClr="FFFFFF"/>
    </a:lt1>
    <a:dk2>
      <a:srgbClr val="073E87"/>
    </a:dk2>
    <a:lt2>
      <a:srgbClr val="C6E7FC"/>
    </a:lt2>
    <a:accent1>
      <a:srgbClr val="31B6FD"/>
    </a:accent1>
    <a:accent2>
      <a:srgbClr val="4584D3"/>
    </a:accent2>
    <a:accent3>
      <a:srgbClr val="5BD078"/>
    </a:accent3>
    <a:accent4>
      <a:srgbClr val="A5D028"/>
    </a:accent4>
    <a:accent5>
      <a:srgbClr val="F5C040"/>
    </a:accent5>
    <a:accent6>
      <a:srgbClr val="05E0DB"/>
    </a:accent6>
    <a:hlink>
      <a:srgbClr val="0080FF"/>
    </a:hlink>
    <a:folHlink>
      <a:srgbClr val="5EAEFF"/>
    </a:folHlink>
  </a:clrScheme>
  <a:fontScheme name="Urban">
    <a:majorFont>
      <a:latin typeface="Trebuchet MS"/>
      <a:ea typeface=""/>
      <a:cs typeface=""/>
      <a:font script="Jpan" typeface="HGｺﾞｼｯｸM"/>
      <a:font script="Hang" typeface="맑은 고딕"/>
      <a:font script="Hans" typeface="方正姚体"/>
      <a:font script="Hant" typeface="微軟正黑體"/>
      <a:font script="Arab" typeface="Tahoma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Georgia"/>
      <a:ea typeface=""/>
      <a:cs typeface=""/>
      <a:font script="Jpan" typeface="HG明朝B"/>
      <a:font script="Hang" typeface="맑은 고딕"/>
      <a:font script="Hans" typeface="宋体"/>
      <a:font script="Hant" typeface="新細明體"/>
      <a:font script="Arab" typeface="Arial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Urban">
    <a:fillStyleLst>
      <a:solidFill>
        <a:schemeClr val="phClr"/>
      </a:solidFill>
      <a:gradFill rotWithShape="1">
        <a:gsLst>
          <a:gs pos="0">
            <a:schemeClr val="phClr">
              <a:tint val="1000"/>
              <a:satMod val="255000"/>
            </a:schemeClr>
          </a:gs>
          <a:gs pos="55000">
            <a:schemeClr val="phClr">
              <a:tint val="12000"/>
              <a:satMod val="255000"/>
            </a:schemeClr>
          </a:gs>
          <a:gs pos="100000">
            <a:schemeClr val="phClr">
              <a:tint val="45000"/>
              <a:satMod val="250000"/>
            </a:schemeClr>
          </a:gs>
        </a:gsLst>
        <a:path path="circle">
          <a:fillToRect l="-40000" t="-90000" r="140000" b="190000"/>
        </a:path>
      </a:gradFill>
      <a:gradFill rotWithShape="1">
        <a:gsLst>
          <a:gs pos="0">
            <a:schemeClr val="phClr">
              <a:tint val="43000"/>
              <a:satMod val="165000"/>
            </a:schemeClr>
          </a:gs>
          <a:gs pos="55000">
            <a:schemeClr val="phClr">
              <a:tint val="83000"/>
              <a:satMod val="155000"/>
            </a:schemeClr>
          </a:gs>
          <a:gs pos="100000">
            <a:schemeClr val="phClr">
              <a:shade val="85000"/>
            </a:schemeClr>
          </a:gs>
        </a:gsLst>
        <a:path path="circle">
          <a:fillToRect l="-40000" t="-90000" r="140000" b="19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3175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1500" dist="254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phClr">
              <a:satMod val="115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100000">
            <a:schemeClr val="phClr">
              <a:tint val="80000"/>
              <a:satMod val="250000"/>
            </a:schemeClr>
          </a:gs>
          <a:gs pos="60000">
            <a:schemeClr val="phClr">
              <a:shade val="38000"/>
              <a:satMod val="175000"/>
            </a:schemeClr>
          </a:gs>
          <a:gs pos="0">
            <a:schemeClr val="phClr">
              <a:shade val="30000"/>
              <a:satMod val="175000"/>
            </a:schemeClr>
          </a:gs>
        </a:gsLst>
        <a:lin ang="5400000" scaled="0"/>
      </a:gradFill>
      <a:blipFill>
        <a:blip xmlns:r="http://schemas.openxmlformats.org/officeDocument/2006/relationships" r:embed="rId1">
          <a:duotone>
            <a:schemeClr val="phClr">
              <a:shade val="48000"/>
            </a:schemeClr>
            <a:schemeClr val="phClr">
              <a:tint val="96000"/>
              <a:satMod val="150000"/>
            </a:schemeClr>
          </a:duotone>
        </a:blip>
        <a:tile tx="0" ty="0" sx="80000" sy="80000" flip="none" algn="tl"/>
      </a:blipFill>
    </a:bgFillStyleLst>
  </a:fmtScheme>
</a:themeOverride>
</file>

<file path=ppt/theme/themeOverride60.xml><?xml version="1.0" encoding="utf-8"?>
<a:themeOverride xmlns:a="http://schemas.openxmlformats.org/drawingml/2006/main">
  <a:clrScheme name="Waveform">
    <a:dk1>
      <a:sysClr val="windowText" lastClr="000000"/>
    </a:dk1>
    <a:lt1>
      <a:sysClr val="window" lastClr="FFFFFF"/>
    </a:lt1>
    <a:dk2>
      <a:srgbClr val="073E87"/>
    </a:dk2>
    <a:lt2>
      <a:srgbClr val="C6E7FC"/>
    </a:lt2>
    <a:accent1>
      <a:srgbClr val="31B6FD"/>
    </a:accent1>
    <a:accent2>
      <a:srgbClr val="4584D3"/>
    </a:accent2>
    <a:accent3>
      <a:srgbClr val="5BD078"/>
    </a:accent3>
    <a:accent4>
      <a:srgbClr val="A5D028"/>
    </a:accent4>
    <a:accent5>
      <a:srgbClr val="F5C040"/>
    </a:accent5>
    <a:accent6>
      <a:srgbClr val="05E0DB"/>
    </a:accent6>
    <a:hlink>
      <a:srgbClr val="0080FF"/>
    </a:hlink>
    <a:folHlink>
      <a:srgbClr val="5EAEFF"/>
    </a:folHlink>
  </a:clrScheme>
  <a:fontScheme name="Urban">
    <a:majorFont>
      <a:latin typeface="Trebuchet MS"/>
      <a:ea typeface=""/>
      <a:cs typeface=""/>
      <a:font script="Jpan" typeface="HGｺﾞｼｯｸM"/>
      <a:font script="Hang" typeface="맑은 고딕"/>
      <a:font script="Hans" typeface="方正姚体"/>
      <a:font script="Hant" typeface="微軟正黑體"/>
      <a:font script="Arab" typeface="Tahoma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Georgia"/>
      <a:ea typeface=""/>
      <a:cs typeface=""/>
      <a:font script="Jpan" typeface="HG明朝B"/>
      <a:font script="Hang" typeface="맑은 고딕"/>
      <a:font script="Hans" typeface="宋体"/>
      <a:font script="Hant" typeface="新細明體"/>
      <a:font script="Arab" typeface="Arial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Urban">
    <a:fillStyleLst>
      <a:solidFill>
        <a:schemeClr val="phClr"/>
      </a:solidFill>
      <a:gradFill rotWithShape="1">
        <a:gsLst>
          <a:gs pos="0">
            <a:schemeClr val="phClr">
              <a:tint val="1000"/>
              <a:satMod val="255000"/>
            </a:schemeClr>
          </a:gs>
          <a:gs pos="55000">
            <a:schemeClr val="phClr">
              <a:tint val="12000"/>
              <a:satMod val="255000"/>
            </a:schemeClr>
          </a:gs>
          <a:gs pos="100000">
            <a:schemeClr val="phClr">
              <a:tint val="45000"/>
              <a:satMod val="250000"/>
            </a:schemeClr>
          </a:gs>
        </a:gsLst>
        <a:path path="circle">
          <a:fillToRect l="-40000" t="-90000" r="140000" b="190000"/>
        </a:path>
      </a:gradFill>
      <a:gradFill rotWithShape="1">
        <a:gsLst>
          <a:gs pos="0">
            <a:schemeClr val="phClr">
              <a:tint val="43000"/>
              <a:satMod val="165000"/>
            </a:schemeClr>
          </a:gs>
          <a:gs pos="55000">
            <a:schemeClr val="phClr">
              <a:tint val="83000"/>
              <a:satMod val="155000"/>
            </a:schemeClr>
          </a:gs>
          <a:gs pos="100000">
            <a:schemeClr val="phClr">
              <a:shade val="85000"/>
            </a:schemeClr>
          </a:gs>
        </a:gsLst>
        <a:path path="circle">
          <a:fillToRect l="-40000" t="-90000" r="140000" b="19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3175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1500" dist="254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phClr">
              <a:satMod val="115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100000">
            <a:schemeClr val="phClr">
              <a:tint val="80000"/>
              <a:satMod val="250000"/>
            </a:schemeClr>
          </a:gs>
          <a:gs pos="60000">
            <a:schemeClr val="phClr">
              <a:shade val="38000"/>
              <a:satMod val="175000"/>
            </a:schemeClr>
          </a:gs>
          <a:gs pos="0">
            <a:schemeClr val="phClr">
              <a:shade val="30000"/>
              <a:satMod val="175000"/>
            </a:schemeClr>
          </a:gs>
        </a:gsLst>
        <a:lin ang="5400000" scaled="0"/>
      </a:gradFill>
      <a:blipFill>
        <a:blip xmlns:r="http://schemas.openxmlformats.org/officeDocument/2006/relationships" r:embed="rId1">
          <a:duotone>
            <a:schemeClr val="phClr">
              <a:shade val="48000"/>
            </a:schemeClr>
            <a:schemeClr val="phClr">
              <a:tint val="96000"/>
              <a:satMod val="150000"/>
            </a:schemeClr>
          </a:duotone>
        </a:blip>
        <a:tile tx="0" ty="0" sx="80000" sy="80000" flip="none" algn="tl"/>
      </a:blipFill>
    </a:bgFillStyleLst>
  </a:fmtScheme>
</a:themeOverride>
</file>

<file path=ppt/theme/themeOverride61.xml><?xml version="1.0" encoding="utf-8"?>
<a:themeOverride xmlns:a="http://schemas.openxmlformats.org/drawingml/2006/main">
  <a:clrScheme name="Waveform">
    <a:dk1>
      <a:sysClr val="windowText" lastClr="000000"/>
    </a:dk1>
    <a:lt1>
      <a:sysClr val="window" lastClr="FFFFFF"/>
    </a:lt1>
    <a:dk2>
      <a:srgbClr val="073E87"/>
    </a:dk2>
    <a:lt2>
      <a:srgbClr val="C6E7FC"/>
    </a:lt2>
    <a:accent1>
      <a:srgbClr val="31B6FD"/>
    </a:accent1>
    <a:accent2>
      <a:srgbClr val="4584D3"/>
    </a:accent2>
    <a:accent3>
      <a:srgbClr val="5BD078"/>
    </a:accent3>
    <a:accent4>
      <a:srgbClr val="A5D028"/>
    </a:accent4>
    <a:accent5>
      <a:srgbClr val="F5C040"/>
    </a:accent5>
    <a:accent6>
      <a:srgbClr val="05E0DB"/>
    </a:accent6>
    <a:hlink>
      <a:srgbClr val="0080FF"/>
    </a:hlink>
    <a:folHlink>
      <a:srgbClr val="5EAEFF"/>
    </a:folHlink>
  </a:clrScheme>
  <a:fontScheme name="Urban">
    <a:majorFont>
      <a:latin typeface="Trebuchet MS"/>
      <a:ea typeface=""/>
      <a:cs typeface=""/>
      <a:font script="Jpan" typeface="HGｺﾞｼｯｸM"/>
      <a:font script="Hang" typeface="맑은 고딕"/>
      <a:font script="Hans" typeface="方正姚体"/>
      <a:font script="Hant" typeface="微軟正黑體"/>
      <a:font script="Arab" typeface="Tahoma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Georgia"/>
      <a:ea typeface=""/>
      <a:cs typeface=""/>
      <a:font script="Jpan" typeface="HG明朝B"/>
      <a:font script="Hang" typeface="맑은 고딕"/>
      <a:font script="Hans" typeface="宋体"/>
      <a:font script="Hant" typeface="新細明體"/>
      <a:font script="Arab" typeface="Arial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Urban">
    <a:fillStyleLst>
      <a:solidFill>
        <a:schemeClr val="phClr"/>
      </a:solidFill>
      <a:gradFill rotWithShape="1">
        <a:gsLst>
          <a:gs pos="0">
            <a:schemeClr val="phClr">
              <a:tint val="1000"/>
              <a:satMod val="255000"/>
            </a:schemeClr>
          </a:gs>
          <a:gs pos="55000">
            <a:schemeClr val="phClr">
              <a:tint val="12000"/>
              <a:satMod val="255000"/>
            </a:schemeClr>
          </a:gs>
          <a:gs pos="100000">
            <a:schemeClr val="phClr">
              <a:tint val="45000"/>
              <a:satMod val="250000"/>
            </a:schemeClr>
          </a:gs>
        </a:gsLst>
        <a:path path="circle">
          <a:fillToRect l="-40000" t="-90000" r="140000" b="190000"/>
        </a:path>
      </a:gradFill>
      <a:gradFill rotWithShape="1">
        <a:gsLst>
          <a:gs pos="0">
            <a:schemeClr val="phClr">
              <a:tint val="43000"/>
              <a:satMod val="165000"/>
            </a:schemeClr>
          </a:gs>
          <a:gs pos="55000">
            <a:schemeClr val="phClr">
              <a:tint val="83000"/>
              <a:satMod val="155000"/>
            </a:schemeClr>
          </a:gs>
          <a:gs pos="100000">
            <a:schemeClr val="phClr">
              <a:shade val="85000"/>
            </a:schemeClr>
          </a:gs>
        </a:gsLst>
        <a:path path="circle">
          <a:fillToRect l="-40000" t="-90000" r="140000" b="19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3175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1500" dist="254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phClr">
              <a:satMod val="115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100000">
            <a:schemeClr val="phClr">
              <a:tint val="80000"/>
              <a:satMod val="250000"/>
            </a:schemeClr>
          </a:gs>
          <a:gs pos="60000">
            <a:schemeClr val="phClr">
              <a:shade val="38000"/>
              <a:satMod val="175000"/>
            </a:schemeClr>
          </a:gs>
          <a:gs pos="0">
            <a:schemeClr val="phClr">
              <a:shade val="30000"/>
              <a:satMod val="175000"/>
            </a:schemeClr>
          </a:gs>
        </a:gsLst>
        <a:lin ang="5400000" scaled="0"/>
      </a:gradFill>
      <a:blipFill>
        <a:blip xmlns:r="http://schemas.openxmlformats.org/officeDocument/2006/relationships" r:embed="rId1">
          <a:duotone>
            <a:schemeClr val="phClr">
              <a:shade val="48000"/>
            </a:schemeClr>
            <a:schemeClr val="phClr">
              <a:tint val="96000"/>
              <a:satMod val="150000"/>
            </a:schemeClr>
          </a:duotone>
        </a:blip>
        <a:tile tx="0" ty="0" sx="80000" sy="80000" flip="none" algn="tl"/>
      </a:blipFill>
    </a:bgFillStyleLst>
  </a:fmtScheme>
</a:themeOverride>
</file>

<file path=ppt/theme/themeOverride62.xml><?xml version="1.0" encoding="utf-8"?>
<a:themeOverride xmlns:a="http://schemas.openxmlformats.org/drawingml/2006/main">
  <a:clrScheme name="Waveform">
    <a:dk1>
      <a:sysClr val="windowText" lastClr="000000"/>
    </a:dk1>
    <a:lt1>
      <a:sysClr val="window" lastClr="FFFFFF"/>
    </a:lt1>
    <a:dk2>
      <a:srgbClr val="073E87"/>
    </a:dk2>
    <a:lt2>
      <a:srgbClr val="C6E7FC"/>
    </a:lt2>
    <a:accent1>
      <a:srgbClr val="31B6FD"/>
    </a:accent1>
    <a:accent2>
      <a:srgbClr val="4584D3"/>
    </a:accent2>
    <a:accent3>
      <a:srgbClr val="5BD078"/>
    </a:accent3>
    <a:accent4>
      <a:srgbClr val="A5D028"/>
    </a:accent4>
    <a:accent5>
      <a:srgbClr val="F5C040"/>
    </a:accent5>
    <a:accent6>
      <a:srgbClr val="05E0DB"/>
    </a:accent6>
    <a:hlink>
      <a:srgbClr val="0080FF"/>
    </a:hlink>
    <a:folHlink>
      <a:srgbClr val="5EAEFF"/>
    </a:folHlink>
  </a:clrScheme>
  <a:fontScheme name="Urban">
    <a:majorFont>
      <a:latin typeface="Trebuchet MS"/>
      <a:ea typeface=""/>
      <a:cs typeface=""/>
      <a:font script="Jpan" typeface="HGｺﾞｼｯｸM"/>
      <a:font script="Hang" typeface="맑은 고딕"/>
      <a:font script="Hans" typeface="方正姚体"/>
      <a:font script="Hant" typeface="微軟正黑體"/>
      <a:font script="Arab" typeface="Tahoma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Georgia"/>
      <a:ea typeface=""/>
      <a:cs typeface=""/>
      <a:font script="Jpan" typeface="HG明朝B"/>
      <a:font script="Hang" typeface="맑은 고딕"/>
      <a:font script="Hans" typeface="宋体"/>
      <a:font script="Hant" typeface="新細明體"/>
      <a:font script="Arab" typeface="Arial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Urban">
    <a:fillStyleLst>
      <a:solidFill>
        <a:schemeClr val="phClr"/>
      </a:solidFill>
      <a:gradFill rotWithShape="1">
        <a:gsLst>
          <a:gs pos="0">
            <a:schemeClr val="phClr">
              <a:tint val="1000"/>
              <a:satMod val="255000"/>
            </a:schemeClr>
          </a:gs>
          <a:gs pos="55000">
            <a:schemeClr val="phClr">
              <a:tint val="12000"/>
              <a:satMod val="255000"/>
            </a:schemeClr>
          </a:gs>
          <a:gs pos="100000">
            <a:schemeClr val="phClr">
              <a:tint val="45000"/>
              <a:satMod val="250000"/>
            </a:schemeClr>
          </a:gs>
        </a:gsLst>
        <a:path path="circle">
          <a:fillToRect l="-40000" t="-90000" r="140000" b="190000"/>
        </a:path>
      </a:gradFill>
      <a:gradFill rotWithShape="1">
        <a:gsLst>
          <a:gs pos="0">
            <a:schemeClr val="phClr">
              <a:tint val="43000"/>
              <a:satMod val="165000"/>
            </a:schemeClr>
          </a:gs>
          <a:gs pos="55000">
            <a:schemeClr val="phClr">
              <a:tint val="83000"/>
              <a:satMod val="155000"/>
            </a:schemeClr>
          </a:gs>
          <a:gs pos="100000">
            <a:schemeClr val="phClr">
              <a:shade val="85000"/>
            </a:schemeClr>
          </a:gs>
        </a:gsLst>
        <a:path path="circle">
          <a:fillToRect l="-40000" t="-90000" r="140000" b="19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3175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1500" dist="254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phClr">
              <a:satMod val="115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100000">
            <a:schemeClr val="phClr">
              <a:tint val="80000"/>
              <a:satMod val="250000"/>
            </a:schemeClr>
          </a:gs>
          <a:gs pos="60000">
            <a:schemeClr val="phClr">
              <a:shade val="38000"/>
              <a:satMod val="175000"/>
            </a:schemeClr>
          </a:gs>
          <a:gs pos="0">
            <a:schemeClr val="phClr">
              <a:shade val="30000"/>
              <a:satMod val="175000"/>
            </a:schemeClr>
          </a:gs>
        </a:gsLst>
        <a:lin ang="5400000" scaled="0"/>
      </a:gradFill>
      <a:blipFill>
        <a:blip xmlns:r="http://schemas.openxmlformats.org/officeDocument/2006/relationships" r:embed="rId1">
          <a:duotone>
            <a:schemeClr val="phClr">
              <a:shade val="48000"/>
            </a:schemeClr>
            <a:schemeClr val="phClr">
              <a:tint val="96000"/>
              <a:satMod val="150000"/>
            </a:schemeClr>
          </a:duotone>
        </a:blip>
        <a:tile tx="0" ty="0" sx="80000" sy="80000" flip="none" algn="tl"/>
      </a:blipFill>
    </a:bgFillStyleLst>
  </a:fmtScheme>
</a:themeOverride>
</file>

<file path=ppt/theme/themeOverride63.xml><?xml version="1.0" encoding="utf-8"?>
<a:themeOverride xmlns:a="http://schemas.openxmlformats.org/drawingml/2006/main">
  <a:clrScheme name="Waveform">
    <a:dk1>
      <a:sysClr val="windowText" lastClr="000000"/>
    </a:dk1>
    <a:lt1>
      <a:sysClr val="window" lastClr="FFFFFF"/>
    </a:lt1>
    <a:dk2>
      <a:srgbClr val="073E87"/>
    </a:dk2>
    <a:lt2>
      <a:srgbClr val="C6E7FC"/>
    </a:lt2>
    <a:accent1>
      <a:srgbClr val="31B6FD"/>
    </a:accent1>
    <a:accent2>
      <a:srgbClr val="4584D3"/>
    </a:accent2>
    <a:accent3>
      <a:srgbClr val="5BD078"/>
    </a:accent3>
    <a:accent4>
      <a:srgbClr val="A5D028"/>
    </a:accent4>
    <a:accent5>
      <a:srgbClr val="F5C040"/>
    </a:accent5>
    <a:accent6>
      <a:srgbClr val="05E0DB"/>
    </a:accent6>
    <a:hlink>
      <a:srgbClr val="0080FF"/>
    </a:hlink>
    <a:folHlink>
      <a:srgbClr val="5EAEFF"/>
    </a:folHlink>
  </a:clrScheme>
  <a:fontScheme name="Urban">
    <a:majorFont>
      <a:latin typeface="Trebuchet MS"/>
      <a:ea typeface=""/>
      <a:cs typeface=""/>
      <a:font script="Jpan" typeface="HGｺﾞｼｯｸM"/>
      <a:font script="Hang" typeface="맑은 고딕"/>
      <a:font script="Hans" typeface="方正姚体"/>
      <a:font script="Hant" typeface="微軟正黑體"/>
      <a:font script="Arab" typeface="Tahoma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Georgia"/>
      <a:ea typeface=""/>
      <a:cs typeface=""/>
      <a:font script="Jpan" typeface="HG明朝B"/>
      <a:font script="Hang" typeface="맑은 고딕"/>
      <a:font script="Hans" typeface="宋体"/>
      <a:font script="Hant" typeface="新細明體"/>
      <a:font script="Arab" typeface="Arial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Urban">
    <a:fillStyleLst>
      <a:solidFill>
        <a:schemeClr val="phClr"/>
      </a:solidFill>
      <a:gradFill rotWithShape="1">
        <a:gsLst>
          <a:gs pos="0">
            <a:schemeClr val="phClr">
              <a:tint val="1000"/>
              <a:satMod val="255000"/>
            </a:schemeClr>
          </a:gs>
          <a:gs pos="55000">
            <a:schemeClr val="phClr">
              <a:tint val="12000"/>
              <a:satMod val="255000"/>
            </a:schemeClr>
          </a:gs>
          <a:gs pos="100000">
            <a:schemeClr val="phClr">
              <a:tint val="45000"/>
              <a:satMod val="250000"/>
            </a:schemeClr>
          </a:gs>
        </a:gsLst>
        <a:path path="circle">
          <a:fillToRect l="-40000" t="-90000" r="140000" b="190000"/>
        </a:path>
      </a:gradFill>
      <a:gradFill rotWithShape="1">
        <a:gsLst>
          <a:gs pos="0">
            <a:schemeClr val="phClr">
              <a:tint val="43000"/>
              <a:satMod val="165000"/>
            </a:schemeClr>
          </a:gs>
          <a:gs pos="55000">
            <a:schemeClr val="phClr">
              <a:tint val="83000"/>
              <a:satMod val="155000"/>
            </a:schemeClr>
          </a:gs>
          <a:gs pos="100000">
            <a:schemeClr val="phClr">
              <a:shade val="85000"/>
            </a:schemeClr>
          </a:gs>
        </a:gsLst>
        <a:path path="circle">
          <a:fillToRect l="-40000" t="-90000" r="140000" b="19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3175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1500" dist="254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phClr">
              <a:satMod val="115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100000">
            <a:schemeClr val="phClr">
              <a:tint val="80000"/>
              <a:satMod val="250000"/>
            </a:schemeClr>
          </a:gs>
          <a:gs pos="60000">
            <a:schemeClr val="phClr">
              <a:shade val="38000"/>
              <a:satMod val="175000"/>
            </a:schemeClr>
          </a:gs>
          <a:gs pos="0">
            <a:schemeClr val="phClr">
              <a:shade val="30000"/>
              <a:satMod val="175000"/>
            </a:schemeClr>
          </a:gs>
        </a:gsLst>
        <a:lin ang="5400000" scaled="0"/>
      </a:gradFill>
      <a:blipFill>
        <a:blip xmlns:r="http://schemas.openxmlformats.org/officeDocument/2006/relationships" r:embed="rId1">
          <a:duotone>
            <a:schemeClr val="phClr">
              <a:shade val="48000"/>
            </a:schemeClr>
            <a:schemeClr val="phClr">
              <a:tint val="96000"/>
              <a:satMod val="150000"/>
            </a:schemeClr>
          </a:duotone>
        </a:blip>
        <a:tile tx="0" ty="0" sx="80000" sy="80000" flip="none" algn="tl"/>
      </a:blipFill>
    </a:bgFillStyleLst>
  </a:fmtScheme>
</a:themeOverride>
</file>

<file path=ppt/theme/themeOverride64.xml><?xml version="1.0" encoding="utf-8"?>
<a:themeOverride xmlns:a="http://schemas.openxmlformats.org/drawingml/2006/main">
  <a:clrScheme name="Waveform">
    <a:dk1>
      <a:sysClr val="windowText" lastClr="000000"/>
    </a:dk1>
    <a:lt1>
      <a:sysClr val="window" lastClr="FFFFFF"/>
    </a:lt1>
    <a:dk2>
      <a:srgbClr val="073E87"/>
    </a:dk2>
    <a:lt2>
      <a:srgbClr val="C6E7FC"/>
    </a:lt2>
    <a:accent1>
      <a:srgbClr val="31B6FD"/>
    </a:accent1>
    <a:accent2>
      <a:srgbClr val="4584D3"/>
    </a:accent2>
    <a:accent3>
      <a:srgbClr val="5BD078"/>
    </a:accent3>
    <a:accent4>
      <a:srgbClr val="A5D028"/>
    </a:accent4>
    <a:accent5>
      <a:srgbClr val="F5C040"/>
    </a:accent5>
    <a:accent6>
      <a:srgbClr val="05E0DB"/>
    </a:accent6>
    <a:hlink>
      <a:srgbClr val="0080FF"/>
    </a:hlink>
    <a:folHlink>
      <a:srgbClr val="5EAEFF"/>
    </a:folHlink>
  </a:clrScheme>
  <a:fontScheme name="Urban">
    <a:majorFont>
      <a:latin typeface="Trebuchet MS"/>
      <a:ea typeface=""/>
      <a:cs typeface=""/>
      <a:font script="Jpan" typeface="HGｺﾞｼｯｸM"/>
      <a:font script="Hang" typeface="맑은 고딕"/>
      <a:font script="Hans" typeface="方正姚体"/>
      <a:font script="Hant" typeface="微軟正黑體"/>
      <a:font script="Arab" typeface="Tahoma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Georgia"/>
      <a:ea typeface=""/>
      <a:cs typeface=""/>
      <a:font script="Jpan" typeface="HG明朝B"/>
      <a:font script="Hang" typeface="맑은 고딕"/>
      <a:font script="Hans" typeface="宋体"/>
      <a:font script="Hant" typeface="新細明體"/>
      <a:font script="Arab" typeface="Arial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Urban">
    <a:fillStyleLst>
      <a:solidFill>
        <a:schemeClr val="phClr"/>
      </a:solidFill>
      <a:gradFill rotWithShape="1">
        <a:gsLst>
          <a:gs pos="0">
            <a:schemeClr val="phClr">
              <a:tint val="1000"/>
              <a:satMod val="255000"/>
            </a:schemeClr>
          </a:gs>
          <a:gs pos="55000">
            <a:schemeClr val="phClr">
              <a:tint val="12000"/>
              <a:satMod val="255000"/>
            </a:schemeClr>
          </a:gs>
          <a:gs pos="100000">
            <a:schemeClr val="phClr">
              <a:tint val="45000"/>
              <a:satMod val="250000"/>
            </a:schemeClr>
          </a:gs>
        </a:gsLst>
        <a:path path="circle">
          <a:fillToRect l="-40000" t="-90000" r="140000" b="190000"/>
        </a:path>
      </a:gradFill>
      <a:gradFill rotWithShape="1">
        <a:gsLst>
          <a:gs pos="0">
            <a:schemeClr val="phClr">
              <a:tint val="43000"/>
              <a:satMod val="165000"/>
            </a:schemeClr>
          </a:gs>
          <a:gs pos="55000">
            <a:schemeClr val="phClr">
              <a:tint val="83000"/>
              <a:satMod val="155000"/>
            </a:schemeClr>
          </a:gs>
          <a:gs pos="100000">
            <a:schemeClr val="phClr">
              <a:shade val="85000"/>
            </a:schemeClr>
          </a:gs>
        </a:gsLst>
        <a:path path="circle">
          <a:fillToRect l="-40000" t="-90000" r="140000" b="19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3175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1500" dist="254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phClr">
              <a:satMod val="115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100000">
            <a:schemeClr val="phClr">
              <a:tint val="80000"/>
              <a:satMod val="250000"/>
            </a:schemeClr>
          </a:gs>
          <a:gs pos="60000">
            <a:schemeClr val="phClr">
              <a:shade val="38000"/>
              <a:satMod val="175000"/>
            </a:schemeClr>
          </a:gs>
          <a:gs pos="0">
            <a:schemeClr val="phClr">
              <a:shade val="30000"/>
              <a:satMod val="175000"/>
            </a:schemeClr>
          </a:gs>
        </a:gsLst>
        <a:lin ang="5400000" scaled="0"/>
      </a:gradFill>
      <a:blipFill>
        <a:blip xmlns:r="http://schemas.openxmlformats.org/officeDocument/2006/relationships" r:embed="rId1">
          <a:duotone>
            <a:schemeClr val="phClr">
              <a:shade val="48000"/>
            </a:schemeClr>
            <a:schemeClr val="phClr">
              <a:tint val="96000"/>
              <a:satMod val="150000"/>
            </a:schemeClr>
          </a:duotone>
        </a:blip>
        <a:tile tx="0" ty="0" sx="80000" sy="80000" flip="none" algn="tl"/>
      </a:blipFill>
    </a:bgFillStyleLst>
  </a:fmtScheme>
</a:themeOverride>
</file>

<file path=ppt/theme/themeOverride65.xml><?xml version="1.0" encoding="utf-8"?>
<a:themeOverride xmlns:a="http://schemas.openxmlformats.org/drawingml/2006/main">
  <a:clrScheme name="Waveform">
    <a:dk1>
      <a:sysClr val="windowText" lastClr="000000"/>
    </a:dk1>
    <a:lt1>
      <a:sysClr val="window" lastClr="FFFFFF"/>
    </a:lt1>
    <a:dk2>
      <a:srgbClr val="073E87"/>
    </a:dk2>
    <a:lt2>
      <a:srgbClr val="C6E7FC"/>
    </a:lt2>
    <a:accent1>
      <a:srgbClr val="31B6FD"/>
    </a:accent1>
    <a:accent2>
      <a:srgbClr val="4584D3"/>
    </a:accent2>
    <a:accent3>
      <a:srgbClr val="5BD078"/>
    </a:accent3>
    <a:accent4>
      <a:srgbClr val="A5D028"/>
    </a:accent4>
    <a:accent5>
      <a:srgbClr val="F5C040"/>
    </a:accent5>
    <a:accent6>
      <a:srgbClr val="05E0DB"/>
    </a:accent6>
    <a:hlink>
      <a:srgbClr val="0080FF"/>
    </a:hlink>
    <a:folHlink>
      <a:srgbClr val="5EAEFF"/>
    </a:folHlink>
  </a:clrScheme>
  <a:fontScheme name="Urban">
    <a:majorFont>
      <a:latin typeface="Trebuchet MS"/>
      <a:ea typeface=""/>
      <a:cs typeface=""/>
      <a:font script="Jpan" typeface="HGｺﾞｼｯｸM"/>
      <a:font script="Hang" typeface="맑은 고딕"/>
      <a:font script="Hans" typeface="方正姚体"/>
      <a:font script="Hant" typeface="微軟正黑體"/>
      <a:font script="Arab" typeface="Tahoma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Georgia"/>
      <a:ea typeface=""/>
      <a:cs typeface=""/>
      <a:font script="Jpan" typeface="HG明朝B"/>
      <a:font script="Hang" typeface="맑은 고딕"/>
      <a:font script="Hans" typeface="宋体"/>
      <a:font script="Hant" typeface="新細明體"/>
      <a:font script="Arab" typeface="Arial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Urban">
    <a:fillStyleLst>
      <a:solidFill>
        <a:schemeClr val="phClr"/>
      </a:solidFill>
      <a:gradFill rotWithShape="1">
        <a:gsLst>
          <a:gs pos="0">
            <a:schemeClr val="phClr">
              <a:tint val="1000"/>
              <a:satMod val="255000"/>
            </a:schemeClr>
          </a:gs>
          <a:gs pos="55000">
            <a:schemeClr val="phClr">
              <a:tint val="12000"/>
              <a:satMod val="255000"/>
            </a:schemeClr>
          </a:gs>
          <a:gs pos="100000">
            <a:schemeClr val="phClr">
              <a:tint val="45000"/>
              <a:satMod val="250000"/>
            </a:schemeClr>
          </a:gs>
        </a:gsLst>
        <a:path path="circle">
          <a:fillToRect l="-40000" t="-90000" r="140000" b="190000"/>
        </a:path>
      </a:gradFill>
      <a:gradFill rotWithShape="1">
        <a:gsLst>
          <a:gs pos="0">
            <a:schemeClr val="phClr">
              <a:tint val="43000"/>
              <a:satMod val="165000"/>
            </a:schemeClr>
          </a:gs>
          <a:gs pos="55000">
            <a:schemeClr val="phClr">
              <a:tint val="83000"/>
              <a:satMod val="155000"/>
            </a:schemeClr>
          </a:gs>
          <a:gs pos="100000">
            <a:schemeClr val="phClr">
              <a:shade val="85000"/>
            </a:schemeClr>
          </a:gs>
        </a:gsLst>
        <a:path path="circle">
          <a:fillToRect l="-40000" t="-90000" r="140000" b="19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3175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1500" dist="254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phClr">
              <a:satMod val="115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100000">
            <a:schemeClr val="phClr">
              <a:tint val="80000"/>
              <a:satMod val="250000"/>
            </a:schemeClr>
          </a:gs>
          <a:gs pos="60000">
            <a:schemeClr val="phClr">
              <a:shade val="38000"/>
              <a:satMod val="175000"/>
            </a:schemeClr>
          </a:gs>
          <a:gs pos="0">
            <a:schemeClr val="phClr">
              <a:shade val="30000"/>
              <a:satMod val="175000"/>
            </a:schemeClr>
          </a:gs>
        </a:gsLst>
        <a:lin ang="5400000" scaled="0"/>
      </a:gradFill>
      <a:blipFill>
        <a:blip xmlns:r="http://schemas.openxmlformats.org/officeDocument/2006/relationships" r:embed="rId1">
          <a:duotone>
            <a:schemeClr val="phClr">
              <a:shade val="48000"/>
            </a:schemeClr>
            <a:schemeClr val="phClr">
              <a:tint val="96000"/>
              <a:satMod val="150000"/>
            </a:schemeClr>
          </a:duotone>
        </a:blip>
        <a:tile tx="0" ty="0" sx="80000" sy="80000" flip="none" algn="tl"/>
      </a:blipFill>
    </a:bgFillStyleLst>
  </a:fmtScheme>
</a:themeOverride>
</file>

<file path=ppt/theme/themeOverride66.xml><?xml version="1.0" encoding="utf-8"?>
<a:themeOverride xmlns:a="http://schemas.openxmlformats.org/drawingml/2006/main">
  <a:clrScheme name="Waveform">
    <a:dk1>
      <a:sysClr val="windowText" lastClr="000000"/>
    </a:dk1>
    <a:lt1>
      <a:sysClr val="window" lastClr="FFFFFF"/>
    </a:lt1>
    <a:dk2>
      <a:srgbClr val="073E87"/>
    </a:dk2>
    <a:lt2>
      <a:srgbClr val="C6E7FC"/>
    </a:lt2>
    <a:accent1>
      <a:srgbClr val="31B6FD"/>
    </a:accent1>
    <a:accent2>
      <a:srgbClr val="4584D3"/>
    </a:accent2>
    <a:accent3>
      <a:srgbClr val="5BD078"/>
    </a:accent3>
    <a:accent4>
      <a:srgbClr val="A5D028"/>
    </a:accent4>
    <a:accent5>
      <a:srgbClr val="F5C040"/>
    </a:accent5>
    <a:accent6>
      <a:srgbClr val="05E0DB"/>
    </a:accent6>
    <a:hlink>
      <a:srgbClr val="0080FF"/>
    </a:hlink>
    <a:folHlink>
      <a:srgbClr val="5EAEFF"/>
    </a:folHlink>
  </a:clrScheme>
  <a:fontScheme name="Urban">
    <a:majorFont>
      <a:latin typeface="Trebuchet MS"/>
      <a:ea typeface=""/>
      <a:cs typeface=""/>
      <a:font script="Jpan" typeface="HGｺﾞｼｯｸM"/>
      <a:font script="Hang" typeface="맑은 고딕"/>
      <a:font script="Hans" typeface="方正姚体"/>
      <a:font script="Hant" typeface="微軟正黑體"/>
      <a:font script="Arab" typeface="Tahoma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Georgia"/>
      <a:ea typeface=""/>
      <a:cs typeface=""/>
      <a:font script="Jpan" typeface="HG明朝B"/>
      <a:font script="Hang" typeface="맑은 고딕"/>
      <a:font script="Hans" typeface="宋体"/>
      <a:font script="Hant" typeface="新細明體"/>
      <a:font script="Arab" typeface="Arial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Urban">
    <a:fillStyleLst>
      <a:solidFill>
        <a:schemeClr val="phClr"/>
      </a:solidFill>
      <a:gradFill rotWithShape="1">
        <a:gsLst>
          <a:gs pos="0">
            <a:schemeClr val="phClr">
              <a:tint val="1000"/>
              <a:satMod val="255000"/>
            </a:schemeClr>
          </a:gs>
          <a:gs pos="55000">
            <a:schemeClr val="phClr">
              <a:tint val="12000"/>
              <a:satMod val="255000"/>
            </a:schemeClr>
          </a:gs>
          <a:gs pos="100000">
            <a:schemeClr val="phClr">
              <a:tint val="45000"/>
              <a:satMod val="250000"/>
            </a:schemeClr>
          </a:gs>
        </a:gsLst>
        <a:path path="circle">
          <a:fillToRect l="-40000" t="-90000" r="140000" b="190000"/>
        </a:path>
      </a:gradFill>
      <a:gradFill rotWithShape="1">
        <a:gsLst>
          <a:gs pos="0">
            <a:schemeClr val="phClr">
              <a:tint val="43000"/>
              <a:satMod val="165000"/>
            </a:schemeClr>
          </a:gs>
          <a:gs pos="55000">
            <a:schemeClr val="phClr">
              <a:tint val="83000"/>
              <a:satMod val="155000"/>
            </a:schemeClr>
          </a:gs>
          <a:gs pos="100000">
            <a:schemeClr val="phClr">
              <a:shade val="85000"/>
            </a:schemeClr>
          </a:gs>
        </a:gsLst>
        <a:path path="circle">
          <a:fillToRect l="-40000" t="-90000" r="140000" b="19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3175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1500" dist="254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phClr">
              <a:satMod val="115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100000">
            <a:schemeClr val="phClr">
              <a:tint val="80000"/>
              <a:satMod val="250000"/>
            </a:schemeClr>
          </a:gs>
          <a:gs pos="60000">
            <a:schemeClr val="phClr">
              <a:shade val="38000"/>
              <a:satMod val="175000"/>
            </a:schemeClr>
          </a:gs>
          <a:gs pos="0">
            <a:schemeClr val="phClr">
              <a:shade val="30000"/>
              <a:satMod val="175000"/>
            </a:schemeClr>
          </a:gs>
        </a:gsLst>
        <a:lin ang="5400000" scaled="0"/>
      </a:gradFill>
      <a:blipFill>
        <a:blip xmlns:r="http://schemas.openxmlformats.org/officeDocument/2006/relationships" r:embed="rId1">
          <a:duotone>
            <a:schemeClr val="phClr">
              <a:shade val="48000"/>
            </a:schemeClr>
            <a:schemeClr val="phClr">
              <a:tint val="96000"/>
              <a:satMod val="150000"/>
            </a:schemeClr>
          </a:duotone>
        </a:blip>
        <a:tile tx="0" ty="0" sx="80000" sy="80000" flip="none" algn="tl"/>
      </a:blipFill>
    </a:bgFillStyleLst>
  </a:fmtScheme>
</a:themeOverride>
</file>

<file path=ppt/theme/themeOverride67.xml><?xml version="1.0" encoding="utf-8"?>
<a:themeOverride xmlns:a="http://schemas.openxmlformats.org/drawingml/2006/main">
  <a:clrScheme name="Waveform">
    <a:dk1>
      <a:sysClr val="windowText" lastClr="000000"/>
    </a:dk1>
    <a:lt1>
      <a:sysClr val="window" lastClr="FFFFFF"/>
    </a:lt1>
    <a:dk2>
      <a:srgbClr val="073E87"/>
    </a:dk2>
    <a:lt2>
      <a:srgbClr val="C6E7FC"/>
    </a:lt2>
    <a:accent1>
      <a:srgbClr val="31B6FD"/>
    </a:accent1>
    <a:accent2>
      <a:srgbClr val="4584D3"/>
    </a:accent2>
    <a:accent3>
      <a:srgbClr val="5BD078"/>
    </a:accent3>
    <a:accent4>
      <a:srgbClr val="A5D028"/>
    </a:accent4>
    <a:accent5>
      <a:srgbClr val="F5C040"/>
    </a:accent5>
    <a:accent6>
      <a:srgbClr val="05E0DB"/>
    </a:accent6>
    <a:hlink>
      <a:srgbClr val="0080FF"/>
    </a:hlink>
    <a:folHlink>
      <a:srgbClr val="5EAEFF"/>
    </a:folHlink>
  </a:clrScheme>
  <a:fontScheme name="Urban">
    <a:majorFont>
      <a:latin typeface="Trebuchet MS"/>
      <a:ea typeface=""/>
      <a:cs typeface=""/>
      <a:font script="Jpan" typeface="HGｺﾞｼｯｸM"/>
      <a:font script="Hang" typeface="맑은 고딕"/>
      <a:font script="Hans" typeface="方正姚体"/>
      <a:font script="Hant" typeface="微軟正黑體"/>
      <a:font script="Arab" typeface="Tahoma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Georgia"/>
      <a:ea typeface=""/>
      <a:cs typeface=""/>
      <a:font script="Jpan" typeface="HG明朝B"/>
      <a:font script="Hang" typeface="맑은 고딕"/>
      <a:font script="Hans" typeface="宋体"/>
      <a:font script="Hant" typeface="新細明體"/>
      <a:font script="Arab" typeface="Arial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Urban">
    <a:fillStyleLst>
      <a:solidFill>
        <a:schemeClr val="phClr"/>
      </a:solidFill>
      <a:gradFill rotWithShape="1">
        <a:gsLst>
          <a:gs pos="0">
            <a:schemeClr val="phClr">
              <a:tint val="1000"/>
              <a:satMod val="255000"/>
            </a:schemeClr>
          </a:gs>
          <a:gs pos="55000">
            <a:schemeClr val="phClr">
              <a:tint val="12000"/>
              <a:satMod val="255000"/>
            </a:schemeClr>
          </a:gs>
          <a:gs pos="100000">
            <a:schemeClr val="phClr">
              <a:tint val="45000"/>
              <a:satMod val="250000"/>
            </a:schemeClr>
          </a:gs>
        </a:gsLst>
        <a:path path="circle">
          <a:fillToRect l="-40000" t="-90000" r="140000" b="190000"/>
        </a:path>
      </a:gradFill>
      <a:gradFill rotWithShape="1">
        <a:gsLst>
          <a:gs pos="0">
            <a:schemeClr val="phClr">
              <a:tint val="43000"/>
              <a:satMod val="165000"/>
            </a:schemeClr>
          </a:gs>
          <a:gs pos="55000">
            <a:schemeClr val="phClr">
              <a:tint val="83000"/>
              <a:satMod val="155000"/>
            </a:schemeClr>
          </a:gs>
          <a:gs pos="100000">
            <a:schemeClr val="phClr">
              <a:shade val="85000"/>
            </a:schemeClr>
          </a:gs>
        </a:gsLst>
        <a:path path="circle">
          <a:fillToRect l="-40000" t="-90000" r="140000" b="19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3175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1500" dist="254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phClr">
              <a:satMod val="115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100000">
            <a:schemeClr val="phClr">
              <a:tint val="80000"/>
              <a:satMod val="250000"/>
            </a:schemeClr>
          </a:gs>
          <a:gs pos="60000">
            <a:schemeClr val="phClr">
              <a:shade val="38000"/>
              <a:satMod val="175000"/>
            </a:schemeClr>
          </a:gs>
          <a:gs pos="0">
            <a:schemeClr val="phClr">
              <a:shade val="30000"/>
              <a:satMod val="175000"/>
            </a:schemeClr>
          </a:gs>
        </a:gsLst>
        <a:lin ang="5400000" scaled="0"/>
      </a:gradFill>
      <a:blipFill>
        <a:blip xmlns:r="http://schemas.openxmlformats.org/officeDocument/2006/relationships" r:embed="rId1">
          <a:duotone>
            <a:schemeClr val="phClr">
              <a:shade val="48000"/>
            </a:schemeClr>
            <a:schemeClr val="phClr">
              <a:tint val="96000"/>
              <a:satMod val="150000"/>
            </a:schemeClr>
          </a:duotone>
        </a:blip>
        <a:tile tx="0" ty="0" sx="80000" sy="80000" flip="none" algn="tl"/>
      </a:blipFill>
    </a:bgFillStyleLst>
  </a:fmtScheme>
</a:themeOverride>
</file>

<file path=ppt/theme/themeOverride68.xml><?xml version="1.0" encoding="utf-8"?>
<a:themeOverride xmlns:a="http://schemas.openxmlformats.org/drawingml/2006/main">
  <a:clrScheme name="Waveform">
    <a:dk1>
      <a:sysClr val="windowText" lastClr="000000"/>
    </a:dk1>
    <a:lt1>
      <a:sysClr val="window" lastClr="FFFFFF"/>
    </a:lt1>
    <a:dk2>
      <a:srgbClr val="073E87"/>
    </a:dk2>
    <a:lt2>
      <a:srgbClr val="C6E7FC"/>
    </a:lt2>
    <a:accent1>
      <a:srgbClr val="31B6FD"/>
    </a:accent1>
    <a:accent2>
      <a:srgbClr val="4584D3"/>
    </a:accent2>
    <a:accent3>
      <a:srgbClr val="5BD078"/>
    </a:accent3>
    <a:accent4>
      <a:srgbClr val="A5D028"/>
    </a:accent4>
    <a:accent5>
      <a:srgbClr val="F5C040"/>
    </a:accent5>
    <a:accent6>
      <a:srgbClr val="05E0DB"/>
    </a:accent6>
    <a:hlink>
      <a:srgbClr val="0080FF"/>
    </a:hlink>
    <a:folHlink>
      <a:srgbClr val="5EAEFF"/>
    </a:folHlink>
  </a:clrScheme>
  <a:fontScheme name="Urban">
    <a:majorFont>
      <a:latin typeface="Trebuchet MS"/>
      <a:ea typeface=""/>
      <a:cs typeface=""/>
      <a:font script="Jpan" typeface="HGｺﾞｼｯｸM"/>
      <a:font script="Hang" typeface="맑은 고딕"/>
      <a:font script="Hans" typeface="方正姚体"/>
      <a:font script="Hant" typeface="微軟正黑體"/>
      <a:font script="Arab" typeface="Tahoma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Georgia"/>
      <a:ea typeface=""/>
      <a:cs typeface=""/>
      <a:font script="Jpan" typeface="HG明朝B"/>
      <a:font script="Hang" typeface="맑은 고딕"/>
      <a:font script="Hans" typeface="宋体"/>
      <a:font script="Hant" typeface="新細明體"/>
      <a:font script="Arab" typeface="Arial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Urban">
    <a:fillStyleLst>
      <a:solidFill>
        <a:schemeClr val="phClr"/>
      </a:solidFill>
      <a:gradFill rotWithShape="1">
        <a:gsLst>
          <a:gs pos="0">
            <a:schemeClr val="phClr">
              <a:tint val="1000"/>
              <a:satMod val="255000"/>
            </a:schemeClr>
          </a:gs>
          <a:gs pos="55000">
            <a:schemeClr val="phClr">
              <a:tint val="12000"/>
              <a:satMod val="255000"/>
            </a:schemeClr>
          </a:gs>
          <a:gs pos="100000">
            <a:schemeClr val="phClr">
              <a:tint val="45000"/>
              <a:satMod val="250000"/>
            </a:schemeClr>
          </a:gs>
        </a:gsLst>
        <a:path path="circle">
          <a:fillToRect l="-40000" t="-90000" r="140000" b="190000"/>
        </a:path>
      </a:gradFill>
      <a:gradFill rotWithShape="1">
        <a:gsLst>
          <a:gs pos="0">
            <a:schemeClr val="phClr">
              <a:tint val="43000"/>
              <a:satMod val="165000"/>
            </a:schemeClr>
          </a:gs>
          <a:gs pos="55000">
            <a:schemeClr val="phClr">
              <a:tint val="83000"/>
              <a:satMod val="155000"/>
            </a:schemeClr>
          </a:gs>
          <a:gs pos="100000">
            <a:schemeClr val="phClr">
              <a:shade val="85000"/>
            </a:schemeClr>
          </a:gs>
        </a:gsLst>
        <a:path path="circle">
          <a:fillToRect l="-40000" t="-90000" r="140000" b="19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3175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1500" dist="254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phClr">
              <a:satMod val="115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100000">
            <a:schemeClr val="phClr">
              <a:tint val="80000"/>
              <a:satMod val="250000"/>
            </a:schemeClr>
          </a:gs>
          <a:gs pos="60000">
            <a:schemeClr val="phClr">
              <a:shade val="38000"/>
              <a:satMod val="175000"/>
            </a:schemeClr>
          </a:gs>
          <a:gs pos="0">
            <a:schemeClr val="phClr">
              <a:shade val="30000"/>
              <a:satMod val="175000"/>
            </a:schemeClr>
          </a:gs>
        </a:gsLst>
        <a:lin ang="5400000" scaled="0"/>
      </a:gradFill>
      <a:blipFill>
        <a:blip xmlns:r="http://schemas.openxmlformats.org/officeDocument/2006/relationships" r:embed="rId1">
          <a:duotone>
            <a:schemeClr val="phClr">
              <a:shade val="48000"/>
            </a:schemeClr>
            <a:schemeClr val="phClr">
              <a:tint val="96000"/>
              <a:satMod val="150000"/>
            </a:schemeClr>
          </a:duotone>
        </a:blip>
        <a:tile tx="0" ty="0" sx="80000" sy="80000" flip="none" algn="tl"/>
      </a:blipFill>
    </a:bgFillStyleLst>
  </a:fmtScheme>
</a:themeOverride>
</file>

<file path=ppt/theme/themeOverride69.xml><?xml version="1.0" encoding="utf-8"?>
<a:themeOverride xmlns:a="http://schemas.openxmlformats.org/drawingml/2006/main">
  <a:clrScheme name="Waveform">
    <a:dk1>
      <a:sysClr val="windowText" lastClr="000000"/>
    </a:dk1>
    <a:lt1>
      <a:sysClr val="window" lastClr="FFFFFF"/>
    </a:lt1>
    <a:dk2>
      <a:srgbClr val="073E87"/>
    </a:dk2>
    <a:lt2>
      <a:srgbClr val="C6E7FC"/>
    </a:lt2>
    <a:accent1>
      <a:srgbClr val="31B6FD"/>
    </a:accent1>
    <a:accent2>
      <a:srgbClr val="4584D3"/>
    </a:accent2>
    <a:accent3>
      <a:srgbClr val="5BD078"/>
    </a:accent3>
    <a:accent4>
      <a:srgbClr val="A5D028"/>
    </a:accent4>
    <a:accent5>
      <a:srgbClr val="F5C040"/>
    </a:accent5>
    <a:accent6>
      <a:srgbClr val="05E0DB"/>
    </a:accent6>
    <a:hlink>
      <a:srgbClr val="0080FF"/>
    </a:hlink>
    <a:folHlink>
      <a:srgbClr val="5EAEFF"/>
    </a:folHlink>
  </a:clrScheme>
  <a:fontScheme name="Urban">
    <a:majorFont>
      <a:latin typeface="Trebuchet MS"/>
      <a:ea typeface=""/>
      <a:cs typeface=""/>
      <a:font script="Jpan" typeface="HGｺﾞｼｯｸM"/>
      <a:font script="Hang" typeface="맑은 고딕"/>
      <a:font script="Hans" typeface="方正姚体"/>
      <a:font script="Hant" typeface="微軟正黑體"/>
      <a:font script="Arab" typeface="Tahoma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Georgia"/>
      <a:ea typeface=""/>
      <a:cs typeface=""/>
      <a:font script="Jpan" typeface="HG明朝B"/>
      <a:font script="Hang" typeface="맑은 고딕"/>
      <a:font script="Hans" typeface="宋体"/>
      <a:font script="Hant" typeface="新細明體"/>
      <a:font script="Arab" typeface="Arial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Urban">
    <a:fillStyleLst>
      <a:solidFill>
        <a:schemeClr val="phClr"/>
      </a:solidFill>
      <a:gradFill rotWithShape="1">
        <a:gsLst>
          <a:gs pos="0">
            <a:schemeClr val="phClr">
              <a:tint val="1000"/>
              <a:satMod val="255000"/>
            </a:schemeClr>
          </a:gs>
          <a:gs pos="55000">
            <a:schemeClr val="phClr">
              <a:tint val="12000"/>
              <a:satMod val="255000"/>
            </a:schemeClr>
          </a:gs>
          <a:gs pos="100000">
            <a:schemeClr val="phClr">
              <a:tint val="45000"/>
              <a:satMod val="250000"/>
            </a:schemeClr>
          </a:gs>
        </a:gsLst>
        <a:path path="circle">
          <a:fillToRect l="-40000" t="-90000" r="140000" b="190000"/>
        </a:path>
      </a:gradFill>
      <a:gradFill rotWithShape="1">
        <a:gsLst>
          <a:gs pos="0">
            <a:schemeClr val="phClr">
              <a:tint val="43000"/>
              <a:satMod val="165000"/>
            </a:schemeClr>
          </a:gs>
          <a:gs pos="55000">
            <a:schemeClr val="phClr">
              <a:tint val="83000"/>
              <a:satMod val="155000"/>
            </a:schemeClr>
          </a:gs>
          <a:gs pos="100000">
            <a:schemeClr val="phClr">
              <a:shade val="85000"/>
            </a:schemeClr>
          </a:gs>
        </a:gsLst>
        <a:path path="circle">
          <a:fillToRect l="-40000" t="-90000" r="140000" b="19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3175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1500" dist="254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phClr">
              <a:satMod val="115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100000">
            <a:schemeClr val="phClr">
              <a:tint val="80000"/>
              <a:satMod val="250000"/>
            </a:schemeClr>
          </a:gs>
          <a:gs pos="60000">
            <a:schemeClr val="phClr">
              <a:shade val="38000"/>
              <a:satMod val="175000"/>
            </a:schemeClr>
          </a:gs>
          <a:gs pos="0">
            <a:schemeClr val="phClr">
              <a:shade val="30000"/>
              <a:satMod val="175000"/>
            </a:schemeClr>
          </a:gs>
        </a:gsLst>
        <a:lin ang="5400000" scaled="0"/>
      </a:gradFill>
      <a:blipFill>
        <a:blip xmlns:r="http://schemas.openxmlformats.org/officeDocument/2006/relationships" r:embed="rId1">
          <a:duotone>
            <a:schemeClr val="phClr">
              <a:shade val="48000"/>
            </a:schemeClr>
            <a:schemeClr val="phClr">
              <a:tint val="96000"/>
              <a:satMod val="150000"/>
            </a:schemeClr>
          </a:duotone>
        </a:blip>
        <a:tile tx="0" ty="0" sx="80000" sy="80000" flip="none" algn="tl"/>
      </a:blipFill>
    </a:bgFillStyleLst>
  </a:fmtScheme>
</a:themeOverride>
</file>

<file path=ppt/theme/themeOverride7.xml><?xml version="1.0" encoding="utf-8"?>
<a:themeOverride xmlns:a="http://schemas.openxmlformats.org/drawingml/2006/main">
  <a:clrScheme name="Waveform">
    <a:dk1>
      <a:sysClr val="windowText" lastClr="000000"/>
    </a:dk1>
    <a:lt1>
      <a:sysClr val="window" lastClr="FFFFFF"/>
    </a:lt1>
    <a:dk2>
      <a:srgbClr val="073E87"/>
    </a:dk2>
    <a:lt2>
      <a:srgbClr val="C6E7FC"/>
    </a:lt2>
    <a:accent1>
      <a:srgbClr val="31B6FD"/>
    </a:accent1>
    <a:accent2>
      <a:srgbClr val="4584D3"/>
    </a:accent2>
    <a:accent3>
      <a:srgbClr val="5BD078"/>
    </a:accent3>
    <a:accent4>
      <a:srgbClr val="A5D028"/>
    </a:accent4>
    <a:accent5>
      <a:srgbClr val="F5C040"/>
    </a:accent5>
    <a:accent6>
      <a:srgbClr val="05E0DB"/>
    </a:accent6>
    <a:hlink>
      <a:srgbClr val="0080FF"/>
    </a:hlink>
    <a:folHlink>
      <a:srgbClr val="5EAEFF"/>
    </a:folHlink>
  </a:clrScheme>
  <a:fontScheme name="Urban">
    <a:majorFont>
      <a:latin typeface="Trebuchet MS"/>
      <a:ea typeface=""/>
      <a:cs typeface=""/>
      <a:font script="Jpan" typeface="HGｺﾞｼｯｸM"/>
      <a:font script="Hang" typeface="맑은 고딕"/>
      <a:font script="Hans" typeface="方正姚体"/>
      <a:font script="Hant" typeface="微軟正黑體"/>
      <a:font script="Arab" typeface="Tahoma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Georgia"/>
      <a:ea typeface=""/>
      <a:cs typeface=""/>
      <a:font script="Jpan" typeface="HG明朝B"/>
      <a:font script="Hang" typeface="맑은 고딕"/>
      <a:font script="Hans" typeface="宋体"/>
      <a:font script="Hant" typeface="新細明體"/>
      <a:font script="Arab" typeface="Arial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Urban">
    <a:fillStyleLst>
      <a:solidFill>
        <a:schemeClr val="phClr"/>
      </a:solidFill>
      <a:gradFill rotWithShape="1">
        <a:gsLst>
          <a:gs pos="0">
            <a:schemeClr val="phClr">
              <a:tint val="1000"/>
              <a:satMod val="255000"/>
            </a:schemeClr>
          </a:gs>
          <a:gs pos="55000">
            <a:schemeClr val="phClr">
              <a:tint val="12000"/>
              <a:satMod val="255000"/>
            </a:schemeClr>
          </a:gs>
          <a:gs pos="100000">
            <a:schemeClr val="phClr">
              <a:tint val="45000"/>
              <a:satMod val="250000"/>
            </a:schemeClr>
          </a:gs>
        </a:gsLst>
        <a:path path="circle">
          <a:fillToRect l="-40000" t="-90000" r="140000" b="190000"/>
        </a:path>
      </a:gradFill>
      <a:gradFill rotWithShape="1">
        <a:gsLst>
          <a:gs pos="0">
            <a:schemeClr val="phClr">
              <a:tint val="43000"/>
              <a:satMod val="165000"/>
            </a:schemeClr>
          </a:gs>
          <a:gs pos="55000">
            <a:schemeClr val="phClr">
              <a:tint val="83000"/>
              <a:satMod val="155000"/>
            </a:schemeClr>
          </a:gs>
          <a:gs pos="100000">
            <a:schemeClr val="phClr">
              <a:shade val="85000"/>
            </a:schemeClr>
          </a:gs>
        </a:gsLst>
        <a:path path="circle">
          <a:fillToRect l="-40000" t="-90000" r="140000" b="19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3175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1500" dist="254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phClr">
              <a:satMod val="115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100000">
            <a:schemeClr val="phClr">
              <a:tint val="80000"/>
              <a:satMod val="250000"/>
            </a:schemeClr>
          </a:gs>
          <a:gs pos="60000">
            <a:schemeClr val="phClr">
              <a:shade val="38000"/>
              <a:satMod val="175000"/>
            </a:schemeClr>
          </a:gs>
          <a:gs pos="0">
            <a:schemeClr val="phClr">
              <a:shade val="30000"/>
              <a:satMod val="175000"/>
            </a:schemeClr>
          </a:gs>
        </a:gsLst>
        <a:lin ang="5400000" scaled="0"/>
      </a:gradFill>
      <a:blipFill>
        <a:blip xmlns:r="http://schemas.openxmlformats.org/officeDocument/2006/relationships" r:embed="rId1">
          <a:duotone>
            <a:schemeClr val="phClr">
              <a:shade val="48000"/>
            </a:schemeClr>
            <a:schemeClr val="phClr">
              <a:tint val="96000"/>
              <a:satMod val="150000"/>
            </a:schemeClr>
          </a:duotone>
        </a:blip>
        <a:tile tx="0" ty="0" sx="80000" sy="80000" flip="none" algn="tl"/>
      </a:blipFill>
    </a:bgFillStyleLst>
  </a:fmtScheme>
</a:themeOverride>
</file>

<file path=ppt/theme/themeOverride70.xml><?xml version="1.0" encoding="utf-8"?>
<a:themeOverride xmlns:a="http://schemas.openxmlformats.org/drawingml/2006/main">
  <a:clrScheme name="Waveform">
    <a:dk1>
      <a:sysClr val="windowText" lastClr="000000"/>
    </a:dk1>
    <a:lt1>
      <a:sysClr val="window" lastClr="FFFFFF"/>
    </a:lt1>
    <a:dk2>
      <a:srgbClr val="073E87"/>
    </a:dk2>
    <a:lt2>
      <a:srgbClr val="C6E7FC"/>
    </a:lt2>
    <a:accent1>
      <a:srgbClr val="31B6FD"/>
    </a:accent1>
    <a:accent2>
      <a:srgbClr val="4584D3"/>
    </a:accent2>
    <a:accent3>
      <a:srgbClr val="5BD078"/>
    </a:accent3>
    <a:accent4>
      <a:srgbClr val="A5D028"/>
    </a:accent4>
    <a:accent5>
      <a:srgbClr val="F5C040"/>
    </a:accent5>
    <a:accent6>
      <a:srgbClr val="05E0DB"/>
    </a:accent6>
    <a:hlink>
      <a:srgbClr val="0080FF"/>
    </a:hlink>
    <a:folHlink>
      <a:srgbClr val="5EAEFF"/>
    </a:folHlink>
  </a:clrScheme>
  <a:fontScheme name="Urban">
    <a:majorFont>
      <a:latin typeface="Trebuchet MS"/>
      <a:ea typeface=""/>
      <a:cs typeface=""/>
      <a:font script="Jpan" typeface="HGｺﾞｼｯｸM"/>
      <a:font script="Hang" typeface="맑은 고딕"/>
      <a:font script="Hans" typeface="方正姚体"/>
      <a:font script="Hant" typeface="微軟正黑體"/>
      <a:font script="Arab" typeface="Tahoma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Georgia"/>
      <a:ea typeface=""/>
      <a:cs typeface=""/>
      <a:font script="Jpan" typeface="HG明朝B"/>
      <a:font script="Hang" typeface="맑은 고딕"/>
      <a:font script="Hans" typeface="宋体"/>
      <a:font script="Hant" typeface="新細明體"/>
      <a:font script="Arab" typeface="Arial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Urban">
    <a:fillStyleLst>
      <a:solidFill>
        <a:schemeClr val="phClr"/>
      </a:solidFill>
      <a:gradFill rotWithShape="1">
        <a:gsLst>
          <a:gs pos="0">
            <a:schemeClr val="phClr">
              <a:tint val="1000"/>
              <a:satMod val="255000"/>
            </a:schemeClr>
          </a:gs>
          <a:gs pos="55000">
            <a:schemeClr val="phClr">
              <a:tint val="12000"/>
              <a:satMod val="255000"/>
            </a:schemeClr>
          </a:gs>
          <a:gs pos="100000">
            <a:schemeClr val="phClr">
              <a:tint val="45000"/>
              <a:satMod val="250000"/>
            </a:schemeClr>
          </a:gs>
        </a:gsLst>
        <a:path path="circle">
          <a:fillToRect l="-40000" t="-90000" r="140000" b="190000"/>
        </a:path>
      </a:gradFill>
      <a:gradFill rotWithShape="1">
        <a:gsLst>
          <a:gs pos="0">
            <a:schemeClr val="phClr">
              <a:tint val="43000"/>
              <a:satMod val="165000"/>
            </a:schemeClr>
          </a:gs>
          <a:gs pos="55000">
            <a:schemeClr val="phClr">
              <a:tint val="83000"/>
              <a:satMod val="155000"/>
            </a:schemeClr>
          </a:gs>
          <a:gs pos="100000">
            <a:schemeClr val="phClr">
              <a:shade val="85000"/>
            </a:schemeClr>
          </a:gs>
        </a:gsLst>
        <a:path path="circle">
          <a:fillToRect l="-40000" t="-90000" r="140000" b="19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3175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1500" dist="254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phClr">
              <a:satMod val="115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100000">
            <a:schemeClr val="phClr">
              <a:tint val="80000"/>
              <a:satMod val="250000"/>
            </a:schemeClr>
          </a:gs>
          <a:gs pos="60000">
            <a:schemeClr val="phClr">
              <a:shade val="38000"/>
              <a:satMod val="175000"/>
            </a:schemeClr>
          </a:gs>
          <a:gs pos="0">
            <a:schemeClr val="phClr">
              <a:shade val="30000"/>
              <a:satMod val="175000"/>
            </a:schemeClr>
          </a:gs>
        </a:gsLst>
        <a:lin ang="5400000" scaled="0"/>
      </a:gradFill>
      <a:blipFill>
        <a:blip xmlns:r="http://schemas.openxmlformats.org/officeDocument/2006/relationships" r:embed="rId1">
          <a:duotone>
            <a:schemeClr val="phClr">
              <a:shade val="48000"/>
            </a:schemeClr>
            <a:schemeClr val="phClr">
              <a:tint val="96000"/>
              <a:satMod val="150000"/>
            </a:schemeClr>
          </a:duotone>
        </a:blip>
        <a:tile tx="0" ty="0" sx="80000" sy="80000" flip="none" algn="tl"/>
      </a:blipFill>
    </a:bgFillStyleLst>
  </a:fmtScheme>
</a:themeOverride>
</file>

<file path=ppt/theme/themeOverride71.xml><?xml version="1.0" encoding="utf-8"?>
<a:themeOverride xmlns:a="http://schemas.openxmlformats.org/drawingml/2006/main">
  <a:clrScheme name="Waveform">
    <a:dk1>
      <a:sysClr val="windowText" lastClr="000000"/>
    </a:dk1>
    <a:lt1>
      <a:sysClr val="window" lastClr="FFFFFF"/>
    </a:lt1>
    <a:dk2>
      <a:srgbClr val="073E87"/>
    </a:dk2>
    <a:lt2>
      <a:srgbClr val="C6E7FC"/>
    </a:lt2>
    <a:accent1>
      <a:srgbClr val="31B6FD"/>
    </a:accent1>
    <a:accent2>
      <a:srgbClr val="4584D3"/>
    </a:accent2>
    <a:accent3>
      <a:srgbClr val="5BD078"/>
    </a:accent3>
    <a:accent4>
      <a:srgbClr val="A5D028"/>
    </a:accent4>
    <a:accent5>
      <a:srgbClr val="F5C040"/>
    </a:accent5>
    <a:accent6>
      <a:srgbClr val="05E0DB"/>
    </a:accent6>
    <a:hlink>
      <a:srgbClr val="0080FF"/>
    </a:hlink>
    <a:folHlink>
      <a:srgbClr val="5EAEFF"/>
    </a:folHlink>
  </a:clrScheme>
  <a:fontScheme name="Urban">
    <a:majorFont>
      <a:latin typeface="Trebuchet MS"/>
      <a:ea typeface=""/>
      <a:cs typeface=""/>
      <a:font script="Jpan" typeface="HGｺﾞｼｯｸM"/>
      <a:font script="Hang" typeface="맑은 고딕"/>
      <a:font script="Hans" typeface="方正姚体"/>
      <a:font script="Hant" typeface="微軟正黑體"/>
      <a:font script="Arab" typeface="Tahoma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Georgia"/>
      <a:ea typeface=""/>
      <a:cs typeface=""/>
      <a:font script="Jpan" typeface="HG明朝B"/>
      <a:font script="Hang" typeface="맑은 고딕"/>
      <a:font script="Hans" typeface="宋体"/>
      <a:font script="Hant" typeface="新細明體"/>
      <a:font script="Arab" typeface="Arial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Urban">
    <a:fillStyleLst>
      <a:solidFill>
        <a:schemeClr val="phClr"/>
      </a:solidFill>
      <a:gradFill rotWithShape="1">
        <a:gsLst>
          <a:gs pos="0">
            <a:schemeClr val="phClr">
              <a:tint val="1000"/>
              <a:satMod val="255000"/>
            </a:schemeClr>
          </a:gs>
          <a:gs pos="55000">
            <a:schemeClr val="phClr">
              <a:tint val="12000"/>
              <a:satMod val="255000"/>
            </a:schemeClr>
          </a:gs>
          <a:gs pos="100000">
            <a:schemeClr val="phClr">
              <a:tint val="45000"/>
              <a:satMod val="250000"/>
            </a:schemeClr>
          </a:gs>
        </a:gsLst>
        <a:path path="circle">
          <a:fillToRect l="-40000" t="-90000" r="140000" b="190000"/>
        </a:path>
      </a:gradFill>
      <a:gradFill rotWithShape="1">
        <a:gsLst>
          <a:gs pos="0">
            <a:schemeClr val="phClr">
              <a:tint val="43000"/>
              <a:satMod val="165000"/>
            </a:schemeClr>
          </a:gs>
          <a:gs pos="55000">
            <a:schemeClr val="phClr">
              <a:tint val="83000"/>
              <a:satMod val="155000"/>
            </a:schemeClr>
          </a:gs>
          <a:gs pos="100000">
            <a:schemeClr val="phClr">
              <a:shade val="85000"/>
            </a:schemeClr>
          </a:gs>
        </a:gsLst>
        <a:path path="circle">
          <a:fillToRect l="-40000" t="-90000" r="140000" b="19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3175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1500" dist="254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phClr">
              <a:satMod val="115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100000">
            <a:schemeClr val="phClr">
              <a:tint val="80000"/>
              <a:satMod val="250000"/>
            </a:schemeClr>
          </a:gs>
          <a:gs pos="60000">
            <a:schemeClr val="phClr">
              <a:shade val="38000"/>
              <a:satMod val="175000"/>
            </a:schemeClr>
          </a:gs>
          <a:gs pos="0">
            <a:schemeClr val="phClr">
              <a:shade val="30000"/>
              <a:satMod val="175000"/>
            </a:schemeClr>
          </a:gs>
        </a:gsLst>
        <a:lin ang="5400000" scaled="0"/>
      </a:gradFill>
      <a:blipFill>
        <a:blip xmlns:r="http://schemas.openxmlformats.org/officeDocument/2006/relationships" r:embed="rId1">
          <a:duotone>
            <a:schemeClr val="phClr">
              <a:shade val="48000"/>
            </a:schemeClr>
            <a:schemeClr val="phClr">
              <a:tint val="96000"/>
              <a:satMod val="150000"/>
            </a:schemeClr>
          </a:duotone>
        </a:blip>
        <a:tile tx="0" ty="0" sx="80000" sy="80000" flip="none" algn="tl"/>
      </a:blipFill>
    </a:bgFillStyleLst>
  </a:fmtScheme>
</a:themeOverride>
</file>

<file path=ppt/theme/themeOverride72.xml><?xml version="1.0" encoding="utf-8"?>
<a:themeOverride xmlns:a="http://schemas.openxmlformats.org/drawingml/2006/main">
  <a:clrScheme name="Waveform">
    <a:dk1>
      <a:sysClr val="windowText" lastClr="000000"/>
    </a:dk1>
    <a:lt1>
      <a:sysClr val="window" lastClr="FFFFFF"/>
    </a:lt1>
    <a:dk2>
      <a:srgbClr val="073E87"/>
    </a:dk2>
    <a:lt2>
      <a:srgbClr val="C6E7FC"/>
    </a:lt2>
    <a:accent1>
      <a:srgbClr val="31B6FD"/>
    </a:accent1>
    <a:accent2>
      <a:srgbClr val="4584D3"/>
    </a:accent2>
    <a:accent3>
      <a:srgbClr val="5BD078"/>
    </a:accent3>
    <a:accent4>
      <a:srgbClr val="A5D028"/>
    </a:accent4>
    <a:accent5>
      <a:srgbClr val="F5C040"/>
    </a:accent5>
    <a:accent6>
      <a:srgbClr val="05E0DB"/>
    </a:accent6>
    <a:hlink>
      <a:srgbClr val="0080FF"/>
    </a:hlink>
    <a:folHlink>
      <a:srgbClr val="5EAEFF"/>
    </a:folHlink>
  </a:clrScheme>
  <a:fontScheme name="Urban">
    <a:majorFont>
      <a:latin typeface="Trebuchet MS"/>
      <a:ea typeface=""/>
      <a:cs typeface=""/>
      <a:font script="Jpan" typeface="HGｺﾞｼｯｸM"/>
      <a:font script="Hang" typeface="맑은 고딕"/>
      <a:font script="Hans" typeface="方正姚体"/>
      <a:font script="Hant" typeface="微軟正黑體"/>
      <a:font script="Arab" typeface="Tahoma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Georgia"/>
      <a:ea typeface=""/>
      <a:cs typeface=""/>
      <a:font script="Jpan" typeface="HG明朝B"/>
      <a:font script="Hang" typeface="맑은 고딕"/>
      <a:font script="Hans" typeface="宋体"/>
      <a:font script="Hant" typeface="新細明體"/>
      <a:font script="Arab" typeface="Arial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Urban">
    <a:fillStyleLst>
      <a:solidFill>
        <a:schemeClr val="phClr"/>
      </a:solidFill>
      <a:gradFill rotWithShape="1">
        <a:gsLst>
          <a:gs pos="0">
            <a:schemeClr val="phClr">
              <a:tint val="1000"/>
              <a:satMod val="255000"/>
            </a:schemeClr>
          </a:gs>
          <a:gs pos="55000">
            <a:schemeClr val="phClr">
              <a:tint val="12000"/>
              <a:satMod val="255000"/>
            </a:schemeClr>
          </a:gs>
          <a:gs pos="100000">
            <a:schemeClr val="phClr">
              <a:tint val="45000"/>
              <a:satMod val="250000"/>
            </a:schemeClr>
          </a:gs>
        </a:gsLst>
        <a:path path="circle">
          <a:fillToRect l="-40000" t="-90000" r="140000" b="190000"/>
        </a:path>
      </a:gradFill>
      <a:gradFill rotWithShape="1">
        <a:gsLst>
          <a:gs pos="0">
            <a:schemeClr val="phClr">
              <a:tint val="43000"/>
              <a:satMod val="165000"/>
            </a:schemeClr>
          </a:gs>
          <a:gs pos="55000">
            <a:schemeClr val="phClr">
              <a:tint val="83000"/>
              <a:satMod val="155000"/>
            </a:schemeClr>
          </a:gs>
          <a:gs pos="100000">
            <a:schemeClr val="phClr">
              <a:shade val="85000"/>
            </a:schemeClr>
          </a:gs>
        </a:gsLst>
        <a:path path="circle">
          <a:fillToRect l="-40000" t="-90000" r="140000" b="19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3175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1500" dist="254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phClr">
              <a:satMod val="115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100000">
            <a:schemeClr val="phClr">
              <a:tint val="80000"/>
              <a:satMod val="250000"/>
            </a:schemeClr>
          </a:gs>
          <a:gs pos="60000">
            <a:schemeClr val="phClr">
              <a:shade val="38000"/>
              <a:satMod val="175000"/>
            </a:schemeClr>
          </a:gs>
          <a:gs pos="0">
            <a:schemeClr val="phClr">
              <a:shade val="30000"/>
              <a:satMod val="175000"/>
            </a:schemeClr>
          </a:gs>
        </a:gsLst>
        <a:lin ang="5400000" scaled="0"/>
      </a:gradFill>
      <a:blipFill>
        <a:blip xmlns:r="http://schemas.openxmlformats.org/officeDocument/2006/relationships" r:embed="rId1">
          <a:duotone>
            <a:schemeClr val="phClr">
              <a:shade val="48000"/>
            </a:schemeClr>
            <a:schemeClr val="phClr">
              <a:tint val="96000"/>
              <a:satMod val="150000"/>
            </a:schemeClr>
          </a:duotone>
        </a:blip>
        <a:tile tx="0" ty="0" sx="80000" sy="80000" flip="none" algn="tl"/>
      </a:blipFill>
    </a:bgFillStyleLst>
  </a:fmtScheme>
</a:themeOverride>
</file>

<file path=ppt/theme/themeOverride73.xml><?xml version="1.0" encoding="utf-8"?>
<a:themeOverride xmlns:a="http://schemas.openxmlformats.org/drawingml/2006/main">
  <a:clrScheme name="Waveform">
    <a:dk1>
      <a:sysClr val="windowText" lastClr="000000"/>
    </a:dk1>
    <a:lt1>
      <a:sysClr val="window" lastClr="FFFFFF"/>
    </a:lt1>
    <a:dk2>
      <a:srgbClr val="073E87"/>
    </a:dk2>
    <a:lt2>
      <a:srgbClr val="C6E7FC"/>
    </a:lt2>
    <a:accent1>
      <a:srgbClr val="31B6FD"/>
    </a:accent1>
    <a:accent2>
      <a:srgbClr val="4584D3"/>
    </a:accent2>
    <a:accent3>
      <a:srgbClr val="5BD078"/>
    </a:accent3>
    <a:accent4>
      <a:srgbClr val="A5D028"/>
    </a:accent4>
    <a:accent5>
      <a:srgbClr val="F5C040"/>
    </a:accent5>
    <a:accent6>
      <a:srgbClr val="05E0DB"/>
    </a:accent6>
    <a:hlink>
      <a:srgbClr val="0080FF"/>
    </a:hlink>
    <a:folHlink>
      <a:srgbClr val="5EAEFF"/>
    </a:folHlink>
  </a:clrScheme>
  <a:fontScheme name="Urban">
    <a:majorFont>
      <a:latin typeface="Trebuchet MS"/>
      <a:ea typeface=""/>
      <a:cs typeface=""/>
      <a:font script="Jpan" typeface="HGｺﾞｼｯｸM"/>
      <a:font script="Hang" typeface="맑은 고딕"/>
      <a:font script="Hans" typeface="方正姚体"/>
      <a:font script="Hant" typeface="微軟正黑體"/>
      <a:font script="Arab" typeface="Tahoma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Georgia"/>
      <a:ea typeface=""/>
      <a:cs typeface=""/>
      <a:font script="Jpan" typeface="HG明朝B"/>
      <a:font script="Hang" typeface="맑은 고딕"/>
      <a:font script="Hans" typeface="宋体"/>
      <a:font script="Hant" typeface="新細明體"/>
      <a:font script="Arab" typeface="Arial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Urban">
    <a:fillStyleLst>
      <a:solidFill>
        <a:schemeClr val="phClr"/>
      </a:solidFill>
      <a:gradFill rotWithShape="1">
        <a:gsLst>
          <a:gs pos="0">
            <a:schemeClr val="phClr">
              <a:tint val="1000"/>
              <a:satMod val="255000"/>
            </a:schemeClr>
          </a:gs>
          <a:gs pos="55000">
            <a:schemeClr val="phClr">
              <a:tint val="12000"/>
              <a:satMod val="255000"/>
            </a:schemeClr>
          </a:gs>
          <a:gs pos="100000">
            <a:schemeClr val="phClr">
              <a:tint val="45000"/>
              <a:satMod val="250000"/>
            </a:schemeClr>
          </a:gs>
        </a:gsLst>
        <a:path path="circle">
          <a:fillToRect l="-40000" t="-90000" r="140000" b="190000"/>
        </a:path>
      </a:gradFill>
      <a:gradFill rotWithShape="1">
        <a:gsLst>
          <a:gs pos="0">
            <a:schemeClr val="phClr">
              <a:tint val="43000"/>
              <a:satMod val="165000"/>
            </a:schemeClr>
          </a:gs>
          <a:gs pos="55000">
            <a:schemeClr val="phClr">
              <a:tint val="83000"/>
              <a:satMod val="155000"/>
            </a:schemeClr>
          </a:gs>
          <a:gs pos="100000">
            <a:schemeClr val="phClr">
              <a:shade val="85000"/>
            </a:schemeClr>
          </a:gs>
        </a:gsLst>
        <a:path path="circle">
          <a:fillToRect l="-40000" t="-90000" r="140000" b="19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3175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1500" dist="254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phClr">
              <a:satMod val="115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100000">
            <a:schemeClr val="phClr">
              <a:tint val="80000"/>
              <a:satMod val="250000"/>
            </a:schemeClr>
          </a:gs>
          <a:gs pos="60000">
            <a:schemeClr val="phClr">
              <a:shade val="38000"/>
              <a:satMod val="175000"/>
            </a:schemeClr>
          </a:gs>
          <a:gs pos="0">
            <a:schemeClr val="phClr">
              <a:shade val="30000"/>
              <a:satMod val="175000"/>
            </a:schemeClr>
          </a:gs>
        </a:gsLst>
        <a:lin ang="5400000" scaled="0"/>
      </a:gradFill>
      <a:blipFill>
        <a:blip xmlns:r="http://schemas.openxmlformats.org/officeDocument/2006/relationships" r:embed="rId1">
          <a:duotone>
            <a:schemeClr val="phClr">
              <a:shade val="48000"/>
            </a:schemeClr>
            <a:schemeClr val="phClr">
              <a:tint val="96000"/>
              <a:satMod val="150000"/>
            </a:schemeClr>
          </a:duotone>
        </a:blip>
        <a:tile tx="0" ty="0" sx="80000" sy="80000" flip="none" algn="tl"/>
      </a:blipFill>
    </a:bgFillStyleLst>
  </a:fmtScheme>
</a:themeOverride>
</file>

<file path=ppt/theme/themeOverride74.xml><?xml version="1.0" encoding="utf-8"?>
<a:themeOverride xmlns:a="http://schemas.openxmlformats.org/drawingml/2006/main">
  <a:clrScheme name="Waveform">
    <a:dk1>
      <a:sysClr val="windowText" lastClr="000000"/>
    </a:dk1>
    <a:lt1>
      <a:sysClr val="window" lastClr="FFFFFF"/>
    </a:lt1>
    <a:dk2>
      <a:srgbClr val="073E87"/>
    </a:dk2>
    <a:lt2>
      <a:srgbClr val="C6E7FC"/>
    </a:lt2>
    <a:accent1>
      <a:srgbClr val="31B6FD"/>
    </a:accent1>
    <a:accent2>
      <a:srgbClr val="4584D3"/>
    </a:accent2>
    <a:accent3>
      <a:srgbClr val="5BD078"/>
    </a:accent3>
    <a:accent4>
      <a:srgbClr val="A5D028"/>
    </a:accent4>
    <a:accent5>
      <a:srgbClr val="F5C040"/>
    </a:accent5>
    <a:accent6>
      <a:srgbClr val="05E0DB"/>
    </a:accent6>
    <a:hlink>
      <a:srgbClr val="0080FF"/>
    </a:hlink>
    <a:folHlink>
      <a:srgbClr val="5EAEFF"/>
    </a:folHlink>
  </a:clrScheme>
  <a:fontScheme name="Urban">
    <a:majorFont>
      <a:latin typeface="Trebuchet MS"/>
      <a:ea typeface=""/>
      <a:cs typeface=""/>
      <a:font script="Jpan" typeface="HGｺﾞｼｯｸM"/>
      <a:font script="Hang" typeface="맑은 고딕"/>
      <a:font script="Hans" typeface="方正姚体"/>
      <a:font script="Hant" typeface="微軟正黑體"/>
      <a:font script="Arab" typeface="Tahoma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Georgia"/>
      <a:ea typeface=""/>
      <a:cs typeface=""/>
      <a:font script="Jpan" typeface="HG明朝B"/>
      <a:font script="Hang" typeface="맑은 고딕"/>
      <a:font script="Hans" typeface="宋体"/>
      <a:font script="Hant" typeface="新細明體"/>
      <a:font script="Arab" typeface="Arial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Urban">
    <a:fillStyleLst>
      <a:solidFill>
        <a:schemeClr val="phClr"/>
      </a:solidFill>
      <a:gradFill rotWithShape="1">
        <a:gsLst>
          <a:gs pos="0">
            <a:schemeClr val="phClr">
              <a:tint val="1000"/>
              <a:satMod val="255000"/>
            </a:schemeClr>
          </a:gs>
          <a:gs pos="55000">
            <a:schemeClr val="phClr">
              <a:tint val="12000"/>
              <a:satMod val="255000"/>
            </a:schemeClr>
          </a:gs>
          <a:gs pos="100000">
            <a:schemeClr val="phClr">
              <a:tint val="45000"/>
              <a:satMod val="250000"/>
            </a:schemeClr>
          </a:gs>
        </a:gsLst>
        <a:path path="circle">
          <a:fillToRect l="-40000" t="-90000" r="140000" b="190000"/>
        </a:path>
      </a:gradFill>
      <a:gradFill rotWithShape="1">
        <a:gsLst>
          <a:gs pos="0">
            <a:schemeClr val="phClr">
              <a:tint val="43000"/>
              <a:satMod val="165000"/>
            </a:schemeClr>
          </a:gs>
          <a:gs pos="55000">
            <a:schemeClr val="phClr">
              <a:tint val="83000"/>
              <a:satMod val="155000"/>
            </a:schemeClr>
          </a:gs>
          <a:gs pos="100000">
            <a:schemeClr val="phClr">
              <a:shade val="85000"/>
            </a:schemeClr>
          </a:gs>
        </a:gsLst>
        <a:path path="circle">
          <a:fillToRect l="-40000" t="-90000" r="140000" b="19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3175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1500" dist="254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phClr">
              <a:satMod val="115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100000">
            <a:schemeClr val="phClr">
              <a:tint val="80000"/>
              <a:satMod val="250000"/>
            </a:schemeClr>
          </a:gs>
          <a:gs pos="60000">
            <a:schemeClr val="phClr">
              <a:shade val="38000"/>
              <a:satMod val="175000"/>
            </a:schemeClr>
          </a:gs>
          <a:gs pos="0">
            <a:schemeClr val="phClr">
              <a:shade val="30000"/>
              <a:satMod val="175000"/>
            </a:schemeClr>
          </a:gs>
        </a:gsLst>
        <a:lin ang="5400000" scaled="0"/>
      </a:gradFill>
      <a:blipFill>
        <a:blip xmlns:r="http://schemas.openxmlformats.org/officeDocument/2006/relationships" r:embed="rId1">
          <a:duotone>
            <a:schemeClr val="phClr">
              <a:shade val="48000"/>
            </a:schemeClr>
            <a:schemeClr val="phClr">
              <a:tint val="96000"/>
              <a:satMod val="150000"/>
            </a:schemeClr>
          </a:duotone>
        </a:blip>
        <a:tile tx="0" ty="0" sx="80000" sy="80000" flip="none" algn="tl"/>
      </a:blipFill>
    </a:bgFillStyleLst>
  </a:fmtScheme>
</a:themeOverride>
</file>

<file path=ppt/theme/themeOverride7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6.xml><?xml version="1.0" encoding="utf-8"?>
<a:themeOverride xmlns:a="http://schemas.openxmlformats.org/drawingml/2006/main">
  <a:clrScheme name="Equity">
    <a:dk1>
      <a:sysClr val="windowText" lastClr="000000"/>
    </a:dk1>
    <a:lt1>
      <a:sysClr val="window" lastClr="FFFFFF"/>
    </a:lt1>
    <a:dk2>
      <a:srgbClr val="696464"/>
    </a:dk2>
    <a:lt2>
      <a:srgbClr val="E9E5DC"/>
    </a:lt2>
    <a:accent1>
      <a:srgbClr val="D34817"/>
    </a:accent1>
    <a:accent2>
      <a:srgbClr val="9B2D1F"/>
    </a:accent2>
    <a:accent3>
      <a:srgbClr val="A28E6A"/>
    </a:accent3>
    <a:accent4>
      <a:srgbClr val="956251"/>
    </a:accent4>
    <a:accent5>
      <a:srgbClr val="918485"/>
    </a:accent5>
    <a:accent6>
      <a:srgbClr val="855D5D"/>
    </a:accent6>
    <a:hlink>
      <a:srgbClr val="CC9900"/>
    </a:hlink>
    <a:folHlink>
      <a:srgbClr val="96A9A9"/>
    </a:folHlink>
  </a:clrScheme>
  <a:fontScheme name="Equity">
    <a:majorFont>
      <a:latin typeface="Franklin Gothic Book"/>
      <a:ea typeface=""/>
      <a:cs typeface=""/>
      <a:font script="Grek" typeface="Calibri"/>
      <a:font script="Cyrl" typeface="Calibri"/>
      <a:font script="Jpan" typeface="HGｺﾞｼｯｸM"/>
      <a:font script="Hang" typeface="바탕"/>
      <a:font script="Hans" typeface="幼圆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Perpetua"/>
      <a:ea typeface=""/>
      <a:cs typeface=""/>
      <a:font script="Grek" typeface="Cambria"/>
      <a:font script="Cyrl" typeface="Cambria"/>
      <a:font script="Jpan" typeface="HG創英ﾌﾟﾚｾﾞﾝｽEB"/>
      <a:font script="Hang" typeface="맑은 고딕"/>
      <a:font script="Hans" typeface="宋体"/>
      <a:font script="Hant" typeface="新細明體"/>
      <a:font script="Arab" typeface="Times New Roman"/>
      <a:font script="Hebr" typeface="Aharoni"/>
      <a:font script="Thai" typeface="Eucrosia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Equity">
    <a: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tint val="30000"/>
              <a:satMod val="300000"/>
            </a:schemeClr>
            <a:schemeClr val="phClr">
              <a:tint val="40000"/>
              <a:satMod val="200000"/>
            </a:schemeClr>
          </a:duotone>
        </a:blip>
        <a:tile tx="0" ty="0" sx="70000" sy="70000" flip="none" algn="ctr"/>
      </a:blipFill>
      <a:blipFill>
        <a:blip xmlns:r="http://schemas.openxmlformats.org/officeDocument/2006/relationships" r:embed="rId1">
          <a:duotone>
            <a:schemeClr val="phClr">
              <a:shade val="22000"/>
              <a:satMod val="160000"/>
            </a:schemeClr>
            <a:schemeClr val="phClr">
              <a:shade val="45000"/>
              <a:satMod val="100000"/>
            </a:schemeClr>
          </a:duotone>
        </a:blip>
        <a:tile tx="0" ty="0" sx="65000" sy="65000" flip="none" algn="ctr"/>
      </a:blipFill>
    </a:fillStyleLst>
    <a:lnStyleLst>
      <a:ln w="9525" cap="flat" cmpd="sng" algn="ctr">
        <a:solidFill>
          <a:schemeClr val="phClr">
            <a:shade val="60000"/>
            <a:satMod val="110000"/>
          </a:schemeClr>
        </a:solidFill>
        <a:prstDash val="solid"/>
      </a:ln>
      <a:ln w="127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38100" dist="25400" dir="5400000" algn="t" rotWithShape="0">
            <a:srgbClr val="000000">
              <a:alpha val="50000"/>
            </a:srgbClr>
          </a:outerShdw>
        </a:effectLst>
      </a:effectStyle>
      <a:effectStyle>
        <a:effectLst>
          <a:outerShdw blurRad="38100" dist="25400" dir="5400000" algn="t" rotWithShape="0">
            <a:srgbClr val="000000">
              <a:alpha val="50000"/>
            </a:srgbClr>
          </a:outerShdw>
        </a:effectLst>
      </a:effectStyle>
      <a:effectStyle>
        <a:effectLst>
          <a:outerShdw blurRad="50800" dist="50800" dir="5400000" algn="t" rotWithShape="0">
            <a:srgbClr val="000000">
              <a:alpha val="60000"/>
            </a:srgbClr>
          </a:outerShdw>
        </a:effectLst>
        <a:scene3d>
          <a:camera prst="isometricBottomUp" fov="0">
            <a:rot lat="0" lon="0" rev="0"/>
          </a:camera>
          <a:lightRig rig="soft" dir="b">
            <a:rot lat="0" lon="0" rev="9000000"/>
          </a:lightRig>
        </a:scene3d>
        <a:sp3d contourW="35000" prstMaterial="matte">
          <a:bevelT w="45000" h="38100" prst="convex"/>
          <a:contourClr>
            <a:schemeClr val="phClr">
              <a:tint val="10000"/>
              <a:satMod val="13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shade val="40000"/>
              <a:satMod val="165000"/>
            </a:schemeClr>
          </a:gs>
          <a:gs pos="50000">
            <a:schemeClr val="phClr">
              <a:shade val="80000"/>
              <a:satMod val="155000"/>
            </a:schemeClr>
          </a:gs>
          <a:gs pos="100000">
            <a:schemeClr val="phClr">
              <a:tint val="95000"/>
              <a:satMod val="200000"/>
            </a:schemeClr>
          </a:gs>
        </a:gsLst>
        <a:lin ang="16200000" scaled="1"/>
      </a:gradFill>
      <a:blipFill>
        <a:blip xmlns:r="http://schemas.openxmlformats.org/officeDocument/2006/relationships" r:embed="rId1">
          <a:duotone>
            <a:schemeClr val="phClr">
              <a:tint val="95000"/>
              <a:satMod val="200000"/>
            </a:schemeClr>
            <a:schemeClr val="phClr">
              <a:shade val="80000"/>
              <a:satMod val="100000"/>
            </a:schemeClr>
          </a:duotone>
        </a:blip>
        <a:tile tx="0" ty="0" sx="55000" sy="55000" flip="none" algn="tl"/>
      </a:blipFill>
    </a:bgFillStyleLst>
  </a:fmtScheme>
</a:themeOverride>
</file>

<file path=ppt/theme/themeOverride77.xml><?xml version="1.0" encoding="utf-8"?>
<a:themeOverride xmlns:a="http://schemas.openxmlformats.org/drawingml/2006/main">
  <a:clrScheme name="Waveform">
    <a:dk1>
      <a:sysClr val="windowText" lastClr="000000"/>
    </a:dk1>
    <a:lt1>
      <a:sysClr val="window" lastClr="FFFFFF"/>
    </a:lt1>
    <a:dk2>
      <a:srgbClr val="073E87"/>
    </a:dk2>
    <a:lt2>
      <a:srgbClr val="C6E7FC"/>
    </a:lt2>
    <a:accent1>
      <a:srgbClr val="31B6FD"/>
    </a:accent1>
    <a:accent2>
      <a:srgbClr val="4584D3"/>
    </a:accent2>
    <a:accent3>
      <a:srgbClr val="5BD078"/>
    </a:accent3>
    <a:accent4>
      <a:srgbClr val="A5D028"/>
    </a:accent4>
    <a:accent5>
      <a:srgbClr val="F5C040"/>
    </a:accent5>
    <a:accent6>
      <a:srgbClr val="05E0DB"/>
    </a:accent6>
    <a:hlink>
      <a:srgbClr val="0080FF"/>
    </a:hlink>
    <a:folHlink>
      <a:srgbClr val="5EAEFF"/>
    </a:folHlink>
  </a:clrScheme>
  <a:fontScheme name="Urban">
    <a:majorFont>
      <a:latin typeface="Trebuchet MS"/>
      <a:ea typeface=""/>
      <a:cs typeface=""/>
      <a:font script="Jpan" typeface="HGｺﾞｼｯｸM"/>
      <a:font script="Hang" typeface="맑은 고딕"/>
      <a:font script="Hans" typeface="方正姚体"/>
      <a:font script="Hant" typeface="微軟正黑體"/>
      <a:font script="Arab" typeface="Tahoma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Georgia"/>
      <a:ea typeface=""/>
      <a:cs typeface=""/>
      <a:font script="Jpan" typeface="HG明朝B"/>
      <a:font script="Hang" typeface="맑은 고딕"/>
      <a:font script="Hans" typeface="宋体"/>
      <a:font script="Hant" typeface="新細明體"/>
      <a:font script="Arab" typeface="Arial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Urban">
    <a:fillStyleLst>
      <a:solidFill>
        <a:schemeClr val="phClr"/>
      </a:solidFill>
      <a:gradFill rotWithShape="1">
        <a:gsLst>
          <a:gs pos="0">
            <a:schemeClr val="phClr">
              <a:tint val="1000"/>
              <a:satMod val="255000"/>
            </a:schemeClr>
          </a:gs>
          <a:gs pos="55000">
            <a:schemeClr val="phClr">
              <a:tint val="12000"/>
              <a:satMod val="255000"/>
            </a:schemeClr>
          </a:gs>
          <a:gs pos="100000">
            <a:schemeClr val="phClr">
              <a:tint val="45000"/>
              <a:satMod val="250000"/>
            </a:schemeClr>
          </a:gs>
        </a:gsLst>
        <a:path path="circle">
          <a:fillToRect l="-40000" t="-90000" r="140000" b="190000"/>
        </a:path>
      </a:gradFill>
      <a:gradFill rotWithShape="1">
        <a:gsLst>
          <a:gs pos="0">
            <a:schemeClr val="phClr">
              <a:tint val="43000"/>
              <a:satMod val="165000"/>
            </a:schemeClr>
          </a:gs>
          <a:gs pos="55000">
            <a:schemeClr val="phClr">
              <a:tint val="83000"/>
              <a:satMod val="155000"/>
            </a:schemeClr>
          </a:gs>
          <a:gs pos="100000">
            <a:schemeClr val="phClr">
              <a:shade val="85000"/>
            </a:schemeClr>
          </a:gs>
        </a:gsLst>
        <a:path path="circle">
          <a:fillToRect l="-40000" t="-90000" r="140000" b="19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3175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1500" dist="254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phClr">
              <a:satMod val="115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100000">
            <a:schemeClr val="phClr">
              <a:tint val="80000"/>
              <a:satMod val="250000"/>
            </a:schemeClr>
          </a:gs>
          <a:gs pos="60000">
            <a:schemeClr val="phClr">
              <a:shade val="38000"/>
              <a:satMod val="175000"/>
            </a:schemeClr>
          </a:gs>
          <a:gs pos="0">
            <a:schemeClr val="phClr">
              <a:shade val="30000"/>
              <a:satMod val="175000"/>
            </a:schemeClr>
          </a:gs>
        </a:gsLst>
        <a:lin ang="5400000" scaled="0"/>
      </a:gradFill>
      <a:blipFill>
        <a:blip xmlns:r="http://schemas.openxmlformats.org/officeDocument/2006/relationships" r:embed="rId1">
          <a:duotone>
            <a:schemeClr val="phClr">
              <a:shade val="48000"/>
            </a:schemeClr>
            <a:schemeClr val="phClr">
              <a:tint val="96000"/>
              <a:satMod val="150000"/>
            </a:schemeClr>
          </a:duotone>
        </a:blip>
        <a:tile tx="0" ty="0" sx="80000" sy="80000" flip="none" algn="tl"/>
      </a:blipFill>
    </a:bgFillStyleLst>
  </a:fmtScheme>
</a:themeOverride>
</file>

<file path=ppt/theme/themeOverride78.xml><?xml version="1.0" encoding="utf-8"?>
<a:themeOverride xmlns:a="http://schemas.openxmlformats.org/drawingml/2006/main">
  <a:clrScheme name="Waveform">
    <a:dk1>
      <a:sysClr val="windowText" lastClr="000000"/>
    </a:dk1>
    <a:lt1>
      <a:sysClr val="window" lastClr="FFFFFF"/>
    </a:lt1>
    <a:dk2>
      <a:srgbClr val="073E87"/>
    </a:dk2>
    <a:lt2>
      <a:srgbClr val="C6E7FC"/>
    </a:lt2>
    <a:accent1>
      <a:srgbClr val="31B6FD"/>
    </a:accent1>
    <a:accent2>
      <a:srgbClr val="4584D3"/>
    </a:accent2>
    <a:accent3>
      <a:srgbClr val="5BD078"/>
    </a:accent3>
    <a:accent4>
      <a:srgbClr val="A5D028"/>
    </a:accent4>
    <a:accent5>
      <a:srgbClr val="F5C040"/>
    </a:accent5>
    <a:accent6>
      <a:srgbClr val="05E0DB"/>
    </a:accent6>
    <a:hlink>
      <a:srgbClr val="0080FF"/>
    </a:hlink>
    <a:folHlink>
      <a:srgbClr val="5EAEFF"/>
    </a:folHlink>
  </a:clrScheme>
  <a:fontScheme name="Urban">
    <a:majorFont>
      <a:latin typeface="Trebuchet MS"/>
      <a:ea typeface=""/>
      <a:cs typeface=""/>
      <a:font script="Jpan" typeface="HGｺﾞｼｯｸM"/>
      <a:font script="Hang" typeface="맑은 고딕"/>
      <a:font script="Hans" typeface="方正姚体"/>
      <a:font script="Hant" typeface="微軟正黑體"/>
      <a:font script="Arab" typeface="Tahoma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Georgia"/>
      <a:ea typeface=""/>
      <a:cs typeface=""/>
      <a:font script="Jpan" typeface="HG明朝B"/>
      <a:font script="Hang" typeface="맑은 고딕"/>
      <a:font script="Hans" typeface="宋体"/>
      <a:font script="Hant" typeface="新細明體"/>
      <a:font script="Arab" typeface="Arial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Urban">
    <a:fillStyleLst>
      <a:solidFill>
        <a:schemeClr val="phClr"/>
      </a:solidFill>
      <a:gradFill rotWithShape="1">
        <a:gsLst>
          <a:gs pos="0">
            <a:schemeClr val="phClr">
              <a:tint val="1000"/>
              <a:satMod val="255000"/>
            </a:schemeClr>
          </a:gs>
          <a:gs pos="55000">
            <a:schemeClr val="phClr">
              <a:tint val="12000"/>
              <a:satMod val="255000"/>
            </a:schemeClr>
          </a:gs>
          <a:gs pos="100000">
            <a:schemeClr val="phClr">
              <a:tint val="45000"/>
              <a:satMod val="250000"/>
            </a:schemeClr>
          </a:gs>
        </a:gsLst>
        <a:path path="circle">
          <a:fillToRect l="-40000" t="-90000" r="140000" b="190000"/>
        </a:path>
      </a:gradFill>
      <a:gradFill rotWithShape="1">
        <a:gsLst>
          <a:gs pos="0">
            <a:schemeClr val="phClr">
              <a:tint val="43000"/>
              <a:satMod val="165000"/>
            </a:schemeClr>
          </a:gs>
          <a:gs pos="55000">
            <a:schemeClr val="phClr">
              <a:tint val="83000"/>
              <a:satMod val="155000"/>
            </a:schemeClr>
          </a:gs>
          <a:gs pos="100000">
            <a:schemeClr val="phClr">
              <a:shade val="85000"/>
            </a:schemeClr>
          </a:gs>
        </a:gsLst>
        <a:path path="circle">
          <a:fillToRect l="-40000" t="-90000" r="140000" b="19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3175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1500" dist="254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phClr">
              <a:satMod val="115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100000">
            <a:schemeClr val="phClr">
              <a:tint val="80000"/>
              <a:satMod val="250000"/>
            </a:schemeClr>
          </a:gs>
          <a:gs pos="60000">
            <a:schemeClr val="phClr">
              <a:shade val="38000"/>
              <a:satMod val="175000"/>
            </a:schemeClr>
          </a:gs>
          <a:gs pos="0">
            <a:schemeClr val="phClr">
              <a:shade val="30000"/>
              <a:satMod val="175000"/>
            </a:schemeClr>
          </a:gs>
        </a:gsLst>
        <a:lin ang="5400000" scaled="0"/>
      </a:gradFill>
      <a:blipFill>
        <a:blip xmlns:r="http://schemas.openxmlformats.org/officeDocument/2006/relationships" r:embed="rId1">
          <a:duotone>
            <a:schemeClr val="phClr">
              <a:shade val="48000"/>
            </a:schemeClr>
            <a:schemeClr val="phClr">
              <a:tint val="96000"/>
              <a:satMod val="150000"/>
            </a:schemeClr>
          </a:duotone>
        </a:blip>
        <a:tile tx="0" ty="0" sx="80000" sy="80000" flip="none" algn="tl"/>
      </a:blipFill>
    </a:bgFillStyleLst>
  </a:fmtScheme>
</a:themeOverride>
</file>

<file path=ppt/theme/themeOverride79.xml><?xml version="1.0" encoding="utf-8"?>
<a:themeOverride xmlns:a="http://schemas.openxmlformats.org/drawingml/2006/main">
  <a:clrScheme name="Waveform">
    <a:dk1>
      <a:sysClr val="windowText" lastClr="000000"/>
    </a:dk1>
    <a:lt1>
      <a:sysClr val="window" lastClr="FFFFFF"/>
    </a:lt1>
    <a:dk2>
      <a:srgbClr val="073E87"/>
    </a:dk2>
    <a:lt2>
      <a:srgbClr val="C6E7FC"/>
    </a:lt2>
    <a:accent1>
      <a:srgbClr val="31B6FD"/>
    </a:accent1>
    <a:accent2>
      <a:srgbClr val="4584D3"/>
    </a:accent2>
    <a:accent3>
      <a:srgbClr val="5BD078"/>
    </a:accent3>
    <a:accent4>
      <a:srgbClr val="A5D028"/>
    </a:accent4>
    <a:accent5>
      <a:srgbClr val="F5C040"/>
    </a:accent5>
    <a:accent6>
      <a:srgbClr val="05E0DB"/>
    </a:accent6>
    <a:hlink>
      <a:srgbClr val="0080FF"/>
    </a:hlink>
    <a:folHlink>
      <a:srgbClr val="5EAEFF"/>
    </a:folHlink>
  </a:clrScheme>
  <a:fontScheme name="Urban">
    <a:majorFont>
      <a:latin typeface="Trebuchet MS"/>
      <a:ea typeface=""/>
      <a:cs typeface=""/>
      <a:font script="Jpan" typeface="HGｺﾞｼｯｸM"/>
      <a:font script="Hang" typeface="맑은 고딕"/>
      <a:font script="Hans" typeface="方正姚体"/>
      <a:font script="Hant" typeface="微軟正黑體"/>
      <a:font script="Arab" typeface="Tahoma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Georgia"/>
      <a:ea typeface=""/>
      <a:cs typeface=""/>
      <a:font script="Jpan" typeface="HG明朝B"/>
      <a:font script="Hang" typeface="맑은 고딕"/>
      <a:font script="Hans" typeface="宋体"/>
      <a:font script="Hant" typeface="新細明體"/>
      <a:font script="Arab" typeface="Arial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Urban">
    <a:fillStyleLst>
      <a:solidFill>
        <a:schemeClr val="phClr"/>
      </a:solidFill>
      <a:gradFill rotWithShape="1">
        <a:gsLst>
          <a:gs pos="0">
            <a:schemeClr val="phClr">
              <a:tint val="1000"/>
              <a:satMod val="255000"/>
            </a:schemeClr>
          </a:gs>
          <a:gs pos="55000">
            <a:schemeClr val="phClr">
              <a:tint val="12000"/>
              <a:satMod val="255000"/>
            </a:schemeClr>
          </a:gs>
          <a:gs pos="100000">
            <a:schemeClr val="phClr">
              <a:tint val="45000"/>
              <a:satMod val="250000"/>
            </a:schemeClr>
          </a:gs>
        </a:gsLst>
        <a:path path="circle">
          <a:fillToRect l="-40000" t="-90000" r="140000" b="190000"/>
        </a:path>
      </a:gradFill>
      <a:gradFill rotWithShape="1">
        <a:gsLst>
          <a:gs pos="0">
            <a:schemeClr val="phClr">
              <a:tint val="43000"/>
              <a:satMod val="165000"/>
            </a:schemeClr>
          </a:gs>
          <a:gs pos="55000">
            <a:schemeClr val="phClr">
              <a:tint val="83000"/>
              <a:satMod val="155000"/>
            </a:schemeClr>
          </a:gs>
          <a:gs pos="100000">
            <a:schemeClr val="phClr">
              <a:shade val="85000"/>
            </a:schemeClr>
          </a:gs>
        </a:gsLst>
        <a:path path="circle">
          <a:fillToRect l="-40000" t="-90000" r="140000" b="19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3175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1500" dist="254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phClr">
              <a:satMod val="115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100000">
            <a:schemeClr val="phClr">
              <a:tint val="80000"/>
              <a:satMod val="250000"/>
            </a:schemeClr>
          </a:gs>
          <a:gs pos="60000">
            <a:schemeClr val="phClr">
              <a:shade val="38000"/>
              <a:satMod val="175000"/>
            </a:schemeClr>
          </a:gs>
          <a:gs pos="0">
            <a:schemeClr val="phClr">
              <a:shade val="30000"/>
              <a:satMod val="175000"/>
            </a:schemeClr>
          </a:gs>
        </a:gsLst>
        <a:lin ang="5400000" scaled="0"/>
      </a:gradFill>
      <a:blipFill>
        <a:blip xmlns:r="http://schemas.openxmlformats.org/officeDocument/2006/relationships" r:embed="rId1">
          <a:duotone>
            <a:schemeClr val="phClr">
              <a:shade val="48000"/>
            </a:schemeClr>
            <a:schemeClr val="phClr">
              <a:tint val="96000"/>
              <a:satMod val="150000"/>
            </a:schemeClr>
          </a:duotone>
        </a:blip>
        <a:tile tx="0" ty="0" sx="80000" sy="80000" flip="none" algn="tl"/>
      </a:blipFill>
    </a:bgFillStyleLst>
  </a:fmtScheme>
</a:themeOverride>
</file>

<file path=ppt/theme/themeOverride8.xml><?xml version="1.0" encoding="utf-8"?>
<a:themeOverride xmlns:a="http://schemas.openxmlformats.org/drawingml/2006/main">
  <a:clrScheme name="Waveform">
    <a:dk1>
      <a:sysClr val="windowText" lastClr="000000"/>
    </a:dk1>
    <a:lt1>
      <a:sysClr val="window" lastClr="FFFFFF"/>
    </a:lt1>
    <a:dk2>
      <a:srgbClr val="073E87"/>
    </a:dk2>
    <a:lt2>
      <a:srgbClr val="C6E7FC"/>
    </a:lt2>
    <a:accent1>
      <a:srgbClr val="31B6FD"/>
    </a:accent1>
    <a:accent2>
      <a:srgbClr val="4584D3"/>
    </a:accent2>
    <a:accent3>
      <a:srgbClr val="5BD078"/>
    </a:accent3>
    <a:accent4>
      <a:srgbClr val="A5D028"/>
    </a:accent4>
    <a:accent5>
      <a:srgbClr val="F5C040"/>
    </a:accent5>
    <a:accent6>
      <a:srgbClr val="05E0DB"/>
    </a:accent6>
    <a:hlink>
      <a:srgbClr val="0080FF"/>
    </a:hlink>
    <a:folHlink>
      <a:srgbClr val="5EAEFF"/>
    </a:folHlink>
  </a:clrScheme>
  <a:fontScheme name="Urban">
    <a:majorFont>
      <a:latin typeface="Trebuchet MS"/>
      <a:ea typeface=""/>
      <a:cs typeface=""/>
      <a:font script="Jpan" typeface="HGｺﾞｼｯｸM"/>
      <a:font script="Hang" typeface="맑은 고딕"/>
      <a:font script="Hans" typeface="方正姚体"/>
      <a:font script="Hant" typeface="微軟正黑體"/>
      <a:font script="Arab" typeface="Tahoma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Georgia"/>
      <a:ea typeface=""/>
      <a:cs typeface=""/>
      <a:font script="Jpan" typeface="HG明朝B"/>
      <a:font script="Hang" typeface="맑은 고딕"/>
      <a:font script="Hans" typeface="宋体"/>
      <a:font script="Hant" typeface="新細明體"/>
      <a:font script="Arab" typeface="Arial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Urban">
    <a:fillStyleLst>
      <a:solidFill>
        <a:schemeClr val="phClr"/>
      </a:solidFill>
      <a:gradFill rotWithShape="1">
        <a:gsLst>
          <a:gs pos="0">
            <a:schemeClr val="phClr">
              <a:tint val="1000"/>
              <a:satMod val="255000"/>
            </a:schemeClr>
          </a:gs>
          <a:gs pos="55000">
            <a:schemeClr val="phClr">
              <a:tint val="12000"/>
              <a:satMod val="255000"/>
            </a:schemeClr>
          </a:gs>
          <a:gs pos="100000">
            <a:schemeClr val="phClr">
              <a:tint val="45000"/>
              <a:satMod val="250000"/>
            </a:schemeClr>
          </a:gs>
        </a:gsLst>
        <a:path path="circle">
          <a:fillToRect l="-40000" t="-90000" r="140000" b="190000"/>
        </a:path>
      </a:gradFill>
      <a:gradFill rotWithShape="1">
        <a:gsLst>
          <a:gs pos="0">
            <a:schemeClr val="phClr">
              <a:tint val="43000"/>
              <a:satMod val="165000"/>
            </a:schemeClr>
          </a:gs>
          <a:gs pos="55000">
            <a:schemeClr val="phClr">
              <a:tint val="83000"/>
              <a:satMod val="155000"/>
            </a:schemeClr>
          </a:gs>
          <a:gs pos="100000">
            <a:schemeClr val="phClr">
              <a:shade val="85000"/>
            </a:schemeClr>
          </a:gs>
        </a:gsLst>
        <a:path path="circle">
          <a:fillToRect l="-40000" t="-90000" r="140000" b="19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3175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1500" dist="254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phClr">
              <a:satMod val="115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100000">
            <a:schemeClr val="phClr">
              <a:tint val="80000"/>
              <a:satMod val="250000"/>
            </a:schemeClr>
          </a:gs>
          <a:gs pos="60000">
            <a:schemeClr val="phClr">
              <a:shade val="38000"/>
              <a:satMod val="175000"/>
            </a:schemeClr>
          </a:gs>
          <a:gs pos="0">
            <a:schemeClr val="phClr">
              <a:shade val="30000"/>
              <a:satMod val="175000"/>
            </a:schemeClr>
          </a:gs>
        </a:gsLst>
        <a:lin ang="5400000" scaled="0"/>
      </a:gradFill>
      <a:blipFill>
        <a:blip xmlns:r="http://schemas.openxmlformats.org/officeDocument/2006/relationships" r:embed="rId1">
          <a:duotone>
            <a:schemeClr val="phClr">
              <a:shade val="48000"/>
            </a:schemeClr>
            <a:schemeClr val="phClr">
              <a:tint val="96000"/>
              <a:satMod val="150000"/>
            </a:schemeClr>
          </a:duotone>
        </a:blip>
        <a:tile tx="0" ty="0" sx="80000" sy="80000" flip="none" algn="tl"/>
      </a:blipFill>
    </a:bgFillStyleLst>
  </a:fmtScheme>
</a:themeOverride>
</file>

<file path=ppt/theme/themeOverride80.xml><?xml version="1.0" encoding="utf-8"?>
<a:themeOverride xmlns:a="http://schemas.openxmlformats.org/drawingml/2006/main">
  <a:clrScheme name="Waveform">
    <a:dk1>
      <a:sysClr val="windowText" lastClr="000000"/>
    </a:dk1>
    <a:lt1>
      <a:sysClr val="window" lastClr="FFFFFF"/>
    </a:lt1>
    <a:dk2>
      <a:srgbClr val="073E87"/>
    </a:dk2>
    <a:lt2>
      <a:srgbClr val="C6E7FC"/>
    </a:lt2>
    <a:accent1>
      <a:srgbClr val="31B6FD"/>
    </a:accent1>
    <a:accent2>
      <a:srgbClr val="4584D3"/>
    </a:accent2>
    <a:accent3>
      <a:srgbClr val="5BD078"/>
    </a:accent3>
    <a:accent4>
      <a:srgbClr val="A5D028"/>
    </a:accent4>
    <a:accent5>
      <a:srgbClr val="F5C040"/>
    </a:accent5>
    <a:accent6>
      <a:srgbClr val="05E0DB"/>
    </a:accent6>
    <a:hlink>
      <a:srgbClr val="0080FF"/>
    </a:hlink>
    <a:folHlink>
      <a:srgbClr val="5EAEFF"/>
    </a:folHlink>
  </a:clrScheme>
  <a:fontScheme name="Urban">
    <a:majorFont>
      <a:latin typeface="Trebuchet MS"/>
      <a:ea typeface=""/>
      <a:cs typeface=""/>
      <a:font script="Jpan" typeface="HGｺﾞｼｯｸM"/>
      <a:font script="Hang" typeface="맑은 고딕"/>
      <a:font script="Hans" typeface="方正姚体"/>
      <a:font script="Hant" typeface="微軟正黑體"/>
      <a:font script="Arab" typeface="Tahoma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Georgia"/>
      <a:ea typeface=""/>
      <a:cs typeface=""/>
      <a:font script="Jpan" typeface="HG明朝B"/>
      <a:font script="Hang" typeface="맑은 고딕"/>
      <a:font script="Hans" typeface="宋体"/>
      <a:font script="Hant" typeface="新細明體"/>
      <a:font script="Arab" typeface="Arial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Urban">
    <a:fillStyleLst>
      <a:solidFill>
        <a:schemeClr val="phClr"/>
      </a:solidFill>
      <a:gradFill rotWithShape="1">
        <a:gsLst>
          <a:gs pos="0">
            <a:schemeClr val="phClr">
              <a:tint val="1000"/>
              <a:satMod val="255000"/>
            </a:schemeClr>
          </a:gs>
          <a:gs pos="55000">
            <a:schemeClr val="phClr">
              <a:tint val="12000"/>
              <a:satMod val="255000"/>
            </a:schemeClr>
          </a:gs>
          <a:gs pos="100000">
            <a:schemeClr val="phClr">
              <a:tint val="45000"/>
              <a:satMod val="250000"/>
            </a:schemeClr>
          </a:gs>
        </a:gsLst>
        <a:path path="circle">
          <a:fillToRect l="-40000" t="-90000" r="140000" b="190000"/>
        </a:path>
      </a:gradFill>
      <a:gradFill rotWithShape="1">
        <a:gsLst>
          <a:gs pos="0">
            <a:schemeClr val="phClr">
              <a:tint val="43000"/>
              <a:satMod val="165000"/>
            </a:schemeClr>
          </a:gs>
          <a:gs pos="55000">
            <a:schemeClr val="phClr">
              <a:tint val="83000"/>
              <a:satMod val="155000"/>
            </a:schemeClr>
          </a:gs>
          <a:gs pos="100000">
            <a:schemeClr val="phClr">
              <a:shade val="85000"/>
            </a:schemeClr>
          </a:gs>
        </a:gsLst>
        <a:path path="circle">
          <a:fillToRect l="-40000" t="-90000" r="140000" b="19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3175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1500" dist="254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phClr">
              <a:satMod val="115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100000">
            <a:schemeClr val="phClr">
              <a:tint val="80000"/>
              <a:satMod val="250000"/>
            </a:schemeClr>
          </a:gs>
          <a:gs pos="60000">
            <a:schemeClr val="phClr">
              <a:shade val="38000"/>
              <a:satMod val="175000"/>
            </a:schemeClr>
          </a:gs>
          <a:gs pos="0">
            <a:schemeClr val="phClr">
              <a:shade val="30000"/>
              <a:satMod val="175000"/>
            </a:schemeClr>
          </a:gs>
        </a:gsLst>
        <a:lin ang="5400000" scaled="0"/>
      </a:gradFill>
      <a:blipFill>
        <a:blip xmlns:r="http://schemas.openxmlformats.org/officeDocument/2006/relationships" r:embed="rId1">
          <a:duotone>
            <a:schemeClr val="phClr">
              <a:shade val="48000"/>
            </a:schemeClr>
            <a:schemeClr val="phClr">
              <a:tint val="96000"/>
              <a:satMod val="150000"/>
            </a:schemeClr>
          </a:duotone>
        </a:blip>
        <a:tile tx="0" ty="0" sx="80000" sy="80000" flip="none" algn="tl"/>
      </a:blipFill>
    </a:bgFillStyleLst>
  </a:fmtScheme>
</a:themeOverride>
</file>

<file path=ppt/theme/themeOverride81.xml><?xml version="1.0" encoding="utf-8"?>
<a:themeOverride xmlns:a="http://schemas.openxmlformats.org/drawingml/2006/main">
  <a:clrScheme name="Waveform">
    <a:dk1>
      <a:sysClr val="windowText" lastClr="000000"/>
    </a:dk1>
    <a:lt1>
      <a:sysClr val="window" lastClr="FFFFFF"/>
    </a:lt1>
    <a:dk2>
      <a:srgbClr val="073E87"/>
    </a:dk2>
    <a:lt2>
      <a:srgbClr val="C6E7FC"/>
    </a:lt2>
    <a:accent1>
      <a:srgbClr val="31B6FD"/>
    </a:accent1>
    <a:accent2>
      <a:srgbClr val="4584D3"/>
    </a:accent2>
    <a:accent3>
      <a:srgbClr val="5BD078"/>
    </a:accent3>
    <a:accent4>
      <a:srgbClr val="A5D028"/>
    </a:accent4>
    <a:accent5>
      <a:srgbClr val="F5C040"/>
    </a:accent5>
    <a:accent6>
      <a:srgbClr val="05E0DB"/>
    </a:accent6>
    <a:hlink>
      <a:srgbClr val="0080FF"/>
    </a:hlink>
    <a:folHlink>
      <a:srgbClr val="5EAEFF"/>
    </a:folHlink>
  </a:clrScheme>
  <a:fontScheme name="Urban">
    <a:majorFont>
      <a:latin typeface="Trebuchet MS"/>
      <a:ea typeface=""/>
      <a:cs typeface=""/>
      <a:font script="Jpan" typeface="HGｺﾞｼｯｸM"/>
      <a:font script="Hang" typeface="맑은 고딕"/>
      <a:font script="Hans" typeface="方正姚体"/>
      <a:font script="Hant" typeface="微軟正黑體"/>
      <a:font script="Arab" typeface="Tahoma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Georgia"/>
      <a:ea typeface=""/>
      <a:cs typeface=""/>
      <a:font script="Jpan" typeface="HG明朝B"/>
      <a:font script="Hang" typeface="맑은 고딕"/>
      <a:font script="Hans" typeface="宋体"/>
      <a:font script="Hant" typeface="新細明體"/>
      <a:font script="Arab" typeface="Arial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Urban">
    <a:fillStyleLst>
      <a:solidFill>
        <a:schemeClr val="phClr"/>
      </a:solidFill>
      <a:gradFill rotWithShape="1">
        <a:gsLst>
          <a:gs pos="0">
            <a:schemeClr val="phClr">
              <a:tint val="1000"/>
              <a:satMod val="255000"/>
            </a:schemeClr>
          </a:gs>
          <a:gs pos="55000">
            <a:schemeClr val="phClr">
              <a:tint val="12000"/>
              <a:satMod val="255000"/>
            </a:schemeClr>
          </a:gs>
          <a:gs pos="100000">
            <a:schemeClr val="phClr">
              <a:tint val="45000"/>
              <a:satMod val="250000"/>
            </a:schemeClr>
          </a:gs>
        </a:gsLst>
        <a:path path="circle">
          <a:fillToRect l="-40000" t="-90000" r="140000" b="190000"/>
        </a:path>
      </a:gradFill>
      <a:gradFill rotWithShape="1">
        <a:gsLst>
          <a:gs pos="0">
            <a:schemeClr val="phClr">
              <a:tint val="43000"/>
              <a:satMod val="165000"/>
            </a:schemeClr>
          </a:gs>
          <a:gs pos="55000">
            <a:schemeClr val="phClr">
              <a:tint val="83000"/>
              <a:satMod val="155000"/>
            </a:schemeClr>
          </a:gs>
          <a:gs pos="100000">
            <a:schemeClr val="phClr">
              <a:shade val="85000"/>
            </a:schemeClr>
          </a:gs>
        </a:gsLst>
        <a:path path="circle">
          <a:fillToRect l="-40000" t="-90000" r="140000" b="19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3175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1500" dist="254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phClr">
              <a:satMod val="115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100000">
            <a:schemeClr val="phClr">
              <a:tint val="80000"/>
              <a:satMod val="250000"/>
            </a:schemeClr>
          </a:gs>
          <a:gs pos="60000">
            <a:schemeClr val="phClr">
              <a:shade val="38000"/>
              <a:satMod val="175000"/>
            </a:schemeClr>
          </a:gs>
          <a:gs pos="0">
            <a:schemeClr val="phClr">
              <a:shade val="30000"/>
              <a:satMod val="175000"/>
            </a:schemeClr>
          </a:gs>
        </a:gsLst>
        <a:lin ang="5400000" scaled="0"/>
      </a:gradFill>
      <a:blipFill>
        <a:blip xmlns:r="http://schemas.openxmlformats.org/officeDocument/2006/relationships" r:embed="rId1">
          <a:duotone>
            <a:schemeClr val="phClr">
              <a:shade val="48000"/>
            </a:schemeClr>
            <a:schemeClr val="phClr">
              <a:tint val="96000"/>
              <a:satMod val="150000"/>
            </a:schemeClr>
          </a:duotone>
        </a:blip>
        <a:tile tx="0" ty="0" sx="80000" sy="80000" flip="none" algn="tl"/>
      </a:blipFill>
    </a:bgFillStyleLst>
  </a:fmtScheme>
</a:themeOverride>
</file>

<file path=ppt/theme/themeOverride82.xml><?xml version="1.0" encoding="utf-8"?>
<a:themeOverride xmlns:a="http://schemas.openxmlformats.org/drawingml/2006/main">
  <a:clrScheme name="Waveform">
    <a:dk1>
      <a:sysClr val="windowText" lastClr="000000"/>
    </a:dk1>
    <a:lt1>
      <a:sysClr val="window" lastClr="FFFFFF"/>
    </a:lt1>
    <a:dk2>
      <a:srgbClr val="073E87"/>
    </a:dk2>
    <a:lt2>
      <a:srgbClr val="C6E7FC"/>
    </a:lt2>
    <a:accent1>
      <a:srgbClr val="31B6FD"/>
    </a:accent1>
    <a:accent2>
      <a:srgbClr val="4584D3"/>
    </a:accent2>
    <a:accent3>
      <a:srgbClr val="5BD078"/>
    </a:accent3>
    <a:accent4>
      <a:srgbClr val="A5D028"/>
    </a:accent4>
    <a:accent5>
      <a:srgbClr val="F5C040"/>
    </a:accent5>
    <a:accent6>
      <a:srgbClr val="05E0DB"/>
    </a:accent6>
    <a:hlink>
      <a:srgbClr val="0080FF"/>
    </a:hlink>
    <a:folHlink>
      <a:srgbClr val="5EAEFF"/>
    </a:folHlink>
  </a:clrScheme>
  <a:fontScheme name="Urban">
    <a:majorFont>
      <a:latin typeface="Trebuchet MS"/>
      <a:ea typeface=""/>
      <a:cs typeface=""/>
      <a:font script="Jpan" typeface="HGｺﾞｼｯｸM"/>
      <a:font script="Hang" typeface="맑은 고딕"/>
      <a:font script="Hans" typeface="方正姚体"/>
      <a:font script="Hant" typeface="微軟正黑體"/>
      <a:font script="Arab" typeface="Tahoma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Georgia"/>
      <a:ea typeface=""/>
      <a:cs typeface=""/>
      <a:font script="Jpan" typeface="HG明朝B"/>
      <a:font script="Hang" typeface="맑은 고딕"/>
      <a:font script="Hans" typeface="宋体"/>
      <a:font script="Hant" typeface="新細明體"/>
      <a:font script="Arab" typeface="Arial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Urban">
    <a:fillStyleLst>
      <a:solidFill>
        <a:schemeClr val="phClr"/>
      </a:solidFill>
      <a:gradFill rotWithShape="1">
        <a:gsLst>
          <a:gs pos="0">
            <a:schemeClr val="phClr">
              <a:tint val="1000"/>
              <a:satMod val="255000"/>
            </a:schemeClr>
          </a:gs>
          <a:gs pos="55000">
            <a:schemeClr val="phClr">
              <a:tint val="12000"/>
              <a:satMod val="255000"/>
            </a:schemeClr>
          </a:gs>
          <a:gs pos="100000">
            <a:schemeClr val="phClr">
              <a:tint val="45000"/>
              <a:satMod val="250000"/>
            </a:schemeClr>
          </a:gs>
        </a:gsLst>
        <a:path path="circle">
          <a:fillToRect l="-40000" t="-90000" r="140000" b="190000"/>
        </a:path>
      </a:gradFill>
      <a:gradFill rotWithShape="1">
        <a:gsLst>
          <a:gs pos="0">
            <a:schemeClr val="phClr">
              <a:tint val="43000"/>
              <a:satMod val="165000"/>
            </a:schemeClr>
          </a:gs>
          <a:gs pos="55000">
            <a:schemeClr val="phClr">
              <a:tint val="83000"/>
              <a:satMod val="155000"/>
            </a:schemeClr>
          </a:gs>
          <a:gs pos="100000">
            <a:schemeClr val="phClr">
              <a:shade val="85000"/>
            </a:schemeClr>
          </a:gs>
        </a:gsLst>
        <a:path path="circle">
          <a:fillToRect l="-40000" t="-90000" r="140000" b="19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3175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1500" dist="254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phClr">
              <a:satMod val="115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100000">
            <a:schemeClr val="phClr">
              <a:tint val="80000"/>
              <a:satMod val="250000"/>
            </a:schemeClr>
          </a:gs>
          <a:gs pos="60000">
            <a:schemeClr val="phClr">
              <a:shade val="38000"/>
              <a:satMod val="175000"/>
            </a:schemeClr>
          </a:gs>
          <a:gs pos="0">
            <a:schemeClr val="phClr">
              <a:shade val="30000"/>
              <a:satMod val="175000"/>
            </a:schemeClr>
          </a:gs>
        </a:gsLst>
        <a:lin ang="5400000" scaled="0"/>
      </a:gradFill>
      <a:blipFill>
        <a:blip xmlns:r="http://schemas.openxmlformats.org/officeDocument/2006/relationships" r:embed="rId1">
          <a:duotone>
            <a:schemeClr val="phClr">
              <a:shade val="48000"/>
            </a:schemeClr>
            <a:schemeClr val="phClr">
              <a:tint val="96000"/>
              <a:satMod val="150000"/>
            </a:schemeClr>
          </a:duotone>
        </a:blip>
        <a:tile tx="0" ty="0" sx="80000" sy="80000" flip="none" algn="tl"/>
      </a:blipFill>
    </a:bgFillStyleLst>
  </a:fmtScheme>
</a:themeOverride>
</file>

<file path=ppt/theme/themeOverride83.xml><?xml version="1.0" encoding="utf-8"?>
<a:themeOverride xmlns:a="http://schemas.openxmlformats.org/drawingml/2006/main">
  <a:clrScheme name="Waveform">
    <a:dk1>
      <a:sysClr val="windowText" lastClr="000000"/>
    </a:dk1>
    <a:lt1>
      <a:sysClr val="window" lastClr="FFFFFF"/>
    </a:lt1>
    <a:dk2>
      <a:srgbClr val="073E87"/>
    </a:dk2>
    <a:lt2>
      <a:srgbClr val="C6E7FC"/>
    </a:lt2>
    <a:accent1>
      <a:srgbClr val="31B6FD"/>
    </a:accent1>
    <a:accent2>
      <a:srgbClr val="4584D3"/>
    </a:accent2>
    <a:accent3>
      <a:srgbClr val="5BD078"/>
    </a:accent3>
    <a:accent4>
      <a:srgbClr val="A5D028"/>
    </a:accent4>
    <a:accent5>
      <a:srgbClr val="F5C040"/>
    </a:accent5>
    <a:accent6>
      <a:srgbClr val="05E0DB"/>
    </a:accent6>
    <a:hlink>
      <a:srgbClr val="0080FF"/>
    </a:hlink>
    <a:folHlink>
      <a:srgbClr val="5EAEFF"/>
    </a:folHlink>
  </a:clrScheme>
  <a:fontScheme name="Urban">
    <a:majorFont>
      <a:latin typeface="Trebuchet MS"/>
      <a:ea typeface=""/>
      <a:cs typeface=""/>
      <a:font script="Jpan" typeface="HGｺﾞｼｯｸM"/>
      <a:font script="Hang" typeface="맑은 고딕"/>
      <a:font script="Hans" typeface="方正姚体"/>
      <a:font script="Hant" typeface="微軟正黑體"/>
      <a:font script="Arab" typeface="Tahoma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Georgia"/>
      <a:ea typeface=""/>
      <a:cs typeface=""/>
      <a:font script="Jpan" typeface="HG明朝B"/>
      <a:font script="Hang" typeface="맑은 고딕"/>
      <a:font script="Hans" typeface="宋体"/>
      <a:font script="Hant" typeface="新細明體"/>
      <a:font script="Arab" typeface="Arial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Urban">
    <a:fillStyleLst>
      <a:solidFill>
        <a:schemeClr val="phClr"/>
      </a:solidFill>
      <a:gradFill rotWithShape="1">
        <a:gsLst>
          <a:gs pos="0">
            <a:schemeClr val="phClr">
              <a:tint val="1000"/>
              <a:satMod val="255000"/>
            </a:schemeClr>
          </a:gs>
          <a:gs pos="55000">
            <a:schemeClr val="phClr">
              <a:tint val="12000"/>
              <a:satMod val="255000"/>
            </a:schemeClr>
          </a:gs>
          <a:gs pos="100000">
            <a:schemeClr val="phClr">
              <a:tint val="45000"/>
              <a:satMod val="250000"/>
            </a:schemeClr>
          </a:gs>
        </a:gsLst>
        <a:path path="circle">
          <a:fillToRect l="-40000" t="-90000" r="140000" b="190000"/>
        </a:path>
      </a:gradFill>
      <a:gradFill rotWithShape="1">
        <a:gsLst>
          <a:gs pos="0">
            <a:schemeClr val="phClr">
              <a:tint val="43000"/>
              <a:satMod val="165000"/>
            </a:schemeClr>
          </a:gs>
          <a:gs pos="55000">
            <a:schemeClr val="phClr">
              <a:tint val="83000"/>
              <a:satMod val="155000"/>
            </a:schemeClr>
          </a:gs>
          <a:gs pos="100000">
            <a:schemeClr val="phClr">
              <a:shade val="85000"/>
            </a:schemeClr>
          </a:gs>
        </a:gsLst>
        <a:path path="circle">
          <a:fillToRect l="-40000" t="-90000" r="140000" b="19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3175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1500" dist="254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phClr">
              <a:satMod val="115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100000">
            <a:schemeClr val="phClr">
              <a:tint val="80000"/>
              <a:satMod val="250000"/>
            </a:schemeClr>
          </a:gs>
          <a:gs pos="60000">
            <a:schemeClr val="phClr">
              <a:shade val="38000"/>
              <a:satMod val="175000"/>
            </a:schemeClr>
          </a:gs>
          <a:gs pos="0">
            <a:schemeClr val="phClr">
              <a:shade val="30000"/>
              <a:satMod val="175000"/>
            </a:schemeClr>
          </a:gs>
        </a:gsLst>
        <a:lin ang="5400000" scaled="0"/>
      </a:gradFill>
      <a:blipFill>
        <a:blip xmlns:r="http://schemas.openxmlformats.org/officeDocument/2006/relationships" r:embed="rId1">
          <a:duotone>
            <a:schemeClr val="phClr">
              <a:shade val="48000"/>
            </a:schemeClr>
            <a:schemeClr val="phClr">
              <a:tint val="96000"/>
              <a:satMod val="150000"/>
            </a:schemeClr>
          </a:duotone>
        </a:blip>
        <a:tile tx="0" ty="0" sx="80000" sy="80000" flip="none" algn="tl"/>
      </a:blipFill>
    </a:bgFillStyleLst>
  </a:fmtScheme>
</a:themeOverride>
</file>

<file path=ppt/theme/themeOverride8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Waveform">
    <a:dk1>
      <a:sysClr val="windowText" lastClr="000000"/>
    </a:dk1>
    <a:lt1>
      <a:sysClr val="window" lastClr="FFFFFF"/>
    </a:lt1>
    <a:dk2>
      <a:srgbClr val="073E87"/>
    </a:dk2>
    <a:lt2>
      <a:srgbClr val="C6E7FC"/>
    </a:lt2>
    <a:accent1>
      <a:srgbClr val="31B6FD"/>
    </a:accent1>
    <a:accent2>
      <a:srgbClr val="4584D3"/>
    </a:accent2>
    <a:accent3>
      <a:srgbClr val="5BD078"/>
    </a:accent3>
    <a:accent4>
      <a:srgbClr val="A5D028"/>
    </a:accent4>
    <a:accent5>
      <a:srgbClr val="F5C040"/>
    </a:accent5>
    <a:accent6>
      <a:srgbClr val="05E0DB"/>
    </a:accent6>
    <a:hlink>
      <a:srgbClr val="0080FF"/>
    </a:hlink>
    <a:folHlink>
      <a:srgbClr val="5EAEFF"/>
    </a:folHlink>
  </a:clrScheme>
  <a:fontScheme name="Urban">
    <a:majorFont>
      <a:latin typeface="Trebuchet MS"/>
      <a:ea typeface=""/>
      <a:cs typeface=""/>
      <a:font script="Jpan" typeface="HGｺﾞｼｯｸM"/>
      <a:font script="Hang" typeface="맑은 고딕"/>
      <a:font script="Hans" typeface="方正姚体"/>
      <a:font script="Hant" typeface="微軟正黑體"/>
      <a:font script="Arab" typeface="Tahoma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Georgia"/>
      <a:ea typeface=""/>
      <a:cs typeface=""/>
      <a:font script="Jpan" typeface="HG明朝B"/>
      <a:font script="Hang" typeface="맑은 고딕"/>
      <a:font script="Hans" typeface="宋体"/>
      <a:font script="Hant" typeface="新細明體"/>
      <a:font script="Arab" typeface="Arial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Urban">
    <a:fillStyleLst>
      <a:solidFill>
        <a:schemeClr val="phClr"/>
      </a:solidFill>
      <a:gradFill rotWithShape="1">
        <a:gsLst>
          <a:gs pos="0">
            <a:schemeClr val="phClr">
              <a:tint val="1000"/>
              <a:satMod val="255000"/>
            </a:schemeClr>
          </a:gs>
          <a:gs pos="55000">
            <a:schemeClr val="phClr">
              <a:tint val="12000"/>
              <a:satMod val="255000"/>
            </a:schemeClr>
          </a:gs>
          <a:gs pos="100000">
            <a:schemeClr val="phClr">
              <a:tint val="45000"/>
              <a:satMod val="250000"/>
            </a:schemeClr>
          </a:gs>
        </a:gsLst>
        <a:path path="circle">
          <a:fillToRect l="-40000" t="-90000" r="140000" b="190000"/>
        </a:path>
      </a:gradFill>
      <a:gradFill rotWithShape="1">
        <a:gsLst>
          <a:gs pos="0">
            <a:schemeClr val="phClr">
              <a:tint val="43000"/>
              <a:satMod val="165000"/>
            </a:schemeClr>
          </a:gs>
          <a:gs pos="55000">
            <a:schemeClr val="phClr">
              <a:tint val="83000"/>
              <a:satMod val="155000"/>
            </a:schemeClr>
          </a:gs>
          <a:gs pos="100000">
            <a:schemeClr val="phClr">
              <a:shade val="85000"/>
            </a:schemeClr>
          </a:gs>
        </a:gsLst>
        <a:path path="circle">
          <a:fillToRect l="-40000" t="-90000" r="140000" b="19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3175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1500" dist="254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phClr">
              <a:satMod val="115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100000">
            <a:schemeClr val="phClr">
              <a:tint val="80000"/>
              <a:satMod val="250000"/>
            </a:schemeClr>
          </a:gs>
          <a:gs pos="60000">
            <a:schemeClr val="phClr">
              <a:shade val="38000"/>
              <a:satMod val="175000"/>
            </a:schemeClr>
          </a:gs>
          <a:gs pos="0">
            <a:schemeClr val="phClr">
              <a:shade val="30000"/>
              <a:satMod val="175000"/>
            </a:schemeClr>
          </a:gs>
        </a:gsLst>
        <a:lin ang="5400000" scaled="0"/>
      </a:gradFill>
      <a:blipFill>
        <a:blip xmlns:r="http://schemas.openxmlformats.org/officeDocument/2006/relationships" r:embed="rId1">
          <a:duotone>
            <a:schemeClr val="phClr">
              <a:shade val="48000"/>
            </a:schemeClr>
            <a:schemeClr val="phClr">
              <a:tint val="96000"/>
              <a:satMod val="150000"/>
            </a:schemeClr>
          </a:duotone>
        </a:blip>
        <a:tile tx="0" ty="0" sx="80000" sy="80000" flip="none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7298</TotalTime>
  <Words>4473</Words>
  <Application>Microsoft Office PowerPoint</Application>
  <PresentationFormat>On-screen Show (4:3)</PresentationFormat>
  <Paragraphs>1331</Paragraphs>
  <Slides>157</Slides>
  <Notes>16</Notes>
  <HiddenSlides>1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157</vt:i4>
      </vt:variant>
    </vt:vector>
  </HeadingPairs>
  <TitlesOfParts>
    <vt:vector size="170" baseType="lpstr">
      <vt:lpstr>ＭＳ Ｐゴシック</vt:lpstr>
      <vt:lpstr>ＭＳ Ｐゴシック</vt:lpstr>
      <vt:lpstr>"arial"</vt:lpstr>
      <vt:lpstr>Arial</vt:lpstr>
      <vt:lpstr>Calibri</vt:lpstr>
      <vt:lpstr>Georgia</vt:lpstr>
      <vt:lpstr>Times New Roman</vt:lpstr>
      <vt:lpstr>Trebuchet MS</vt:lpstr>
      <vt:lpstr>Wingdings</vt:lpstr>
      <vt:lpstr>Wingdings 2</vt:lpstr>
      <vt:lpstr>Urban</vt:lpstr>
      <vt:lpstr>2_Urban</vt:lpstr>
      <vt:lpstr>Chart</vt:lpstr>
      <vt:lpstr>The Burden of Cancer in Kentucky (2000 – 2013)</vt:lpstr>
      <vt:lpstr>Topic to be Covered</vt:lpstr>
      <vt:lpstr>PowerPoint Presentation</vt:lpstr>
      <vt:lpstr>PowerPoint Presentation</vt:lpstr>
      <vt:lpstr>Characteristics of the Kentucky Population </vt:lpstr>
      <vt:lpstr>Other Characteristics of the Kentucky Population </vt:lpstr>
      <vt:lpstr>Age-Adjusted Incidence and Mortality Rates 2009-2013</vt:lpstr>
      <vt:lpstr>Age-Adjusted Incidence and Mortality Rates 2008-2012</vt:lpstr>
      <vt:lpstr>The impact of poverty and educational attainment on the cancer burden and risk behaviors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Appalachian Sub-Regions</vt:lpstr>
      <vt:lpstr>PowerPoint Presentation</vt:lpstr>
      <vt:lpstr>PowerPoint Presentation</vt:lpstr>
      <vt:lpstr>PowerPoint Presentation</vt:lpstr>
      <vt:lpstr>Questions?</vt:lpstr>
      <vt:lpstr>Lung Cancer Incidence in Kentucky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Lung Cancer Mortality in Kentucky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 Index of the Lung Cancer Burden In Kentucky By Area Development District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Lung Cancer Summary</vt:lpstr>
      <vt:lpstr>Questions?</vt:lpstr>
      <vt:lpstr>Female Breast Cancer Incidence in Kentucky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Late-Stage Female Breast Cancer Incidence </vt:lpstr>
      <vt:lpstr>PowerPoint Presentation</vt:lpstr>
      <vt:lpstr>PowerPoint Presentation</vt:lpstr>
      <vt:lpstr>PowerPoint Presentation</vt:lpstr>
      <vt:lpstr>PowerPoint Presentation</vt:lpstr>
      <vt:lpstr>Female Breast Cancer Mortality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 Index of the Female Breast Cancer Burden In Kentucky By Area Development District</vt:lpstr>
      <vt:lpstr>PowerPoint Presentation</vt:lpstr>
      <vt:lpstr>PowerPoint Presentation</vt:lpstr>
      <vt:lpstr>PowerPoint Presentation</vt:lpstr>
      <vt:lpstr>PowerPoint Presentation</vt:lpstr>
      <vt:lpstr>Breast Cancer Summary</vt:lpstr>
      <vt:lpstr>Questions?</vt:lpstr>
      <vt:lpstr>Colon and Rectum Cancer Incidence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Late-Stage Colon and Rectum Cancer Incidence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Colon and Rectum Cancer Mortality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 Index of the Colorectal Cancer Burden In Kentucky By Area Development District</vt:lpstr>
      <vt:lpstr>PowerPoint Presentation</vt:lpstr>
      <vt:lpstr>PowerPoint Presentation</vt:lpstr>
      <vt:lpstr>PowerPoint Presentation</vt:lpstr>
      <vt:lpstr>Colorectal Cancer Summary</vt:lpstr>
      <vt:lpstr>Questions?</vt:lpstr>
      <vt:lpstr>Cervical Cancer Incidence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Cervical Cancer Mortality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 Index of the Cervical Cancer Burden In Kentucky By Area Development District</vt:lpstr>
      <vt:lpstr>PowerPoint Presentation</vt:lpstr>
      <vt:lpstr>PowerPoint Presentation</vt:lpstr>
      <vt:lpstr>PowerPoint Presentation</vt:lpstr>
      <vt:lpstr>Questions?</vt:lpstr>
      <vt:lpstr>PowerPoint Presentation</vt:lpstr>
      <vt:lpstr>PowerPoint Presentation</vt:lpstr>
      <vt:lpstr>  Thank You!    </vt:lpstr>
      <vt:lpstr>  Contact Information    </vt:lpstr>
    </vt:vector>
  </TitlesOfParts>
  <Company>University of Kentucky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Thomas C. Tucker</dc:creator>
  <cp:lastModifiedBy>Jaclyn Nee</cp:lastModifiedBy>
  <cp:revision>736</cp:revision>
  <cp:lastPrinted>2012-03-14T13:36:43Z</cp:lastPrinted>
  <dcterms:created xsi:type="dcterms:W3CDTF">2012-03-10T20:21:48Z</dcterms:created>
  <dcterms:modified xsi:type="dcterms:W3CDTF">2016-07-28T17:11:42Z</dcterms:modified>
</cp:coreProperties>
</file>