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4"/>
  </p:sldMasterIdLst>
  <p:notesMasterIdLst>
    <p:notesMasterId r:id="rId59"/>
  </p:notesMasterIdLst>
  <p:handoutMasterIdLst>
    <p:handoutMasterId r:id="rId60"/>
  </p:handoutMasterIdLst>
  <p:sldIdLst>
    <p:sldId id="256" r:id="rId5"/>
    <p:sldId id="344" r:id="rId6"/>
    <p:sldId id="345" r:id="rId7"/>
    <p:sldId id="298" r:id="rId8"/>
    <p:sldId id="299" r:id="rId9"/>
    <p:sldId id="300" r:id="rId10"/>
    <p:sldId id="346" r:id="rId11"/>
    <p:sldId id="347" r:id="rId12"/>
    <p:sldId id="301" r:id="rId13"/>
    <p:sldId id="303" r:id="rId14"/>
    <p:sldId id="304" r:id="rId15"/>
    <p:sldId id="305" r:id="rId16"/>
    <p:sldId id="306" r:id="rId17"/>
    <p:sldId id="307" r:id="rId18"/>
    <p:sldId id="308" r:id="rId19"/>
    <p:sldId id="311" r:id="rId20"/>
    <p:sldId id="317" r:id="rId21"/>
    <p:sldId id="314" r:id="rId22"/>
    <p:sldId id="348" r:id="rId23"/>
    <p:sldId id="352" r:id="rId24"/>
    <p:sldId id="353" r:id="rId25"/>
    <p:sldId id="349" r:id="rId26"/>
    <p:sldId id="320" r:id="rId27"/>
    <p:sldId id="322" r:id="rId28"/>
    <p:sldId id="323" r:id="rId29"/>
    <p:sldId id="324" r:id="rId30"/>
    <p:sldId id="325" r:id="rId31"/>
    <p:sldId id="329" r:id="rId32"/>
    <p:sldId id="331" r:id="rId33"/>
    <p:sldId id="326" r:id="rId34"/>
    <p:sldId id="327" r:id="rId35"/>
    <p:sldId id="328" r:id="rId36"/>
    <p:sldId id="330" r:id="rId37"/>
    <p:sldId id="332" r:id="rId38"/>
    <p:sldId id="333" r:id="rId39"/>
    <p:sldId id="321" r:id="rId40"/>
    <p:sldId id="319" r:id="rId41"/>
    <p:sldId id="334" r:id="rId42"/>
    <p:sldId id="335" r:id="rId43"/>
    <p:sldId id="336" r:id="rId44"/>
    <p:sldId id="291" r:id="rId45"/>
    <p:sldId id="338" r:id="rId46"/>
    <p:sldId id="354" r:id="rId47"/>
    <p:sldId id="339" r:id="rId48"/>
    <p:sldId id="342" r:id="rId49"/>
    <p:sldId id="293" r:id="rId50"/>
    <p:sldId id="294" r:id="rId51"/>
    <p:sldId id="297" r:id="rId52"/>
    <p:sldId id="295" r:id="rId53"/>
    <p:sldId id="296" r:id="rId54"/>
    <p:sldId id="341" r:id="rId55"/>
    <p:sldId id="340" r:id="rId56"/>
    <p:sldId id="350" r:id="rId57"/>
    <p:sldId id="351"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94660"/>
  </p:normalViewPr>
  <p:slideViewPr>
    <p:cSldViewPr>
      <p:cViewPr varScale="1">
        <p:scale>
          <a:sx n="100" d="100"/>
          <a:sy n="100" d="100"/>
        </p:scale>
        <p:origin x="306" y="30"/>
      </p:cViewPr>
      <p:guideLst>
        <p:guide orient="horz" pos="2160"/>
        <p:guide pos="2880"/>
      </p:guideLst>
    </p:cSldViewPr>
  </p:slideViewPr>
  <p:notesTextViewPr>
    <p:cViewPr>
      <p:scale>
        <a:sx n="1" d="1"/>
        <a:sy n="1" d="1"/>
      </p:scale>
      <p:origin x="0" y="0"/>
    </p:cViewPr>
  </p:notesTextViewPr>
  <p:notesViewPr>
    <p:cSldViewPr>
      <p:cViewPr>
        <p:scale>
          <a:sx n="169" d="100"/>
          <a:sy n="169" d="100"/>
        </p:scale>
        <p:origin x="-420" y="10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377274256858"/>
          <c:y val="6.6691354174787554E-2"/>
          <c:w val="0.84307593257267299"/>
          <c:h val="0.79927652607780464"/>
        </c:manualLayout>
      </c:layout>
      <c:barChart>
        <c:barDir val="col"/>
        <c:grouping val="clustered"/>
        <c:varyColors val="0"/>
        <c:ser>
          <c:idx val="0"/>
          <c:order val="0"/>
          <c:spPr>
            <a:solidFill>
              <a:schemeClr val="dk1">
                <a:tint val="88500"/>
              </a:schemeClr>
            </a:solidFill>
            <a:ln>
              <a:solidFill>
                <a:schemeClr val="tx1">
                  <a:lumMod val="50000"/>
                  <a:lumOff val="50000"/>
                </a:schemeClr>
              </a:solidFill>
            </a:ln>
            <a:effectLst/>
          </c:spPr>
          <c:invertIfNegative val="0"/>
          <c:dPt>
            <c:idx val="0"/>
            <c:invertIfNegative val="0"/>
            <c:bubble3D val="0"/>
            <c:spPr>
              <a:solidFill>
                <a:schemeClr val="bg1">
                  <a:lumMod val="75000"/>
                </a:schemeClr>
              </a:solidFill>
              <a:ln w="28575">
                <a:solidFill>
                  <a:schemeClr val="tx1">
                    <a:lumMod val="50000"/>
                    <a:lumOff val="50000"/>
                  </a:schemeClr>
                </a:solidFill>
              </a:ln>
              <a:effectLst/>
            </c:spPr>
          </c:dPt>
          <c:dPt>
            <c:idx val="1"/>
            <c:invertIfNegative val="0"/>
            <c:bubble3D val="0"/>
            <c:spPr>
              <a:solidFill>
                <a:schemeClr val="bg1">
                  <a:lumMod val="75000"/>
                </a:schemeClr>
              </a:solidFill>
              <a:ln w="28575">
                <a:solidFill>
                  <a:schemeClr val="tx1">
                    <a:lumMod val="50000"/>
                    <a:lumOff val="50000"/>
                  </a:scheme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Kentucky </c:v>
                </c:pt>
                <c:pt idx="1">
                  <c:v>United States</c:v>
                </c:pt>
              </c:strCache>
            </c:strRef>
          </c:cat>
          <c:val>
            <c:numRef>
              <c:f>Sheet1!$B$5:$B$6</c:f>
              <c:numCache>
                <c:formatCode>General</c:formatCode>
                <c:ptCount val="2"/>
                <c:pt idx="0">
                  <c:v>52.7</c:v>
                </c:pt>
                <c:pt idx="1">
                  <c:v>43.3</c:v>
                </c:pt>
              </c:numCache>
            </c:numRef>
          </c:val>
        </c:ser>
        <c:dLbls>
          <c:showLegendKey val="0"/>
          <c:showVal val="0"/>
          <c:showCatName val="0"/>
          <c:showSerName val="0"/>
          <c:showPercent val="0"/>
          <c:showBubbleSize val="0"/>
        </c:dLbls>
        <c:gapWidth val="219"/>
        <c:overlap val="-27"/>
        <c:axId val="232568864"/>
        <c:axId val="232569256"/>
      </c:barChart>
      <c:catAx>
        <c:axId val="23256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2569256"/>
        <c:crosses val="autoZero"/>
        <c:auto val="1"/>
        <c:lblAlgn val="ctr"/>
        <c:lblOffset val="100"/>
        <c:noMultiLvlLbl val="0"/>
      </c:catAx>
      <c:valAx>
        <c:axId val="232569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smtClean="0"/>
                  <a:t>*Invasive</a:t>
                </a:r>
                <a:r>
                  <a:rPr lang="en-US" sz="2000" baseline="0" dirty="0" smtClean="0"/>
                  <a:t> </a:t>
                </a:r>
                <a:r>
                  <a:rPr lang="en-US" sz="2000" dirty="0" smtClean="0"/>
                  <a:t>Incidence</a:t>
                </a:r>
                <a:r>
                  <a:rPr lang="en-US" sz="2000" baseline="0" dirty="0" smtClean="0"/>
                  <a:t> </a:t>
                </a:r>
                <a:r>
                  <a:rPr lang="en-US" sz="2000" dirty="0" smtClean="0"/>
                  <a:t>Rates</a:t>
                </a:r>
                <a:endParaRPr lang="en-US" sz="200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2568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bg1">
                  <a:lumMod val="75000"/>
                </a:schemeClr>
              </a:solidFill>
              <a:ln w="28575">
                <a:solidFill>
                  <a:schemeClr val="tx1">
                    <a:lumMod val="50000"/>
                    <a:lumOff val="50000"/>
                  </a:schemeClr>
                </a:solidFill>
              </a:ln>
              <a:effectLst/>
            </c:spPr>
          </c:dPt>
          <c:dPt>
            <c:idx val="1"/>
            <c:invertIfNegative val="0"/>
            <c:bubble3D val="0"/>
            <c:spPr>
              <a:solidFill>
                <a:schemeClr val="bg1">
                  <a:lumMod val="75000"/>
                </a:schemeClr>
              </a:solidFill>
              <a:ln w="28575">
                <a:solidFill>
                  <a:schemeClr val="tx1">
                    <a:lumMod val="50000"/>
                    <a:lumOff val="50000"/>
                  </a:schemeClr>
                </a:solidFill>
              </a:ln>
              <a:effectLst/>
            </c:spPr>
          </c:dPt>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Sheet1!$A$11:$A$12</c:f>
              <c:strCache>
                <c:ptCount val="2"/>
                <c:pt idx="0">
                  <c:v>Kentucky </c:v>
                </c:pt>
                <c:pt idx="1">
                  <c:v>United States</c:v>
                </c:pt>
              </c:strCache>
            </c:strRef>
          </c:cat>
          <c:val>
            <c:numRef>
              <c:f>Sheet1!$B$11:$B$12</c:f>
              <c:numCache>
                <c:formatCode>General</c:formatCode>
                <c:ptCount val="2"/>
                <c:pt idx="0">
                  <c:v>18.899999999999999</c:v>
                </c:pt>
                <c:pt idx="1">
                  <c:v>15.9</c:v>
                </c:pt>
              </c:numCache>
            </c:numRef>
          </c:val>
        </c:ser>
        <c:dLbls>
          <c:showLegendKey val="0"/>
          <c:showVal val="0"/>
          <c:showCatName val="0"/>
          <c:showSerName val="0"/>
          <c:showPercent val="0"/>
          <c:showBubbleSize val="0"/>
        </c:dLbls>
        <c:gapWidth val="219"/>
        <c:overlap val="-27"/>
        <c:axId val="232570040"/>
        <c:axId val="232570432"/>
      </c:barChart>
      <c:catAx>
        <c:axId val="23257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2570432"/>
        <c:crosses val="autoZero"/>
        <c:auto val="1"/>
        <c:lblAlgn val="ctr"/>
        <c:lblOffset val="100"/>
        <c:noMultiLvlLbl val="0"/>
      </c:catAx>
      <c:valAx>
        <c:axId val="232570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smtClean="0"/>
                  <a:t>*Death Rates</a:t>
                </a:r>
                <a:endParaRPr lang="en-US" sz="200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2570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6EDDC-A71B-4DC8-97BF-6AA570989296}" type="doc">
      <dgm:prSet loTypeId="urn:microsoft.com/office/officeart/2005/8/layout/chevron1" loCatId="process" qsTypeId="urn:microsoft.com/office/officeart/2005/8/quickstyle/simple1" qsCatId="simple" csTypeId="urn:microsoft.com/office/officeart/2005/8/colors/accent1_2" csCatId="accent1" phldr="1"/>
      <dgm:spPr/>
    </dgm:pt>
    <dgm:pt modelId="{FDC82F17-FC48-4502-9AF6-FAA09B9CD7E3}" type="pres">
      <dgm:prSet presAssocID="{97B6EDDC-A71B-4DC8-97BF-6AA570989296}" presName="Name0" presStyleCnt="0">
        <dgm:presLayoutVars>
          <dgm:dir/>
          <dgm:animLvl val="lvl"/>
          <dgm:resizeHandles val="exact"/>
        </dgm:presLayoutVars>
      </dgm:prSet>
      <dgm:spPr/>
    </dgm:pt>
  </dgm:ptLst>
  <dgm:cxnLst>
    <dgm:cxn modelId="{0439E8E6-55D4-40C5-97E6-2C8643852B17}" type="presOf" srcId="{97B6EDDC-A71B-4DC8-97BF-6AA570989296}" destId="{FDC82F17-FC48-4502-9AF6-FAA09B9CD7E3}"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23684-DC94-4FAB-A1A1-829CA6FD59C2}" type="doc">
      <dgm:prSet loTypeId="urn:microsoft.com/office/officeart/2005/8/layout/process1" loCatId="process" qsTypeId="urn:microsoft.com/office/officeart/2005/8/quickstyle/simple1" qsCatId="simple" csTypeId="urn:microsoft.com/office/officeart/2005/8/colors/accent1_2" csCatId="accent1" phldr="1"/>
      <dgm:spPr/>
    </dgm:pt>
    <dgm:pt modelId="{F96ED831-94DF-47A8-8151-8F42BDC8D976}">
      <dgm:prSet custT="1"/>
      <dgm:spPr>
        <a:solidFill>
          <a:schemeClr val="bg1">
            <a:lumMod val="85000"/>
          </a:schemeClr>
        </a:solidFill>
        <a:ln w="28575">
          <a:solidFill>
            <a:schemeClr val="tx1">
              <a:lumMod val="50000"/>
              <a:lumOff val="50000"/>
            </a:schemeClr>
          </a:solidFill>
        </a:ln>
      </dgm:spPr>
      <dgm:t>
        <a:bodyPr/>
        <a:lstStyle/>
        <a:p>
          <a:r>
            <a:rPr lang="en-US" sz="3200" dirty="0" smtClean="0">
              <a:solidFill>
                <a:schemeClr val="tx1"/>
              </a:solidFill>
            </a:rPr>
            <a:t>Prevent</a:t>
          </a:r>
          <a:r>
            <a:rPr lang="en-US" sz="1800" dirty="0" smtClean="0"/>
            <a:t> </a:t>
          </a:r>
          <a:r>
            <a:rPr lang="en-US" sz="1800" dirty="0" smtClean="0">
              <a:solidFill>
                <a:schemeClr val="tx1"/>
              </a:solidFill>
            </a:rPr>
            <a:t>colon cancer or find it in its early stage when it is more treatable</a:t>
          </a:r>
          <a:endParaRPr lang="en-US" sz="1800" dirty="0">
            <a:solidFill>
              <a:schemeClr val="tx1"/>
            </a:solidFill>
          </a:endParaRPr>
        </a:p>
      </dgm:t>
    </dgm:pt>
    <dgm:pt modelId="{43069A12-4C25-445E-AAE2-449264A228D6}" type="parTrans" cxnId="{7230E16A-DA73-4FD8-BD0F-35E10BE398CE}">
      <dgm:prSet/>
      <dgm:spPr/>
      <dgm:t>
        <a:bodyPr/>
        <a:lstStyle/>
        <a:p>
          <a:endParaRPr lang="en-US"/>
        </a:p>
      </dgm:t>
    </dgm:pt>
    <dgm:pt modelId="{6FAA1D42-4E31-4D7D-8936-2B4B0525F156}" type="sibTrans" cxnId="{7230E16A-DA73-4FD8-BD0F-35E10BE398CE}">
      <dgm:prSet/>
      <dgm:spPr/>
      <dgm:t>
        <a:bodyPr/>
        <a:lstStyle/>
        <a:p>
          <a:endParaRPr lang="en-US"/>
        </a:p>
      </dgm:t>
    </dgm:pt>
    <dgm:pt modelId="{DAB780A3-96DE-4ACD-A6EB-7C524B360214}">
      <dgm:prSet custT="1"/>
      <dgm:spPr>
        <a:solidFill>
          <a:schemeClr val="bg1">
            <a:lumMod val="85000"/>
          </a:schemeClr>
        </a:solidFill>
        <a:ln w="28575">
          <a:solidFill>
            <a:schemeClr val="tx1">
              <a:lumMod val="50000"/>
              <a:lumOff val="50000"/>
            </a:schemeClr>
          </a:solidFill>
        </a:ln>
      </dgm:spPr>
      <dgm:t>
        <a:bodyPr/>
        <a:lstStyle/>
        <a:p>
          <a:r>
            <a:rPr lang="en-US" sz="3200" dirty="0" smtClean="0">
              <a:solidFill>
                <a:schemeClr val="tx1"/>
              </a:solidFill>
            </a:rPr>
            <a:t>Find</a:t>
          </a:r>
          <a:r>
            <a:rPr lang="en-US" sz="1800" dirty="0" smtClean="0">
              <a:solidFill>
                <a:schemeClr val="tx1"/>
              </a:solidFill>
            </a:rPr>
            <a:t> any polyps or abnormal growths early &amp; remove them</a:t>
          </a:r>
          <a:endParaRPr lang="en-US" sz="1800" dirty="0">
            <a:solidFill>
              <a:schemeClr val="tx1"/>
            </a:solidFill>
          </a:endParaRPr>
        </a:p>
      </dgm:t>
    </dgm:pt>
    <dgm:pt modelId="{8EF72E1C-587F-4371-AA02-6B3D6059BBE4}" type="parTrans" cxnId="{A7A1FEE8-5748-4864-B861-1627A1C99C80}">
      <dgm:prSet/>
      <dgm:spPr/>
      <dgm:t>
        <a:bodyPr/>
        <a:lstStyle/>
        <a:p>
          <a:endParaRPr lang="en-US"/>
        </a:p>
      </dgm:t>
    </dgm:pt>
    <dgm:pt modelId="{4628D8FF-0F9F-4C39-973B-8E299790A83B}" type="sibTrans" cxnId="{A7A1FEE8-5748-4864-B861-1627A1C99C80}">
      <dgm:prSet/>
      <dgm:spPr>
        <a:ln w="19050">
          <a:solidFill>
            <a:schemeClr val="tx1">
              <a:lumMod val="50000"/>
              <a:lumOff val="50000"/>
            </a:schemeClr>
          </a:solidFill>
        </a:ln>
      </dgm:spPr>
      <dgm:t>
        <a:bodyPr/>
        <a:lstStyle/>
        <a:p>
          <a:endParaRPr lang="en-US"/>
        </a:p>
      </dgm:t>
    </dgm:pt>
    <dgm:pt modelId="{7F48181E-255C-4B40-8A1B-DB9186712995}">
      <dgm:prSet custT="1"/>
      <dgm:spPr>
        <a:solidFill>
          <a:schemeClr val="bg1">
            <a:lumMod val="85000"/>
          </a:schemeClr>
        </a:solidFill>
        <a:ln w="28575">
          <a:solidFill>
            <a:schemeClr val="tx1">
              <a:lumMod val="50000"/>
              <a:lumOff val="50000"/>
            </a:schemeClr>
          </a:solidFill>
        </a:ln>
      </dgm:spPr>
      <dgm:t>
        <a:bodyPr/>
        <a:lstStyle/>
        <a:p>
          <a:r>
            <a:rPr lang="en-US" sz="3200" dirty="0" smtClean="0">
              <a:solidFill>
                <a:schemeClr val="tx1"/>
              </a:solidFill>
            </a:rPr>
            <a:t>Obtain</a:t>
          </a:r>
          <a:r>
            <a:rPr lang="en-US" sz="1800" dirty="0" smtClean="0">
              <a:solidFill>
                <a:schemeClr val="tx1"/>
              </a:solidFill>
            </a:rPr>
            <a:t> regular colon cancer screenings</a:t>
          </a:r>
          <a:endParaRPr lang="en-US" sz="1800" dirty="0">
            <a:solidFill>
              <a:schemeClr val="tx1"/>
            </a:solidFill>
          </a:endParaRPr>
        </a:p>
      </dgm:t>
    </dgm:pt>
    <dgm:pt modelId="{121C3C5D-BF33-4842-B206-1528308878F4}" type="parTrans" cxnId="{326528D6-67AD-444A-89D4-F9E60661A103}">
      <dgm:prSet/>
      <dgm:spPr/>
      <dgm:t>
        <a:bodyPr/>
        <a:lstStyle/>
        <a:p>
          <a:endParaRPr lang="en-US"/>
        </a:p>
      </dgm:t>
    </dgm:pt>
    <dgm:pt modelId="{5948647D-2DDC-4AD3-8BBE-CBC7EABA8D8B}" type="sibTrans" cxnId="{326528D6-67AD-444A-89D4-F9E60661A103}">
      <dgm:prSet/>
      <dgm:spPr>
        <a:ln w="19050">
          <a:solidFill>
            <a:schemeClr val="tx1">
              <a:lumMod val="50000"/>
              <a:lumOff val="50000"/>
            </a:schemeClr>
          </a:solidFill>
        </a:ln>
      </dgm:spPr>
      <dgm:t>
        <a:bodyPr/>
        <a:lstStyle/>
        <a:p>
          <a:endParaRPr lang="en-US"/>
        </a:p>
      </dgm:t>
    </dgm:pt>
    <dgm:pt modelId="{8062182A-D818-44CF-BE28-BAA232507178}" type="pres">
      <dgm:prSet presAssocID="{3A823684-DC94-4FAB-A1A1-829CA6FD59C2}" presName="Name0" presStyleCnt="0">
        <dgm:presLayoutVars>
          <dgm:dir/>
          <dgm:resizeHandles val="exact"/>
        </dgm:presLayoutVars>
      </dgm:prSet>
      <dgm:spPr/>
    </dgm:pt>
    <dgm:pt modelId="{80B4E907-B84E-459E-B72D-51900B237200}" type="pres">
      <dgm:prSet presAssocID="{7F48181E-255C-4B40-8A1B-DB9186712995}" presName="node" presStyleLbl="node1" presStyleIdx="0" presStyleCnt="3">
        <dgm:presLayoutVars>
          <dgm:bulletEnabled val="1"/>
        </dgm:presLayoutVars>
      </dgm:prSet>
      <dgm:spPr/>
      <dgm:t>
        <a:bodyPr/>
        <a:lstStyle/>
        <a:p>
          <a:endParaRPr lang="en-US"/>
        </a:p>
      </dgm:t>
    </dgm:pt>
    <dgm:pt modelId="{690320E1-3548-4946-BCCE-87BB00F3E67E}" type="pres">
      <dgm:prSet presAssocID="{5948647D-2DDC-4AD3-8BBE-CBC7EABA8D8B}" presName="sibTrans" presStyleLbl="sibTrans2D1" presStyleIdx="0" presStyleCnt="2"/>
      <dgm:spPr/>
      <dgm:t>
        <a:bodyPr/>
        <a:lstStyle/>
        <a:p>
          <a:endParaRPr lang="en-US"/>
        </a:p>
      </dgm:t>
    </dgm:pt>
    <dgm:pt modelId="{089923ED-E917-4463-9D04-3FC6F0E7C076}" type="pres">
      <dgm:prSet presAssocID="{5948647D-2DDC-4AD3-8BBE-CBC7EABA8D8B}" presName="connectorText" presStyleLbl="sibTrans2D1" presStyleIdx="0" presStyleCnt="2"/>
      <dgm:spPr/>
      <dgm:t>
        <a:bodyPr/>
        <a:lstStyle/>
        <a:p>
          <a:endParaRPr lang="en-US"/>
        </a:p>
      </dgm:t>
    </dgm:pt>
    <dgm:pt modelId="{40E2EC28-31F8-40A5-B4F9-2EAD709E3415}" type="pres">
      <dgm:prSet presAssocID="{DAB780A3-96DE-4ACD-A6EB-7C524B360214}" presName="node" presStyleLbl="node1" presStyleIdx="1" presStyleCnt="3">
        <dgm:presLayoutVars>
          <dgm:bulletEnabled val="1"/>
        </dgm:presLayoutVars>
      </dgm:prSet>
      <dgm:spPr/>
      <dgm:t>
        <a:bodyPr/>
        <a:lstStyle/>
        <a:p>
          <a:endParaRPr lang="en-US"/>
        </a:p>
      </dgm:t>
    </dgm:pt>
    <dgm:pt modelId="{340A1EBA-AA90-4A72-89BF-4B10C6079600}" type="pres">
      <dgm:prSet presAssocID="{4628D8FF-0F9F-4C39-973B-8E299790A83B}" presName="sibTrans" presStyleLbl="sibTrans2D1" presStyleIdx="1" presStyleCnt="2"/>
      <dgm:spPr/>
      <dgm:t>
        <a:bodyPr/>
        <a:lstStyle/>
        <a:p>
          <a:endParaRPr lang="en-US"/>
        </a:p>
      </dgm:t>
    </dgm:pt>
    <dgm:pt modelId="{01754108-62D2-41D9-BA75-E419909AC881}" type="pres">
      <dgm:prSet presAssocID="{4628D8FF-0F9F-4C39-973B-8E299790A83B}" presName="connectorText" presStyleLbl="sibTrans2D1" presStyleIdx="1" presStyleCnt="2"/>
      <dgm:spPr/>
      <dgm:t>
        <a:bodyPr/>
        <a:lstStyle/>
        <a:p>
          <a:endParaRPr lang="en-US"/>
        </a:p>
      </dgm:t>
    </dgm:pt>
    <dgm:pt modelId="{921663F4-A257-4B50-86EB-26E74E362C91}" type="pres">
      <dgm:prSet presAssocID="{F96ED831-94DF-47A8-8151-8F42BDC8D976}" presName="node" presStyleLbl="node1" presStyleIdx="2" presStyleCnt="3">
        <dgm:presLayoutVars>
          <dgm:bulletEnabled val="1"/>
        </dgm:presLayoutVars>
      </dgm:prSet>
      <dgm:spPr/>
      <dgm:t>
        <a:bodyPr/>
        <a:lstStyle/>
        <a:p>
          <a:endParaRPr lang="en-US"/>
        </a:p>
      </dgm:t>
    </dgm:pt>
  </dgm:ptLst>
  <dgm:cxnLst>
    <dgm:cxn modelId="{2776797B-9E1E-4437-93D0-5FFF8A51A170}" type="presOf" srcId="{5948647D-2DDC-4AD3-8BBE-CBC7EABA8D8B}" destId="{690320E1-3548-4946-BCCE-87BB00F3E67E}" srcOrd="0" destOrd="0" presId="urn:microsoft.com/office/officeart/2005/8/layout/process1"/>
    <dgm:cxn modelId="{326528D6-67AD-444A-89D4-F9E60661A103}" srcId="{3A823684-DC94-4FAB-A1A1-829CA6FD59C2}" destId="{7F48181E-255C-4B40-8A1B-DB9186712995}" srcOrd="0" destOrd="0" parTransId="{121C3C5D-BF33-4842-B206-1528308878F4}" sibTransId="{5948647D-2DDC-4AD3-8BBE-CBC7EABA8D8B}"/>
    <dgm:cxn modelId="{A7A1FEE8-5748-4864-B861-1627A1C99C80}" srcId="{3A823684-DC94-4FAB-A1A1-829CA6FD59C2}" destId="{DAB780A3-96DE-4ACD-A6EB-7C524B360214}" srcOrd="1" destOrd="0" parTransId="{8EF72E1C-587F-4371-AA02-6B3D6059BBE4}" sibTransId="{4628D8FF-0F9F-4C39-973B-8E299790A83B}"/>
    <dgm:cxn modelId="{7F4538A7-07C5-49E5-84C3-E1044C45E40A}" type="presOf" srcId="{5948647D-2DDC-4AD3-8BBE-CBC7EABA8D8B}" destId="{089923ED-E917-4463-9D04-3FC6F0E7C076}" srcOrd="1" destOrd="0" presId="urn:microsoft.com/office/officeart/2005/8/layout/process1"/>
    <dgm:cxn modelId="{F9727994-F706-4419-8279-7E95C1F2374D}" type="presOf" srcId="{4628D8FF-0F9F-4C39-973B-8E299790A83B}" destId="{340A1EBA-AA90-4A72-89BF-4B10C6079600}" srcOrd="0" destOrd="0" presId="urn:microsoft.com/office/officeart/2005/8/layout/process1"/>
    <dgm:cxn modelId="{E498870C-97C2-4E86-AC8D-147BCC72BB13}" type="presOf" srcId="{4628D8FF-0F9F-4C39-973B-8E299790A83B}" destId="{01754108-62D2-41D9-BA75-E419909AC881}" srcOrd="1" destOrd="0" presId="urn:microsoft.com/office/officeart/2005/8/layout/process1"/>
    <dgm:cxn modelId="{9E88A03D-2777-45A6-82C4-AE502A436C4F}" type="presOf" srcId="{3A823684-DC94-4FAB-A1A1-829CA6FD59C2}" destId="{8062182A-D818-44CF-BE28-BAA232507178}" srcOrd="0" destOrd="0" presId="urn:microsoft.com/office/officeart/2005/8/layout/process1"/>
    <dgm:cxn modelId="{D10D3B10-518F-44D4-BC4B-BBF7A3F1987D}" type="presOf" srcId="{F96ED831-94DF-47A8-8151-8F42BDC8D976}" destId="{921663F4-A257-4B50-86EB-26E74E362C91}" srcOrd="0" destOrd="0" presId="urn:microsoft.com/office/officeart/2005/8/layout/process1"/>
    <dgm:cxn modelId="{7230E16A-DA73-4FD8-BD0F-35E10BE398CE}" srcId="{3A823684-DC94-4FAB-A1A1-829CA6FD59C2}" destId="{F96ED831-94DF-47A8-8151-8F42BDC8D976}" srcOrd="2" destOrd="0" parTransId="{43069A12-4C25-445E-AAE2-449264A228D6}" sibTransId="{6FAA1D42-4E31-4D7D-8936-2B4B0525F156}"/>
    <dgm:cxn modelId="{50C83DE2-32CC-4DBF-BCFE-15B80A6C0FE0}" type="presOf" srcId="{7F48181E-255C-4B40-8A1B-DB9186712995}" destId="{80B4E907-B84E-459E-B72D-51900B237200}" srcOrd="0" destOrd="0" presId="urn:microsoft.com/office/officeart/2005/8/layout/process1"/>
    <dgm:cxn modelId="{E49EBBFD-C68F-4A51-B7AE-93D120879017}" type="presOf" srcId="{DAB780A3-96DE-4ACD-A6EB-7C524B360214}" destId="{40E2EC28-31F8-40A5-B4F9-2EAD709E3415}" srcOrd="0" destOrd="0" presId="urn:microsoft.com/office/officeart/2005/8/layout/process1"/>
    <dgm:cxn modelId="{F129EFA4-463F-4D75-8780-D97F19144DC0}" type="presParOf" srcId="{8062182A-D818-44CF-BE28-BAA232507178}" destId="{80B4E907-B84E-459E-B72D-51900B237200}" srcOrd="0" destOrd="0" presId="urn:microsoft.com/office/officeart/2005/8/layout/process1"/>
    <dgm:cxn modelId="{549D7C52-B617-4CDA-A2E3-40CEE3B2F7D1}" type="presParOf" srcId="{8062182A-D818-44CF-BE28-BAA232507178}" destId="{690320E1-3548-4946-BCCE-87BB00F3E67E}" srcOrd="1" destOrd="0" presId="urn:microsoft.com/office/officeart/2005/8/layout/process1"/>
    <dgm:cxn modelId="{FCC44A4A-0F9A-413D-9498-5960EF18480E}" type="presParOf" srcId="{690320E1-3548-4946-BCCE-87BB00F3E67E}" destId="{089923ED-E917-4463-9D04-3FC6F0E7C076}" srcOrd="0" destOrd="0" presId="urn:microsoft.com/office/officeart/2005/8/layout/process1"/>
    <dgm:cxn modelId="{4F27228A-8BC6-457E-8C18-3324404D9802}" type="presParOf" srcId="{8062182A-D818-44CF-BE28-BAA232507178}" destId="{40E2EC28-31F8-40A5-B4F9-2EAD709E3415}" srcOrd="2" destOrd="0" presId="urn:microsoft.com/office/officeart/2005/8/layout/process1"/>
    <dgm:cxn modelId="{3FAAA137-BAB7-4537-8C47-929EC86DC1B9}" type="presParOf" srcId="{8062182A-D818-44CF-BE28-BAA232507178}" destId="{340A1EBA-AA90-4A72-89BF-4B10C6079600}" srcOrd="3" destOrd="0" presId="urn:microsoft.com/office/officeart/2005/8/layout/process1"/>
    <dgm:cxn modelId="{6E1FC0FA-409A-4E57-AB79-A841B9755A6B}" type="presParOf" srcId="{340A1EBA-AA90-4A72-89BF-4B10C6079600}" destId="{01754108-62D2-41D9-BA75-E419909AC881}" srcOrd="0" destOrd="0" presId="urn:microsoft.com/office/officeart/2005/8/layout/process1"/>
    <dgm:cxn modelId="{CDA76346-B88C-45D7-A32D-2AE5C7B52EA5}" type="presParOf" srcId="{8062182A-D818-44CF-BE28-BAA232507178}" destId="{921663F4-A257-4B50-86EB-26E74E362C91}"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4E907-B84E-459E-B72D-51900B237200}">
      <dsp:nvSpPr>
        <dsp:cNvPr id="0" name=""/>
        <dsp:cNvSpPr/>
      </dsp:nvSpPr>
      <dsp:spPr>
        <a:xfrm>
          <a:off x="6563" y="360417"/>
          <a:ext cx="1961703" cy="1996964"/>
        </a:xfrm>
        <a:prstGeom prst="roundRect">
          <a:avLst>
            <a:gd name="adj" fmla="val 10000"/>
          </a:avLst>
        </a:prstGeom>
        <a:solidFill>
          <a:schemeClr val="bg1">
            <a:lumMod val="85000"/>
          </a:schemeClr>
        </a:solidFill>
        <a:ln w="285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Obtain</a:t>
          </a:r>
          <a:r>
            <a:rPr lang="en-US" sz="1800" kern="1200" dirty="0" smtClean="0">
              <a:solidFill>
                <a:schemeClr val="tx1"/>
              </a:solidFill>
            </a:rPr>
            <a:t> regular colon cancer screenings</a:t>
          </a:r>
          <a:endParaRPr lang="en-US" sz="1800" kern="1200" dirty="0">
            <a:solidFill>
              <a:schemeClr val="tx1"/>
            </a:solidFill>
          </a:endParaRPr>
        </a:p>
      </dsp:txBody>
      <dsp:txXfrm>
        <a:off x="64019" y="417873"/>
        <a:ext cx="1846791" cy="1882052"/>
      </dsp:txXfrm>
    </dsp:sp>
    <dsp:sp modelId="{690320E1-3548-4946-BCCE-87BB00F3E67E}">
      <dsp:nvSpPr>
        <dsp:cNvPr id="0" name=""/>
        <dsp:cNvSpPr/>
      </dsp:nvSpPr>
      <dsp:spPr>
        <a:xfrm>
          <a:off x="2164437" y="1115648"/>
          <a:ext cx="415881" cy="486502"/>
        </a:xfrm>
        <a:prstGeom prst="rightArrow">
          <a:avLst>
            <a:gd name="adj1" fmla="val 60000"/>
            <a:gd name="adj2" fmla="val 50000"/>
          </a:avLst>
        </a:prstGeom>
        <a:solidFill>
          <a:schemeClr val="accent1">
            <a:tint val="60000"/>
            <a:hueOff val="0"/>
            <a:satOff val="0"/>
            <a:lumOff val="0"/>
            <a:alphaOff val="0"/>
          </a:schemeClr>
        </a:solidFill>
        <a:ln w="19050">
          <a:solidFill>
            <a:schemeClr val="tx1">
              <a:lumMod val="50000"/>
              <a:lumOff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164437" y="1212948"/>
        <a:ext cx="291117" cy="291902"/>
      </dsp:txXfrm>
    </dsp:sp>
    <dsp:sp modelId="{40E2EC28-31F8-40A5-B4F9-2EAD709E3415}">
      <dsp:nvSpPr>
        <dsp:cNvPr id="0" name=""/>
        <dsp:cNvSpPr/>
      </dsp:nvSpPr>
      <dsp:spPr>
        <a:xfrm>
          <a:off x="2752948" y="360417"/>
          <a:ext cx="1961703" cy="1996964"/>
        </a:xfrm>
        <a:prstGeom prst="roundRect">
          <a:avLst>
            <a:gd name="adj" fmla="val 10000"/>
          </a:avLst>
        </a:prstGeom>
        <a:solidFill>
          <a:schemeClr val="bg1">
            <a:lumMod val="85000"/>
          </a:schemeClr>
        </a:solidFill>
        <a:ln w="285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Find</a:t>
          </a:r>
          <a:r>
            <a:rPr lang="en-US" sz="1800" kern="1200" dirty="0" smtClean="0">
              <a:solidFill>
                <a:schemeClr val="tx1"/>
              </a:solidFill>
            </a:rPr>
            <a:t> any polyps or abnormal growths early &amp; remove them</a:t>
          </a:r>
          <a:endParaRPr lang="en-US" sz="1800" kern="1200" dirty="0">
            <a:solidFill>
              <a:schemeClr val="tx1"/>
            </a:solidFill>
          </a:endParaRPr>
        </a:p>
      </dsp:txBody>
      <dsp:txXfrm>
        <a:off x="2810404" y="417873"/>
        <a:ext cx="1846791" cy="1882052"/>
      </dsp:txXfrm>
    </dsp:sp>
    <dsp:sp modelId="{340A1EBA-AA90-4A72-89BF-4B10C6079600}">
      <dsp:nvSpPr>
        <dsp:cNvPr id="0" name=""/>
        <dsp:cNvSpPr/>
      </dsp:nvSpPr>
      <dsp:spPr>
        <a:xfrm>
          <a:off x="4910822" y="1115648"/>
          <a:ext cx="415881" cy="486502"/>
        </a:xfrm>
        <a:prstGeom prst="rightArrow">
          <a:avLst>
            <a:gd name="adj1" fmla="val 60000"/>
            <a:gd name="adj2" fmla="val 50000"/>
          </a:avLst>
        </a:prstGeom>
        <a:solidFill>
          <a:schemeClr val="accent1">
            <a:tint val="60000"/>
            <a:hueOff val="0"/>
            <a:satOff val="0"/>
            <a:lumOff val="0"/>
            <a:alphaOff val="0"/>
          </a:schemeClr>
        </a:solidFill>
        <a:ln w="19050">
          <a:solidFill>
            <a:schemeClr val="tx1">
              <a:lumMod val="50000"/>
              <a:lumOff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910822" y="1212948"/>
        <a:ext cx="291117" cy="291902"/>
      </dsp:txXfrm>
    </dsp:sp>
    <dsp:sp modelId="{921663F4-A257-4B50-86EB-26E74E362C91}">
      <dsp:nvSpPr>
        <dsp:cNvPr id="0" name=""/>
        <dsp:cNvSpPr/>
      </dsp:nvSpPr>
      <dsp:spPr>
        <a:xfrm>
          <a:off x="5499333" y="360417"/>
          <a:ext cx="1961703" cy="1996964"/>
        </a:xfrm>
        <a:prstGeom prst="roundRect">
          <a:avLst>
            <a:gd name="adj" fmla="val 10000"/>
          </a:avLst>
        </a:prstGeom>
        <a:solidFill>
          <a:schemeClr val="bg1">
            <a:lumMod val="85000"/>
          </a:schemeClr>
        </a:solidFill>
        <a:ln w="28575"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Prevent</a:t>
          </a:r>
          <a:r>
            <a:rPr lang="en-US" sz="1800" kern="1200" dirty="0" smtClean="0"/>
            <a:t> </a:t>
          </a:r>
          <a:r>
            <a:rPr lang="en-US" sz="1800" kern="1200" dirty="0" smtClean="0">
              <a:solidFill>
                <a:schemeClr val="tx1"/>
              </a:solidFill>
            </a:rPr>
            <a:t>colon cancer or find it in its early stage when it is more treatable</a:t>
          </a:r>
          <a:endParaRPr lang="en-US" sz="1800" kern="1200" dirty="0">
            <a:solidFill>
              <a:schemeClr val="tx1"/>
            </a:solidFill>
          </a:endParaRPr>
        </a:p>
      </dsp:txBody>
      <dsp:txXfrm>
        <a:off x="5556789" y="417873"/>
        <a:ext cx="1846791" cy="18820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2473" tIns="46237" rIns="92473" bIns="46237" rtlCol="0"/>
          <a:lstStyle>
            <a:lvl1pPr algn="r">
              <a:defRPr sz="1200"/>
            </a:lvl1pPr>
          </a:lstStyle>
          <a:p>
            <a:fld id="{1ADF6BDE-86AC-4B27-8032-DCF02A390870}" type="datetimeFigureOut">
              <a:rPr lang="en-US" smtClean="0"/>
              <a:t>6/25/2015</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2473" tIns="46237" rIns="92473" bIns="4623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2473" tIns="46237" rIns="92473" bIns="46237" rtlCol="0" anchor="b"/>
          <a:lstStyle>
            <a:lvl1pPr algn="r">
              <a:defRPr sz="1200"/>
            </a:lvl1pPr>
          </a:lstStyle>
          <a:p>
            <a:fld id="{FEE0D7F7-C82A-412F-8B58-16C74D912700}" type="slidenum">
              <a:rPr lang="en-US" smtClean="0"/>
              <a:t>‹#›</a:t>
            </a:fld>
            <a:endParaRPr lang="en-US"/>
          </a:p>
        </p:txBody>
      </p:sp>
    </p:spTree>
    <p:extLst>
      <p:ext uri="{BB962C8B-B14F-4D97-AF65-F5344CB8AC3E}">
        <p14:creationId xmlns:p14="http://schemas.microsoft.com/office/powerpoint/2010/main" val="3198169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56" cy="466434"/>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idx="1"/>
          </p:nvPr>
        </p:nvSpPr>
        <p:spPr>
          <a:xfrm>
            <a:off x="3971551" y="0"/>
            <a:ext cx="3037255" cy="466434"/>
          </a:xfrm>
          <a:prstGeom prst="rect">
            <a:avLst/>
          </a:prstGeom>
        </p:spPr>
        <p:txBody>
          <a:bodyPr vert="horz" lIns="92473" tIns="46237" rIns="92473" bIns="46237" rtlCol="0"/>
          <a:lstStyle>
            <a:lvl1pPr algn="r">
              <a:defRPr sz="1200"/>
            </a:lvl1pPr>
          </a:lstStyle>
          <a:p>
            <a:fld id="{3E3252AD-1697-4313-AE1E-4795FD7E0F40}" type="datetimeFigureOut">
              <a:rPr lang="en-US" smtClean="0"/>
              <a:t>6/25/2015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73" tIns="46237" rIns="92473" bIns="46237" rtlCol="0" anchor="ctr"/>
          <a:lstStyle/>
          <a:p>
            <a:endParaRPr lang="en-US"/>
          </a:p>
        </p:txBody>
      </p:sp>
      <p:sp>
        <p:nvSpPr>
          <p:cNvPr id="5" name="Notes Placeholder 4"/>
          <p:cNvSpPr>
            <a:spLocks noGrp="1"/>
          </p:cNvSpPr>
          <p:nvPr>
            <p:ph type="body" sz="quarter" idx="3"/>
          </p:nvPr>
        </p:nvSpPr>
        <p:spPr>
          <a:xfrm>
            <a:off x="701519" y="4473892"/>
            <a:ext cx="5607363" cy="3660458"/>
          </a:xfrm>
          <a:prstGeom prst="rect">
            <a:avLst/>
          </a:prstGeom>
        </p:spPr>
        <p:txBody>
          <a:bodyPr vert="horz" lIns="92473" tIns="46237" rIns="92473" bIns="462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256" cy="466433"/>
          </a:xfrm>
          <a:prstGeom prst="rect">
            <a:avLst/>
          </a:prstGeom>
        </p:spPr>
        <p:txBody>
          <a:bodyPr vert="horz" lIns="92473" tIns="46237" rIns="92473" bIns="46237" rtlCol="0" anchor="b"/>
          <a:lstStyle>
            <a:lvl1pPr algn="l">
              <a:defRPr sz="1200"/>
            </a:lvl1pPr>
          </a:lstStyle>
          <a:p>
            <a:endParaRPr lang="en-US"/>
          </a:p>
        </p:txBody>
      </p:sp>
      <p:sp>
        <p:nvSpPr>
          <p:cNvPr id="7" name="Slide Number Placeholder 6"/>
          <p:cNvSpPr>
            <a:spLocks noGrp="1"/>
          </p:cNvSpPr>
          <p:nvPr>
            <p:ph type="sldNum" sz="quarter" idx="5"/>
          </p:nvPr>
        </p:nvSpPr>
        <p:spPr>
          <a:xfrm>
            <a:off x="3971551" y="8829967"/>
            <a:ext cx="3037255" cy="466433"/>
          </a:xfrm>
          <a:prstGeom prst="rect">
            <a:avLst/>
          </a:prstGeom>
        </p:spPr>
        <p:txBody>
          <a:bodyPr vert="horz" lIns="92473" tIns="46237" rIns="92473" bIns="46237" rtlCol="0" anchor="b"/>
          <a:lstStyle>
            <a:lvl1pPr algn="r">
              <a:defRPr sz="1200"/>
            </a:lvl1pPr>
          </a:lstStyle>
          <a:p>
            <a:fld id="{5EC0CD98-BBCC-4F41-AF8B-1E77B0F542A8}" type="slidenum">
              <a:rPr lang="en-US" smtClean="0"/>
              <a:t>‹#›</a:t>
            </a:fld>
            <a:endParaRPr lang="en-US"/>
          </a:p>
        </p:txBody>
      </p:sp>
    </p:spTree>
    <p:extLst>
      <p:ext uri="{BB962C8B-B14F-4D97-AF65-F5344CB8AC3E}">
        <p14:creationId xmlns:p14="http://schemas.microsoft.com/office/powerpoint/2010/main" val="68452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ancer.org/ssLINK/body-weight-and-cancer-toc"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cancer.org/ssLINK/tobacco-and-cancer"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1</a:t>
            </a:fld>
            <a:endParaRPr lang="en-US"/>
          </a:p>
        </p:txBody>
      </p:sp>
    </p:spTree>
    <p:extLst>
      <p:ext uri="{BB962C8B-B14F-4D97-AF65-F5344CB8AC3E}">
        <p14:creationId xmlns:p14="http://schemas.microsoft.com/office/powerpoint/2010/main" val="1326380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risk factor is anything that affects your chance of getting a disease such as cancer. Different cancers have different risk factors.</a:t>
            </a:r>
          </a:p>
          <a:p>
            <a:endParaRPr lang="en-US" dirty="0" smtClean="0"/>
          </a:p>
          <a:p>
            <a:r>
              <a:rPr lang="en-US" dirty="0" smtClean="0">
                <a:effectLst/>
              </a:rPr>
              <a:t>But risk factors don't tell us everything. Having a risk factor, or even several risk factors, does not mean that you will get the disease. And some people who get the disease may not have any known risk factors. Even if a person with colorectal cancer has a risk factor, it is often hard to know how much that risk factor might have contributed to the cancer.</a:t>
            </a:r>
          </a:p>
          <a:p>
            <a:r>
              <a:rPr lang="en-US" dirty="0" smtClean="0">
                <a:effectLst/>
              </a:rPr>
              <a:t>Researchers have found several risk factors that may increase a person's chance of developing colorectal polyps or colorectal cancer.</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10</a:t>
            </a:fld>
            <a:endParaRPr lang="en-US"/>
          </a:p>
        </p:txBody>
      </p:sp>
    </p:spTree>
    <p:extLst>
      <p:ext uri="{BB962C8B-B14F-4D97-AF65-F5344CB8AC3E}">
        <p14:creationId xmlns:p14="http://schemas.microsoft.com/office/powerpoint/2010/main" val="28684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effectLst/>
                <a:latin typeface="Arial Narrow" panose="020B0606020202030204" pitchFamily="34" charset="0"/>
              </a:rPr>
              <a:t>Lifestyle-related factors</a:t>
            </a:r>
          </a:p>
          <a:p>
            <a:r>
              <a:rPr lang="en-US" sz="1100" dirty="0" smtClean="0">
                <a:effectLst/>
                <a:latin typeface="Arial Narrow" panose="020B0606020202030204" pitchFamily="34" charset="0"/>
              </a:rPr>
              <a:t>Several lifestyle-related factors have been linked to colorectal cancer. In fact, the </a:t>
            </a:r>
            <a:r>
              <a:rPr lang="en-US" sz="1100" dirty="0" smtClean="0">
                <a:latin typeface="Arial Narrow" panose="020B0606020202030204" pitchFamily="34" charset="0"/>
              </a:rPr>
              <a:t>links </a:t>
            </a:r>
            <a:r>
              <a:rPr lang="en-US" sz="1100" dirty="0" smtClean="0">
                <a:effectLst/>
                <a:latin typeface="Arial Narrow" panose="020B0606020202030204" pitchFamily="34" charset="0"/>
              </a:rPr>
              <a:t>between diet, weight, exercise and colorectal cancer risk are some of the strongest for any type of cancer.</a:t>
            </a:r>
          </a:p>
          <a:p>
            <a:r>
              <a:rPr lang="en-US" sz="1100" b="1" dirty="0" smtClean="0">
                <a:effectLst/>
                <a:latin typeface="Arial Narrow" panose="020B0606020202030204" pitchFamily="34" charset="0"/>
              </a:rPr>
              <a:t>Certain types of diets</a:t>
            </a:r>
          </a:p>
          <a:p>
            <a:r>
              <a:rPr lang="en-US" sz="1100" dirty="0" smtClean="0">
                <a:effectLst/>
                <a:latin typeface="Arial Narrow" panose="020B0606020202030204" pitchFamily="34" charset="0"/>
              </a:rPr>
              <a:t>A diet that is high in red meats (such as beef, pork, lamb, or liver) and processed meats (hot dogs and some luncheon meats) can increase colorectal cancer risk. Cooking meats at very high temperatures (frying, broiling, or grilling) creates chemicals that might increase cancer risks.</a:t>
            </a:r>
          </a:p>
          <a:p>
            <a:r>
              <a:rPr lang="en-US" sz="1100" dirty="0" smtClean="0">
                <a:effectLst/>
                <a:latin typeface="Arial Narrow" panose="020B0606020202030204" pitchFamily="34" charset="0"/>
              </a:rPr>
              <a:t>Diets high in vegetables, fruits, and whole grains have been linked with a </a:t>
            </a:r>
            <a:r>
              <a:rPr lang="en-US" sz="1100" b="1" dirty="0" smtClean="0">
                <a:effectLst/>
                <a:latin typeface="Arial Narrow" panose="020B0606020202030204" pitchFamily="34" charset="0"/>
              </a:rPr>
              <a:t>decreased</a:t>
            </a:r>
            <a:r>
              <a:rPr lang="en-US" sz="1100" dirty="0" smtClean="0">
                <a:effectLst/>
                <a:latin typeface="Arial Narrow" panose="020B0606020202030204" pitchFamily="34" charset="0"/>
              </a:rPr>
              <a:t> risk of colorectal cancer, but fiber supplements do not seem to help. It's not clear if other dietary </a:t>
            </a:r>
            <a:r>
              <a:rPr lang="en-US" sz="1100" dirty="0" smtClean="0">
                <a:latin typeface="Arial Narrow" panose="020B0606020202030204" pitchFamily="34" charset="0"/>
              </a:rPr>
              <a:t>factors </a:t>
            </a:r>
            <a:r>
              <a:rPr lang="en-US" sz="1100" dirty="0" smtClean="0">
                <a:effectLst/>
                <a:latin typeface="Arial Narrow" panose="020B0606020202030204" pitchFamily="34" charset="0"/>
              </a:rPr>
              <a:t>(for example, certain types of fats) affect colorectal cancer risk.</a:t>
            </a:r>
          </a:p>
          <a:p>
            <a:r>
              <a:rPr lang="en-US" sz="1100" b="1" dirty="0" smtClean="0">
                <a:effectLst/>
                <a:latin typeface="Arial Narrow" panose="020B0606020202030204" pitchFamily="34" charset="0"/>
              </a:rPr>
              <a:t>Physical inactivity</a:t>
            </a:r>
          </a:p>
          <a:p>
            <a:r>
              <a:rPr lang="en-US" sz="1100" dirty="0" smtClean="0">
                <a:effectLst/>
                <a:latin typeface="Arial Narrow" panose="020B0606020202030204" pitchFamily="34" charset="0"/>
              </a:rPr>
              <a:t>If you are not physically active, you have a greater chance of developing colorectal cancer. Increasing activity may help reduce your risk. </a:t>
            </a:r>
          </a:p>
          <a:p>
            <a:r>
              <a:rPr lang="en-US" sz="1100" b="1" dirty="0" smtClean="0">
                <a:effectLst/>
                <a:latin typeface="Arial Narrow" panose="020B0606020202030204" pitchFamily="34" charset="0"/>
              </a:rPr>
              <a:t>Obesity</a:t>
            </a:r>
          </a:p>
          <a:p>
            <a:r>
              <a:rPr lang="en-US" sz="1100" dirty="0" smtClean="0">
                <a:effectLst/>
                <a:latin typeface="Arial Narrow" panose="020B0606020202030204" pitchFamily="34" charset="0"/>
              </a:rPr>
              <a:t>If you are </a:t>
            </a:r>
            <a:r>
              <a:rPr lang="en-US" sz="1100" dirty="0" smtClean="0">
                <a:effectLst/>
                <a:latin typeface="Arial Narrow" panose="020B0606020202030204" pitchFamily="34" charset="0"/>
                <a:hlinkClick r:id="rId3"/>
              </a:rPr>
              <a:t>very overweight</a:t>
            </a:r>
            <a:r>
              <a:rPr lang="en-US" sz="1100" dirty="0" smtClean="0">
                <a:effectLst/>
                <a:latin typeface="Arial Narrow" panose="020B0606020202030204" pitchFamily="34" charset="0"/>
              </a:rPr>
              <a:t>, your risk of developing and dying from colorectal cancer is increased. Obesity raises the risk of colon cancer in both men and women, but the link seems to be stronger in men.</a:t>
            </a:r>
          </a:p>
          <a:p>
            <a:r>
              <a:rPr lang="en-US" sz="1100" b="1" dirty="0" smtClean="0">
                <a:effectLst/>
                <a:latin typeface="Arial Narrow" panose="020B0606020202030204" pitchFamily="34" charset="0"/>
              </a:rPr>
              <a:t>Smoking</a:t>
            </a:r>
          </a:p>
          <a:p>
            <a:r>
              <a:rPr lang="en-US" sz="1100" dirty="0" smtClean="0">
                <a:effectLst/>
                <a:latin typeface="Arial Narrow" panose="020B0606020202030204" pitchFamily="34" charset="0"/>
              </a:rPr>
              <a:t>Long-term smokers are more likely than non-smokers to develop and die from colorectal cancer. </a:t>
            </a:r>
            <a:r>
              <a:rPr lang="en-US" sz="1100" dirty="0" smtClean="0">
                <a:effectLst/>
                <a:latin typeface="Arial Narrow" panose="020B0606020202030204" pitchFamily="34" charset="0"/>
                <a:hlinkClick r:id="rId4"/>
              </a:rPr>
              <a:t>Smoking</a:t>
            </a:r>
            <a:r>
              <a:rPr lang="en-US" sz="1100" dirty="0" smtClean="0">
                <a:effectLst/>
                <a:latin typeface="Arial Narrow" panose="020B0606020202030204" pitchFamily="34" charset="0"/>
              </a:rPr>
              <a:t> is a well-known cause of lung cancer, but it is also linked to other cancers, like colorectal. </a:t>
            </a:r>
            <a:r>
              <a:rPr lang="en-US" sz="1100" i="0" dirty="0" smtClean="0">
                <a:effectLst/>
                <a:latin typeface="Arial Narrow" panose="020B0606020202030204" pitchFamily="34" charset="0"/>
              </a:rPr>
              <a:t>There</a:t>
            </a:r>
            <a:r>
              <a:rPr lang="en-US" sz="1100" i="0" baseline="0" dirty="0" smtClean="0">
                <a:effectLst/>
                <a:latin typeface="Arial Narrow" panose="020B0606020202030204" pitchFamily="34" charset="0"/>
              </a:rPr>
              <a:t> are resources in Kentucky for those interested in stopping smoking. Contact the Kentucky Cancer Program in your area to find out more about these programs or you can call the Quit Now Kentucky Line at 1-800-QUIT-NOW</a:t>
            </a:r>
            <a:endParaRPr lang="en-US" sz="1100" dirty="0" smtClean="0">
              <a:effectLst/>
              <a:latin typeface="Arial Narrow" panose="020B0606020202030204" pitchFamily="34" charset="0"/>
            </a:endParaRPr>
          </a:p>
          <a:p>
            <a:r>
              <a:rPr lang="en-US" sz="1100" b="1" dirty="0" smtClean="0">
                <a:effectLst/>
                <a:latin typeface="Arial Narrow" panose="020B0606020202030204" pitchFamily="34" charset="0"/>
              </a:rPr>
              <a:t>Heavy alcohol use</a:t>
            </a:r>
          </a:p>
          <a:p>
            <a:r>
              <a:rPr lang="en-US" sz="1100" dirty="0" smtClean="0">
                <a:effectLst/>
                <a:latin typeface="Arial Narrow" panose="020B0606020202030204" pitchFamily="34" charset="0"/>
              </a:rPr>
              <a:t>Colorectal cancer has also been linked to the heavy use of alcohol. Alcohol use should be limited to no more than 2 drinks a day for men and 1 drink a day for women. </a:t>
            </a:r>
          </a:p>
          <a:p>
            <a:endParaRPr lang="en-US" sz="1100" dirty="0" smtClean="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5EC0CD98-BBCC-4F41-AF8B-1E77B0F542A8}" type="slidenum">
              <a:rPr lang="en-US" smtClean="0"/>
              <a:t>11</a:t>
            </a:fld>
            <a:endParaRPr lang="en-US" dirty="0"/>
          </a:p>
        </p:txBody>
      </p:sp>
    </p:spTree>
    <p:extLst>
      <p:ext uri="{BB962C8B-B14F-4D97-AF65-F5344CB8AC3E}">
        <p14:creationId xmlns:p14="http://schemas.microsoft.com/office/powerpoint/2010/main" val="58300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1143000"/>
            <a:ext cx="4181475" cy="3136900"/>
          </a:xfrm>
        </p:spPr>
      </p:sp>
      <p:sp>
        <p:nvSpPr>
          <p:cNvPr id="3" name="Notes Placeholder 2"/>
          <p:cNvSpPr>
            <a:spLocks noGrp="1"/>
          </p:cNvSpPr>
          <p:nvPr>
            <p:ph type="body" idx="1"/>
          </p:nvPr>
        </p:nvSpPr>
        <p:spPr/>
        <p:txBody>
          <a:bodyPr/>
          <a:lstStyle/>
          <a:p>
            <a:r>
              <a:rPr lang="en-US" baseline="0" dirty="0" smtClean="0"/>
              <a:t>Inflammatory bowel</a:t>
            </a:r>
            <a:r>
              <a:rPr lang="en-US" dirty="0" smtClean="0"/>
              <a:t> diseases include Crohn’s Disease and Ulcerative colitis.</a:t>
            </a:r>
          </a:p>
          <a:p>
            <a:r>
              <a:rPr lang="en-US" baseline="0" dirty="0" smtClean="0"/>
              <a:t>Certain</a:t>
            </a:r>
            <a:r>
              <a:rPr lang="en-US" dirty="0" smtClean="0"/>
              <a:t> inherited conditions such as Lynch disease (non hereditary Polyposis) increase your risk of colon cancer and other cancers.</a:t>
            </a:r>
            <a:endParaRPr lang="en-US" baseline="0" dirty="0" smtClean="0"/>
          </a:p>
        </p:txBody>
      </p:sp>
      <p:sp>
        <p:nvSpPr>
          <p:cNvPr id="4" name="Slide Number Placeholder 3"/>
          <p:cNvSpPr>
            <a:spLocks noGrp="1"/>
          </p:cNvSpPr>
          <p:nvPr>
            <p:ph type="sldNum" sz="quarter" idx="10"/>
          </p:nvPr>
        </p:nvSpPr>
        <p:spPr/>
        <p:txBody>
          <a:bodyPr/>
          <a:lstStyle/>
          <a:p>
            <a:fld id="{5EC0CD98-BBCC-4F41-AF8B-1E77B0F542A8}" type="slidenum">
              <a:rPr lang="en-US" smtClean="0"/>
              <a:t>12</a:t>
            </a:fld>
            <a:endParaRPr lang="en-US"/>
          </a:p>
        </p:txBody>
      </p:sp>
    </p:spTree>
    <p:extLst>
      <p:ext uri="{BB962C8B-B14F-4D97-AF65-F5344CB8AC3E}">
        <p14:creationId xmlns:p14="http://schemas.microsoft.com/office/powerpoint/2010/main" val="421261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Colorectal cancer may cause one or more of these symptoms. If you have any of the following you should see your doctor:</a:t>
            </a:r>
          </a:p>
          <a:p>
            <a:r>
              <a:rPr lang="en-US" dirty="0" smtClean="0">
                <a:effectLst/>
              </a:rPr>
              <a:t>A change in bowel habits, such as diarrhea, constipation, or narrowing of the stool, that lasts for more than a few days</a:t>
            </a:r>
          </a:p>
          <a:p>
            <a:r>
              <a:rPr lang="en-US" dirty="0" smtClean="0">
                <a:effectLst/>
              </a:rPr>
              <a:t>A feeling that you need to have a bowel movement that is not relieved by doing so</a:t>
            </a:r>
          </a:p>
          <a:p>
            <a:r>
              <a:rPr lang="en-US" dirty="0" smtClean="0">
                <a:effectLst/>
              </a:rPr>
              <a:t>Rectal bleeding </a:t>
            </a:r>
          </a:p>
          <a:p>
            <a:r>
              <a:rPr lang="en-US" dirty="0" smtClean="0">
                <a:effectLst/>
              </a:rPr>
              <a:t>Blood in the stool which may make it look dark</a:t>
            </a:r>
          </a:p>
          <a:p>
            <a:r>
              <a:rPr lang="en-US" dirty="0" smtClean="0">
                <a:effectLst/>
              </a:rPr>
              <a:t>Cramping or abdominal (belly) pain</a:t>
            </a:r>
          </a:p>
          <a:p>
            <a:r>
              <a:rPr lang="en-US" dirty="0" smtClean="0">
                <a:effectLst/>
              </a:rPr>
              <a:t>Weakness and fatigue</a:t>
            </a:r>
          </a:p>
          <a:p>
            <a:r>
              <a:rPr lang="en-US" dirty="0" smtClean="0">
                <a:effectLst/>
              </a:rPr>
              <a:t>Unintended weight loss</a:t>
            </a:r>
          </a:p>
          <a:p>
            <a:r>
              <a:rPr lang="en-US" dirty="0" smtClean="0">
                <a:effectLst/>
              </a:rPr>
              <a:t>Colorectal cancers can bleed. While sometimes the blood can be seen or cause the stool to become darker, often the stool looks normal. The blood loss can build up over time, though, and lead to low red blood cell counts (anemia). Sometimes the first sign of colorectal cancer is a blood test showing a low red blood cell count.</a:t>
            </a:r>
          </a:p>
          <a:p>
            <a:r>
              <a:rPr lang="en-US" dirty="0" smtClean="0">
                <a:effectLst/>
              </a:rPr>
              <a:t>Most of these problems are often caused by conditions other than colorectal cancer, such as infection, hemorrhoids, irritable bowel syndrome, or inflammatory bowel disease. Still, if you have any of these problems, it's important to see your doctor right away so the cause can be found and treated, if needed. </a:t>
            </a:r>
          </a:p>
        </p:txBody>
      </p:sp>
      <p:sp>
        <p:nvSpPr>
          <p:cNvPr id="4" name="Slide Number Placeholder 3"/>
          <p:cNvSpPr>
            <a:spLocks noGrp="1"/>
          </p:cNvSpPr>
          <p:nvPr>
            <p:ph type="sldNum" sz="quarter" idx="10"/>
          </p:nvPr>
        </p:nvSpPr>
        <p:spPr/>
        <p:txBody>
          <a:bodyPr/>
          <a:lstStyle/>
          <a:p>
            <a:fld id="{5EC0CD98-BBCC-4F41-AF8B-1E77B0F542A8}" type="slidenum">
              <a:rPr lang="en-US" smtClean="0"/>
              <a:t>13</a:t>
            </a:fld>
            <a:endParaRPr lang="en-US"/>
          </a:p>
        </p:txBody>
      </p:sp>
    </p:spTree>
    <p:extLst>
      <p:ext uri="{BB962C8B-B14F-4D97-AF65-F5344CB8AC3E}">
        <p14:creationId xmlns:p14="http://schemas.microsoft.com/office/powerpoint/2010/main" val="3046108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early colon or rectal cancer may have no symptoms, it is important to obtain regular screenings before symptoms develop.</a:t>
            </a:r>
          </a:p>
          <a:p>
            <a:endParaRPr lang="en-US" dirty="0" smtClean="0"/>
          </a:p>
          <a:p>
            <a:r>
              <a:rPr lang="en-US" dirty="0" smtClean="0">
                <a:effectLst/>
              </a:rPr>
              <a:t>Colorectal cancer is often found after symptoms appear, but most people with early colon or rectal cancer don't have symptoms of the disease. Symptoms usually only appear with more advanced disease. This is why getting the recommended screening tests before any symptoms develop is so important.</a:t>
            </a:r>
          </a:p>
          <a:p>
            <a:endParaRPr lang="en-US" dirty="0" smtClean="0"/>
          </a:p>
          <a:p>
            <a:endParaRPr lang="en-US" baseline="0" dirty="0" smtClean="0"/>
          </a:p>
          <a:p>
            <a:r>
              <a:rPr lang="en-US" dirty="0" smtClean="0">
                <a:effectLst/>
              </a:rPr>
              <a:t>Regular screening can often find colorectal cancer early, when it is most likely to be curable. In many people, screening can also prevent colorectal cancer altogether. This is because some polyps, or growths, can be found and removed before they have the chance to turn into cancer. </a:t>
            </a:r>
          </a:p>
          <a:p>
            <a:endParaRPr lang="en-US" dirty="0" smtClean="0"/>
          </a:p>
        </p:txBody>
      </p:sp>
      <p:sp>
        <p:nvSpPr>
          <p:cNvPr id="4" name="Slide Number Placeholder 3"/>
          <p:cNvSpPr>
            <a:spLocks noGrp="1"/>
          </p:cNvSpPr>
          <p:nvPr>
            <p:ph type="sldNum" sz="quarter" idx="10"/>
          </p:nvPr>
        </p:nvSpPr>
        <p:spPr/>
        <p:txBody>
          <a:bodyPr/>
          <a:lstStyle/>
          <a:p>
            <a:fld id="{5EC0CD98-BBCC-4F41-AF8B-1E77B0F542A8}" type="slidenum">
              <a:rPr lang="en-US" smtClean="0"/>
              <a:t>14</a:t>
            </a:fld>
            <a:endParaRPr lang="en-US"/>
          </a:p>
        </p:txBody>
      </p:sp>
    </p:spTree>
    <p:extLst>
      <p:ext uri="{BB962C8B-B14F-4D97-AF65-F5344CB8AC3E}">
        <p14:creationId xmlns:p14="http://schemas.microsoft.com/office/powerpoint/2010/main" val="1662352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People at average risk</a:t>
            </a:r>
          </a:p>
          <a:p>
            <a:r>
              <a:rPr lang="en-US" dirty="0" smtClean="0">
                <a:effectLst/>
              </a:rPr>
              <a:t>The American Cancer Society believes that preventing colorectal cancer (and not just finding it early) should be a major reason for getting tested. Having their polyps found and removed keeps some people from getting colorectal cancer. Tests that have the best chance of finding both polyps and cancer are preferred if these tests are available to you and you are willing to have them. </a:t>
            </a:r>
          </a:p>
          <a:p>
            <a:r>
              <a:rPr lang="en-US" dirty="0" smtClean="0">
                <a:effectLst/>
              </a:rPr>
              <a:t>Beginning at age 50, both men and women at </a:t>
            </a:r>
            <a:r>
              <a:rPr lang="en-US" i="1" dirty="0" smtClean="0">
                <a:effectLst/>
              </a:rPr>
              <a:t>average risk</a:t>
            </a:r>
            <a:r>
              <a:rPr lang="en-US" dirty="0" smtClean="0">
                <a:effectLst/>
              </a:rPr>
              <a:t> for developing colorectal cancer should</a:t>
            </a:r>
            <a:r>
              <a:rPr lang="en-US" baseline="0" dirty="0" smtClean="0">
                <a:effectLst/>
              </a:rPr>
              <a:t> be screened.</a:t>
            </a:r>
            <a:endParaRPr lang="en-US" b="1" dirty="0" smtClean="0">
              <a:effectLst/>
            </a:endParaRPr>
          </a:p>
          <a:p>
            <a:r>
              <a:rPr lang="en-US" b="1" dirty="0" smtClean="0">
                <a:effectLst/>
              </a:rPr>
              <a:t>People at increased or high risk</a:t>
            </a:r>
          </a:p>
          <a:p>
            <a:r>
              <a:rPr lang="en-US" dirty="0" smtClean="0">
                <a:effectLst/>
              </a:rPr>
              <a:t>If you are at an increased or high risk of colorectal cancer, you should begin colorectal cancer screening before age 50 and/or be screened more often. The following conditions make your risk higher than average:</a:t>
            </a:r>
          </a:p>
          <a:p>
            <a:r>
              <a:rPr lang="en-US" dirty="0" smtClean="0">
                <a:effectLst/>
              </a:rPr>
              <a:t>A personal history of colorectal cancer or adenomatous polyps</a:t>
            </a:r>
          </a:p>
          <a:p>
            <a:r>
              <a:rPr lang="en-US" dirty="0" smtClean="0">
                <a:effectLst/>
              </a:rPr>
              <a:t>A personal history of inflammatory bowel disease (ulcerative colitis or Crohn's disease) </a:t>
            </a:r>
          </a:p>
          <a:p>
            <a:r>
              <a:rPr lang="en-US" dirty="0" smtClean="0">
                <a:effectLst/>
              </a:rPr>
              <a:t>A strong family history of colorectal cancer </a:t>
            </a:r>
            <a:endParaRPr lang="en-US" dirty="0"/>
          </a:p>
          <a:p>
            <a:r>
              <a:rPr lang="en-US" dirty="0" smtClean="0">
                <a:effectLst/>
              </a:rPr>
              <a:t> A known family history of a hereditary colorectal cancer syndrome such as familial adenomatous polyposis (FAP) ( a condition in which thousands of polyps may develop or hereditary non-polyposis colon cancer (HNPCC) (a condition which is not cancer, but in which a small number of polyps develop that puts you at greater risk for getting colon cancer.</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15</a:t>
            </a:fld>
            <a:endParaRPr lang="en-US"/>
          </a:p>
        </p:txBody>
      </p:sp>
    </p:spTree>
    <p:extLst>
      <p:ext uri="{BB962C8B-B14F-4D97-AF65-F5344CB8AC3E}">
        <p14:creationId xmlns:p14="http://schemas.microsoft.com/office/powerpoint/2010/main" val="165066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C0CD98-BBCC-4F41-AF8B-1E77B0F542A8}" type="slidenum">
              <a:rPr lang="en-US" smtClean="0"/>
              <a:t>16</a:t>
            </a:fld>
            <a:endParaRPr lang="en-US"/>
          </a:p>
        </p:txBody>
      </p:sp>
    </p:spTree>
    <p:extLst>
      <p:ext uri="{BB962C8B-B14F-4D97-AF65-F5344CB8AC3E}">
        <p14:creationId xmlns:p14="http://schemas.microsoft.com/office/powerpoint/2010/main" val="372657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519" y="4473892"/>
            <a:ext cx="5607363" cy="4593908"/>
          </a:xfrm>
        </p:spPr>
        <p:txBody>
          <a:bodyPr/>
          <a:lstStyle/>
          <a:p>
            <a:r>
              <a:rPr lang="en-US" dirty="0" smtClean="0"/>
              <a:t>These are common screening tests for average risk persons. Again,</a:t>
            </a:r>
            <a:r>
              <a:rPr lang="en-US" baseline="0" dirty="0" smtClean="0"/>
              <a:t> it is important to know if you are average risk or at high risk based on your personal and family history. If you are HIGH RISK, you will need to go straight to a Colonoscopy screening test to make sure polyps, or abnormal growths in the colon, are removed.  This can prevent cancer as well as catch it in its early stages. </a:t>
            </a:r>
            <a:endParaRPr lang="en-US" dirty="0" smtClean="0"/>
          </a:p>
          <a:p>
            <a:endParaRPr lang="en-US" dirty="0" smtClean="0"/>
          </a:p>
          <a:p>
            <a:r>
              <a:rPr lang="en-US" baseline="0" dirty="0" smtClean="0"/>
              <a:t>It’s important to note that the FDA approved the use of </a:t>
            </a:r>
            <a:r>
              <a:rPr lang="en-US" baseline="0" dirty="0" err="1" smtClean="0"/>
              <a:t>Cologuard</a:t>
            </a:r>
            <a:r>
              <a:rPr lang="en-US" baseline="0" dirty="0" smtClean="0"/>
              <a:t> in August 2014 and Medicare (Centers for Medicare &amp; Medicaid) decided in October 2014 to make it a covered service. </a:t>
            </a:r>
            <a:r>
              <a:rPr lang="en-US" baseline="0" dirty="0" err="1" smtClean="0"/>
              <a:t>Cologuard</a:t>
            </a:r>
            <a:r>
              <a:rPr lang="en-US" baseline="0" dirty="0" smtClean="0"/>
              <a:t>, a DNA stool test, detects colon cancer cells in the stool of persons who are “average risk”. No special diet or bowel preparation (no laxatives or enemas) are required for the stool DNA test. </a:t>
            </a:r>
          </a:p>
          <a:p>
            <a:endParaRPr lang="en-US" dirty="0"/>
          </a:p>
          <a:p>
            <a:r>
              <a:rPr lang="en-US" dirty="0"/>
              <a:t>The FIT test is a type of FOBT test that doesn’t require a special diet or the avoidance of </a:t>
            </a:r>
            <a:r>
              <a:rPr lang="en-US" dirty="0" smtClean="0"/>
              <a:t>medications and usually requires only one or two samples.  The test should be done every year.</a:t>
            </a:r>
            <a:endParaRPr lang="en-US" dirty="0"/>
          </a:p>
          <a:p>
            <a:endParaRPr lang="en-US" baseline="0" dirty="0" smtClean="0"/>
          </a:p>
          <a:p>
            <a:endParaRPr lang="en-US" baseline="0" dirty="0" smtClean="0"/>
          </a:p>
          <a:p>
            <a:r>
              <a:rPr lang="en-US" baseline="0" dirty="0" smtClean="0"/>
              <a:t>If either a fecal/stool test or a stool DNA test comes back “positive” or indicating there is blood in the stool, a person will need to have a colonoscopy to determine if they have pre-cancerous polyps or cancer.</a:t>
            </a:r>
          </a:p>
          <a:p>
            <a:endParaRPr lang="en-US" dirty="0"/>
          </a:p>
          <a:p>
            <a:r>
              <a:rPr lang="en-US" baseline="0" dirty="0" smtClean="0"/>
              <a:t>If polyps or</a:t>
            </a:r>
            <a:r>
              <a:rPr lang="en-US" dirty="0"/>
              <a:t> </a:t>
            </a:r>
            <a:r>
              <a:rPr lang="en-US" dirty="0" smtClean="0"/>
              <a:t>abnormal cells are removed during a colonoscopy, a person will need to be tested more often than every 10 years.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17</a:t>
            </a:fld>
            <a:endParaRPr lang="en-US"/>
          </a:p>
        </p:txBody>
      </p:sp>
    </p:spTree>
    <p:extLst>
      <p:ext uri="{BB962C8B-B14F-4D97-AF65-F5344CB8AC3E}">
        <p14:creationId xmlns:p14="http://schemas.microsoft.com/office/powerpoint/2010/main" val="430941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Grandfathered Plans are not required to cover some cancer screening tests that are mandated by the Affordable Care Act.  The Kentucky Cancer Consortium and the Kentucky Cancer Program</a:t>
            </a:r>
            <a:r>
              <a:rPr lang="en-US" dirty="0" smtClean="0"/>
              <a:t> have developed a fact sheet and work sheet to help individuals estimate the costs of colon cancer screening.  These sheets can be found on the KCP and the KCCC websites.</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18</a:t>
            </a:fld>
            <a:endParaRPr lang="en-US"/>
          </a:p>
        </p:txBody>
      </p:sp>
    </p:spTree>
    <p:extLst>
      <p:ext uri="{BB962C8B-B14F-4D97-AF65-F5344CB8AC3E}">
        <p14:creationId xmlns:p14="http://schemas.microsoft.com/office/powerpoint/2010/main" val="3381560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“Screening Colonoscopy” is when an individual has a colonoscopy in which the health care provider looks at the colon. If the health care provider sees anything abnormal, they will perform a biopsy where they remove tissue from the colon or they may remove a polyp.  When a health care provider removes tissue or a polyp, the screening becomes “diagnostic” and there may be additional charges to you. </a:t>
            </a:r>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19</a:t>
            </a:fld>
            <a:endParaRPr lang="en-US"/>
          </a:p>
        </p:txBody>
      </p:sp>
    </p:spTree>
    <p:extLst>
      <p:ext uri="{BB962C8B-B14F-4D97-AF65-F5344CB8AC3E}">
        <p14:creationId xmlns:p14="http://schemas.microsoft.com/office/powerpoint/2010/main" val="69040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2</a:t>
            </a:fld>
            <a:endParaRPr lang="en-US"/>
          </a:p>
        </p:txBody>
      </p:sp>
    </p:spTree>
    <p:extLst>
      <p:ext uri="{BB962C8B-B14F-4D97-AF65-F5344CB8AC3E}">
        <p14:creationId xmlns:p14="http://schemas.microsoft.com/office/powerpoint/2010/main" val="2595708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 “positive” colon cancer screening test means something abnormal was found such as blood</a:t>
            </a:r>
            <a:r>
              <a:rPr lang="en-US" baseline="0" dirty="0" smtClean="0"/>
              <a:t> in the stool which could possibly indicate colon cancer. </a:t>
            </a:r>
            <a:r>
              <a:rPr lang="en-US" dirty="0" smtClean="0"/>
              <a:t> </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20</a:t>
            </a:fld>
            <a:endParaRPr lang="en-US"/>
          </a:p>
        </p:txBody>
      </p:sp>
    </p:spTree>
    <p:extLst>
      <p:ext uri="{BB962C8B-B14F-4D97-AF65-F5344CB8AC3E}">
        <p14:creationId xmlns:p14="http://schemas.microsoft.com/office/powerpoint/2010/main" val="409517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important thing to remember is there is a colon cancer screening test for you! Talk to your doctor about which test is best for you according your individual risk factors and talk to your insurance about any charges that you will be responsible for when getting a colon cancer screening test.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22</a:t>
            </a:fld>
            <a:endParaRPr lang="en-US"/>
          </a:p>
        </p:txBody>
      </p:sp>
    </p:spTree>
    <p:extLst>
      <p:ext uri="{BB962C8B-B14F-4D97-AF65-F5344CB8AC3E}">
        <p14:creationId xmlns:p14="http://schemas.microsoft.com/office/powerpoint/2010/main" val="2817028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23</a:t>
            </a:fld>
            <a:endParaRPr lang="en-US"/>
          </a:p>
        </p:txBody>
      </p:sp>
    </p:spTree>
    <p:extLst>
      <p:ext uri="{BB962C8B-B14F-4D97-AF65-F5344CB8AC3E}">
        <p14:creationId xmlns:p14="http://schemas.microsoft.com/office/powerpoint/2010/main" val="350076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Colon cancer accounts for nearly 10% of cancer</a:t>
            </a:r>
            <a:r>
              <a:rPr lang="en-US" baseline="0" dirty="0" smtClean="0"/>
              <a:t> deaths in the United States, or one out of every 10 cancer deaths. </a:t>
            </a:r>
          </a:p>
          <a:p>
            <a:endParaRPr lang="en-US" baseline="0" dirty="0" smtClean="0"/>
          </a:p>
        </p:txBody>
      </p:sp>
      <p:sp>
        <p:nvSpPr>
          <p:cNvPr id="4" name="Slide Number Placeholder 3"/>
          <p:cNvSpPr>
            <a:spLocks noGrp="1"/>
          </p:cNvSpPr>
          <p:nvPr>
            <p:ph type="sldNum" sz="quarter" idx="10"/>
          </p:nvPr>
        </p:nvSpPr>
        <p:spPr/>
        <p:txBody>
          <a:bodyPr/>
          <a:lstStyle/>
          <a:p>
            <a:fld id="{5EC0CD98-BBCC-4F41-AF8B-1E77B0F542A8}" type="slidenum">
              <a:rPr lang="en-US" smtClean="0"/>
              <a:t>24</a:t>
            </a:fld>
            <a:endParaRPr lang="en-US"/>
          </a:p>
        </p:txBody>
      </p:sp>
    </p:spTree>
    <p:extLst>
      <p:ext uri="{BB962C8B-B14F-4D97-AF65-F5344CB8AC3E}">
        <p14:creationId xmlns:p14="http://schemas.microsoft.com/office/powerpoint/2010/main" val="352451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Incidence</a:t>
            </a:r>
            <a:r>
              <a:rPr lang="en-US" baseline="0" dirty="0" smtClean="0"/>
              <a:t> Rate means the number of new cases of colon cancer per a population at risk in a given time period. So, for the population of Kentucky at risk for colon cancer, 52.7 persons per 100,000 were at risk during the time period of 2007-2011. This is the latest time for which we have data. This figure includes cancer of the colon &amp; rectum, all races, both sexes, and all ages.  This rate is for Invasive Cancer Incidence for colon cancer. </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25</a:t>
            </a:fld>
            <a:endParaRPr lang="en-US"/>
          </a:p>
        </p:txBody>
      </p:sp>
    </p:spTree>
    <p:extLst>
      <p:ext uri="{BB962C8B-B14F-4D97-AF65-F5344CB8AC3E}">
        <p14:creationId xmlns:p14="http://schemas.microsoft.com/office/powerpoint/2010/main" val="1492908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26</a:t>
            </a:fld>
            <a:endParaRPr lang="en-US"/>
          </a:p>
        </p:txBody>
      </p:sp>
    </p:spTree>
    <p:extLst>
      <p:ext uri="{BB962C8B-B14F-4D97-AF65-F5344CB8AC3E}">
        <p14:creationId xmlns:p14="http://schemas.microsoft.com/office/powerpoint/2010/main" val="1937936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 incidence</a:t>
            </a:r>
            <a:r>
              <a:rPr lang="en-US" baseline="0" dirty="0" smtClean="0"/>
              <a:t> rates for the United States in 2011. In 2011, Kentucky’s incidence rates was 48.9 per 100,000 population, the highest in the nation.</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27</a:t>
            </a:fld>
            <a:endParaRPr lang="en-US"/>
          </a:p>
        </p:txBody>
      </p:sp>
    </p:spTree>
    <p:extLst>
      <p:ext uri="{BB962C8B-B14F-4D97-AF65-F5344CB8AC3E}">
        <p14:creationId xmlns:p14="http://schemas.microsoft.com/office/powerpoint/2010/main" val="2816402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areas of Kentucky which have very high invasive</a:t>
            </a:r>
            <a:r>
              <a:rPr lang="en-US" baseline="0" dirty="0" smtClean="0"/>
              <a:t> colorectal cancer incidence rates, particularly in eastern Kentucky. For the years 2007-2011, there were 12,429 new cases of invasive colon cancer in Kentucky.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C0CD98-BBCC-4F41-AF8B-1E77B0F542A8}" type="slidenum">
              <a:rPr lang="en-US" smtClean="0"/>
              <a:t>28</a:t>
            </a:fld>
            <a:endParaRPr lang="en-US"/>
          </a:p>
        </p:txBody>
      </p:sp>
    </p:spTree>
    <p:extLst>
      <p:ext uri="{BB962C8B-B14F-4D97-AF65-F5344CB8AC3E}">
        <p14:creationId xmlns:p14="http://schemas.microsoft.com/office/powerpoint/2010/main" val="98729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2001-2002,</a:t>
            </a:r>
            <a:r>
              <a:rPr lang="en-US" baseline="0" dirty="0" smtClean="0"/>
              <a:t> Kentucky had made significant progress in decreasing the new cases or the incidence rate for colorectal cancer. We’ve had a 24% reduction in new cases from the years 2001-2011.</a:t>
            </a:r>
          </a:p>
          <a:p>
            <a:endParaRPr lang="en-US" baseline="0" dirty="0" smtClean="0"/>
          </a:p>
        </p:txBody>
      </p:sp>
      <p:sp>
        <p:nvSpPr>
          <p:cNvPr id="4" name="Slide Number Placeholder 3"/>
          <p:cNvSpPr>
            <a:spLocks noGrp="1"/>
          </p:cNvSpPr>
          <p:nvPr>
            <p:ph type="sldNum" sz="quarter" idx="10"/>
          </p:nvPr>
        </p:nvSpPr>
        <p:spPr/>
        <p:txBody>
          <a:bodyPr/>
          <a:lstStyle/>
          <a:p>
            <a:fld id="{5EC0CD98-BBCC-4F41-AF8B-1E77B0F542A8}" type="slidenum">
              <a:rPr lang="en-US" smtClean="0"/>
              <a:t>29</a:t>
            </a:fld>
            <a:endParaRPr lang="en-US"/>
          </a:p>
        </p:txBody>
      </p:sp>
    </p:spTree>
    <p:extLst>
      <p:ext uri="{BB962C8B-B14F-4D97-AF65-F5344CB8AC3E}">
        <p14:creationId xmlns:p14="http://schemas.microsoft.com/office/powerpoint/2010/main" val="3917314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Mortality means death.  Mortality</a:t>
            </a:r>
            <a:r>
              <a:rPr lang="en-US" baseline="0" dirty="0" smtClean="0"/>
              <a:t> or death rates are the number of deaths in a given period of time, from a particular cause.  In Kentucky for the years 2007-2011, approximately 19 people per 100,000 died from colon cancer</a:t>
            </a:r>
            <a:r>
              <a:rPr lang="en-US" dirty="0"/>
              <a:t> </a:t>
            </a:r>
            <a:r>
              <a:rPr lang="en-US" dirty="0" smtClean="0"/>
              <a:t>or 4,343 people during this time period.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EC0CD98-BBCC-4F41-AF8B-1E77B0F542A8}" type="slidenum">
              <a:rPr lang="en-US" smtClean="0"/>
              <a:t>30</a:t>
            </a:fld>
            <a:endParaRPr lang="en-US"/>
          </a:p>
        </p:txBody>
      </p:sp>
    </p:spTree>
    <p:extLst>
      <p:ext uri="{BB962C8B-B14F-4D97-AF65-F5344CB8AC3E}">
        <p14:creationId xmlns:p14="http://schemas.microsoft.com/office/powerpoint/2010/main" val="177544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3</a:t>
            </a:fld>
            <a:endParaRPr lang="en-US"/>
          </a:p>
        </p:txBody>
      </p:sp>
    </p:spTree>
    <p:extLst>
      <p:ext uri="{BB962C8B-B14F-4D97-AF65-F5344CB8AC3E}">
        <p14:creationId xmlns:p14="http://schemas.microsoft.com/office/powerpoint/2010/main" val="2011553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31</a:t>
            </a:fld>
            <a:endParaRPr lang="en-US"/>
          </a:p>
        </p:txBody>
      </p:sp>
    </p:spTree>
    <p:extLst>
      <p:ext uri="{BB962C8B-B14F-4D97-AF65-F5344CB8AC3E}">
        <p14:creationId xmlns:p14="http://schemas.microsoft.com/office/powerpoint/2010/main" val="3556455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map shows the mortality/death</a:t>
            </a:r>
            <a:r>
              <a:rPr lang="en-US" baseline="0" dirty="0" smtClean="0"/>
              <a:t> rates for the United States for 2007-2011.  During this time, Kentucky’s mortality/death rates from colorectal cancer  was 18.9 per 100,000 population, the fourth highest in the nation. </a:t>
            </a:r>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32</a:t>
            </a:fld>
            <a:endParaRPr lang="en-US"/>
          </a:p>
        </p:txBody>
      </p:sp>
    </p:spTree>
    <p:extLst>
      <p:ext uri="{BB962C8B-B14F-4D97-AF65-F5344CB8AC3E}">
        <p14:creationId xmlns:p14="http://schemas.microsoft.com/office/powerpoint/2010/main" val="4133883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there are parts of Kentucky which have very high mortality/death</a:t>
            </a:r>
            <a:r>
              <a:rPr lang="en-US" baseline="0" dirty="0" smtClean="0"/>
              <a:t> from colon cancer, particularly in eastern Kentucky but also throughout the state. Between 2007-2011, 4,343 people died from colon cancer in Kentucky, a preventable death.</a:t>
            </a:r>
          </a:p>
          <a:p>
            <a:endParaRPr lang="en-US" baseline="0" dirty="0" smtClean="0"/>
          </a:p>
        </p:txBody>
      </p:sp>
      <p:sp>
        <p:nvSpPr>
          <p:cNvPr id="4" name="Slide Number Placeholder 3"/>
          <p:cNvSpPr>
            <a:spLocks noGrp="1"/>
          </p:cNvSpPr>
          <p:nvPr>
            <p:ph type="sldNum" sz="quarter" idx="10"/>
          </p:nvPr>
        </p:nvSpPr>
        <p:spPr/>
        <p:txBody>
          <a:bodyPr/>
          <a:lstStyle/>
          <a:p>
            <a:fld id="{5EC0CD98-BBCC-4F41-AF8B-1E77B0F542A8}" type="slidenum">
              <a:rPr lang="en-US" smtClean="0"/>
              <a:t>33</a:t>
            </a:fld>
            <a:endParaRPr lang="en-US"/>
          </a:p>
        </p:txBody>
      </p:sp>
    </p:spTree>
    <p:extLst>
      <p:ext uri="{BB962C8B-B14F-4D97-AF65-F5344CB8AC3E}">
        <p14:creationId xmlns:p14="http://schemas.microsoft.com/office/powerpoint/2010/main" val="2906994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2001-2002,</a:t>
            </a:r>
            <a:r>
              <a:rPr lang="en-US" baseline="0" dirty="0" smtClean="0"/>
              <a:t> Kentucky has made significant progress in decreasing the deaths or the mortality rate from colorectal cancer. We’ve had a 23% reduction in deaths from the years 2001-2011.</a:t>
            </a:r>
          </a:p>
          <a:p>
            <a:endParaRPr lang="en-US" baseline="0" dirty="0" smtClean="0"/>
          </a:p>
        </p:txBody>
      </p:sp>
      <p:sp>
        <p:nvSpPr>
          <p:cNvPr id="4" name="Slide Number Placeholder 3"/>
          <p:cNvSpPr>
            <a:spLocks noGrp="1"/>
          </p:cNvSpPr>
          <p:nvPr>
            <p:ph type="sldNum" sz="quarter" idx="10"/>
          </p:nvPr>
        </p:nvSpPr>
        <p:spPr/>
        <p:txBody>
          <a:bodyPr/>
          <a:lstStyle/>
          <a:p>
            <a:fld id="{5EC0CD98-BBCC-4F41-AF8B-1E77B0F542A8}" type="slidenum">
              <a:rPr lang="en-US" smtClean="0"/>
              <a:t>34</a:t>
            </a:fld>
            <a:endParaRPr lang="en-US"/>
          </a:p>
        </p:txBody>
      </p:sp>
    </p:spTree>
    <p:extLst>
      <p:ext uri="{BB962C8B-B14F-4D97-AF65-F5344CB8AC3E}">
        <p14:creationId xmlns:p14="http://schemas.microsoft.com/office/powerpoint/2010/main" val="2129107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SCREENING for  colorectal  cancer saves  lives and  effective  screening methods  are  available.  By  getting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screened,  a  person  increases  their  </a:t>
            </a:r>
          </a:p>
          <a:p>
            <a:r>
              <a:rPr lang="en-US" sz="1200" kern="1200" dirty="0" smtClean="0">
                <a:solidFill>
                  <a:schemeClr val="tx1"/>
                </a:solidFill>
                <a:effectLst/>
                <a:latin typeface="+mn-lt"/>
                <a:ea typeface="+mn-ea"/>
                <a:cs typeface="+mn-cs"/>
              </a:rPr>
              <a:t>chances  of  preventing  colorectal cancer  or  catching  it  at  an  earlier stage  when  the  cancer  is  easier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treat,  leading  to  better  health outcomes.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35</a:t>
            </a:fld>
            <a:endParaRPr lang="en-US"/>
          </a:p>
        </p:txBody>
      </p:sp>
    </p:spTree>
    <p:extLst>
      <p:ext uri="{BB962C8B-B14F-4D97-AF65-F5344CB8AC3E}">
        <p14:creationId xmlns:p14="http://schemas.microsoft.com/office/powerpoint/2010/main" val="419825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EDUCATION  LEVEL:  The  data  shows  us that  individuals  without  a  high  school diploma  or  GED  are  the least  likely to receive  a  colorectal  cancer  screening  </a:t>
            </a:r>
          </a:p>
          <a:p>
            <a:r>
              <a:rPr lang="en-US" sz="1200" kern="1200" dirty="0" smtClean="0">
                <a:solidFill>
                  <a:schemeClr val="tx1"/>
                </a:solidFill>
                <a:effectLst/>
                <a:latin typeface="+mn-lt"/>
                <a:ea typeface="+mn-ea"/>
                <a:cs typeface="+mn-cs"/>
              </a:rPr>
              <a:t>(blood  stool  test  or  sigmoidoscopy/colonoscopy).  Therefore,  education regarding  the  need  for  colorectal  cancer  screening  as  well  as  outreach  with  </a:t>
            </a:r>
          </a:p>
          <a:p>
            <a:r>
              <a:rPr lang="en-US" sz="1200" kern="1200" dirty="0" smtClean="0">
                <a:solidFill>
                  <a:schemeClr val="tx1"/>
                </a:solidFill>
                <a:effectLst/>
                <a:latin typeface="+mn-lt"/>
                <a:ea typeface="+mn-ea"/>
                <a:cs typeface="+mn-cs"/>
              </a:rPr>
              <a:t>screening  options  and  resources  are  crucial  to  populations  with  low  educational  attainment. </a:t>
            </a:r>
          </a:p>
          <a:p>
            <a:endParaRPr lang="en-US" dirty="0" smtClean="0"/>
          </a:p>
        </p:txBody>
      </p:sp>
      <p:sp>
        <p:nvSpPr>
          <p:cNvPr id="4" name="Slide Number Placeholder 3"/>
          <p:cNvSpPr>
            <a:spLocks noGrp="1"/>
          </p:cNvSpPr>
          <p:nvPr>
            <p:ph type="sldNum" sz="quarter" idx="10"/>
          </p:nvPr>
        </p:nvSpPr>
        <p:spPr/>
        <p:txBody>
          <a:bodyPr/>
          <a:lstStyle/>
          <a:p>
            <a:fld id="{5EC0CD98-BBCC-4F41-AF8B-1E77B0F542A8}" type="slidenum">
              <a:rPr lang="en-US" smtClean="0"/>
              <a:t>36</a:t>
            </a:fld>
            <a:endParaRPr lang="en-US"/>
          </a:p>
        </p:txBody>
      </p:sp>
    </p:spTree>
    <p:extLst>
      <p:ext uri="{BB962C8B-B14F-4D97-AF65-F5344CB8AC3E}">
        <p14:creationId xmlns:p14="http://schemas.microsoft.com/office/powerpoint/2010/main" val="173293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Screened: Get</a:t>
            </a:r>
            <a:r>
              <a:rPr lang="en-US" baseline="0" dirty="0" smtClean="0"/>
              <a:t> screened for colon cancer and encourage others (your family, friends, co-workers) to get screened as well. </a:t>
            </a:r>
          </a:p>
          <a:p>
            <a:endParaRPr lang="en-US" baseline="0" dirty="0" smtClean="0"/>
          </a:p>
          <a:p>
            <a:r>
              <a:rPr lang="en-US" baseline="0" dirty="0" smtClean="0"/>
              <a:t>Educate: share what you have learned about colon cancer and screening tests. Educate family &amp; friends with facts.</a:t>
            </a:r>
          </a:p>
          <a:p>
            <a:endParaRPr lang="en-US" baseline="0" dirty="0" smtClean="0"/>
          </a:p>
          <a:p>
            <a:r>
              <a:rPr lang="en-US" baseline="0" dirty="0" smtClean="0"/>
              <a:t>Advocate: advocate </a:t>
            </a:r>
            <a:r>
              <a:rPr lang="en-US" dirty="0" smtClean="0"/>
              <a:t>to</a:t>
            </a:r>
            <a:r>
              <a:rPr lang="en-US" baseline="0" dirty="0" smtClean="0"/>
              <a:t> your employer or insurance company to cover all types of colon cancer screenings. </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37</a:t>
            </a:fld>
            <a:endParaRPr lang="en-US"/>
          </a:p>
        </p:txBody>
      </p:sp>
    </p:spTree>
    <p:extLst>
      <p:ext uri="{BB962C8B-B14F-4D97-AF65-F5344CB8AC3E}">
        <p14:creationId xmlns:p14="http://schemas.microsoft.com/office/powerpoint/2010/main" val="3070178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 spread the word about the importance of colon cancer screening.  All people 50 and older should be screened.  It is recommended that African Americans start screening earlier, at age 45.  People with a family or personal history of colon cancer, polyps, Crohn’s Disease, ulcerative colitis, or uterine and ovarian cancers may need to be screened even earlier.  Colon cancer often strikes without any warning signs or symptoms.</a:t>
            </a:r>
          </a:p>
          <a:p>
            <a:endParaRPr lang="en-US" dirty="0" smtClean="0"/>
          </a:p>
          <a:p>
            <a:r>
              <a:rPr lang="en-US" dirty="0" smtClean="0"/>
              <a:t>Tools:</a:t>
            </a:r>
          </a:p>
          <a:p>
            <a:r>
              <a:rPr lang="en-US" dirty="0" smtClean="0"/>
              <a:t>Educate your friends, family, and colleagues about the Kentucky Colon Cancer Screening Program and the need for the state to allocate funding to spread this life-saving message and provide screening to those Kentuckians who do not have access.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38</a:t>
            </a:fld>
            <a:endParaRPr lang="en-US"/>
          </a:p>
        </p:txBody>
      </p:sp>
    </p:spTree>
    <p:extLst>
      <p:ext uri="{BB962C8B-B14F-4D97-AF65-F5344CB8AC3E}">
        <p14:creationId xmlns:p14="http://schemas.microsoft.com/office/powerpoint/2010/main" val="1277362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39</a:t>
            </a:fld>
            <a:endParaRPr lang="en-US"/>
          </a:p>
        </p:txBody>
      </p:sp>
    </p:spTree>
    <p:extLst>
      <p:ext uri="{BB962C8B-B14F-4D97-AF65-F5344CB8AC3E}">
        <p14:creationId xmlns:p14="http://schemas.microsoft.com/office/powerpoint/2010/main" val="1668519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40</a:t>
            </a:fld>
            <a:endParaRPr lang="en-US"/>
          </a:p>
        </p:txBody>
      </p:sp>
    </p:spTree>
    <p:extLst>
      <p:ext uri="{BB962C8B-B14F-4D97-AF65-F5344CB8AC3E}">
        <p14:creationId xmlns:p14="http://schemas.microsoft.com/office/powerpoint/2010/main" val="736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Cancer is the general name for a group of more than 100 diseases. Although there are many kinds of cancer, all cancers start because abnormal cells grow out of control. Untreated cancers can cause serious illness and death. </a:t>
            </a:r>
          </a:p>
          <a:p>
            <a:endParaRPr lang="en-US" dirty="0" smtClean="0"/>
          </a:p>
          <a:p>
            <a:r>
              <a:rPr lang="en-US" dirty="0" smtClean="0"/>
              <a:t>Cancer cell growth is different from normal cell growth. Instead of dying, cancer cells continue to grow and form new, abnormal cells. Cancer cells can also invade (grow into) other tissues, something that normal cells can’t do. </a:t>
            </a:r>
          </a:p>
          <a:p>
            <a:endParaRPr lang="en-US" dirty="0" smtClean="0"/>
          </a:p>
          <a:p>
            <a:r>
              <a:rPr lang="en-US" dirty="0" smtClean="0"/>
              <a:t>Source: American Cancer Society,</a:t>
            </a:r>
            <a:r>
              <a:rPr lang="en-US" baseline="0" dirty="0" smtClean="0"/>
              <a:t> http://www.cancer.org/cancer/colonandrectumcancer/detailedguide/colorectal-cancer-what-is-cancer</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4</a:t>
            </a:fld>
            <a:endParaRPr lang="en-US"/>
          </a:p>
        </p:txBody>
      </p:sp>
    </p:spTree>
    <p:extLst>
      <p:ext uri="{BB962C8B-B14F-4D97-AF65-F5344CB8AC3E}">
        <p14:creationId xmlns:p14="http://schemas.microsoft.com/office/powerpoint/2010/main" val="1382985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41</a:t>
            </a:fld>
            <a:endParaRPr lang="en-US"/>
          </a:p>
        </p:txBody>
      </p:sp>
    </p:spTree>
    <p:extLst>
      <p:ext uri="{BB962C8B-B14F-4D97-AF65-F5344CB8AC3E}">
        <p14:creationId xmlns:p14="http://schemas.microsoft.com/office/powerpoint/2010/main" val="1606617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42</a:t>
            </a:fld>
            <a:endParaRPr lang="en-US"/>
          </a:p>
        </p:txBody>
      </p:sp>
    </p:spTree>
    <p:extLst>
      <p:ext uri="{BB962C8B-B14F-4D97-AF65-F5344CB8AC3E}">
        <p14:creationId xmlns:p14="http://schemas.microsoft.com/office/powerpoint/2010/main" val="1441792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44</a:t>
            </a:fld>
            <a:endParaRPr lang="en-US"/>
          </a:p>
        </p:txBody>
      </p:sp>
    </p:spTree>
    <p:extLst>
      <p:ext uri="{BB962C8B-B14F-4D97-AF65-F5344CB8AC3E}">
        <p14:creationId xmlns:p14="http://schemas.microsoft.com/office/powerpoint/2010/main" val="4294451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45</a:t>
            </a:fld>
            <a:endParaRPr lang="en-US"/>
          </a:p>
        </p:txBody>
      </p:sp>
    </p:spTree>
    <p:extLst>
      <p:ext uri="{BB962C8B-B14F-4D97-AF65-F5344CB8AC3E}">
        <p14:creationId xmlns:p14="http://schemas.microsoft.com/office/powerpoint/2010/main" val="609900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46</a:t>
            </a:fld>
            <a:endParaRPr lang="en-US"/>
          </a:p>
        </p:txBody>
      </p:sp>
    </p:spTree>
    <p:extLst>
      <p:ext uri="{BB962C8B-B14F-4D97-AF65-F5344CB8AC3E}">
        <p14:creationId xmlns:p14="http://schemas.microsoft.com/office/powerpoint/2010/main" val="3931461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Governor </a:t>
            </a:r>
            <a:r>
              <a:rPr lang="en-US" dirty="0" err="1" smtClean="0"/>
              <a:t>Beshear</a:t>
            </a:r>
            <a:r>
              <a:rPr lang="en-US" dirty="0" smtClean="0"/>
              <a:t>…for</a:t>
            </a:r>
            <a:r>
              <a:rPr lang="en-US" baseline="0" dirty="0" smtClean="0"/>
              <a:t> continued funding</a:t>
            </a:r>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47</a:t>
            </a:fld>
            <a:endParaRPr lang="en-US"/>
          </a:p>
        </p:txBody>
      </p:sp>
    </p:spTree>
    <p:extLst>
      <p:ext uri="{BB962C8B-B14F-4D97-AF65-F5344CB8AC3E}">
        <p14:creationId xmlns:p14="http://schemas.microsoft.com/office/powerpoint/2010/main" val="1586368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48</a:t>
            </a:fld>
            <a:endParaRPr lang="en-US"/>
          </a:p>
        </p:txBody>
      </p:sp>
    </p:spTree>
    <p:extLst>
      <p:ext uri="{BB962C8B-B14F-4D97-AF65-F5344CB8AC3E}">
        <p14:creationId xmlns:p14="http://schemas.microsoft.com/office/powerpoint/2010/main" val="1212009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49</a:t>
            </a:fld>
            <a:endParaRPr lang="en-US"/>
          </a:p>
        </p:txBody>
      </p:sp>
    </p:spTree>
    <p:extLst>
      <p:ext uri="{BB962C8B-B14F-4D97-AF65-F5344CB8AC3E}">
        <p14:creationId xmlns:p14="http://schemas.microsoft.com/office/powerpoint/2010/main" val="3414037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50</a:t>
            </a:fld>
            <a:endParaRPr lang="en-US"/>
          </a:p>
        </p:txBody>
      </p:sp>
    </p:spTree>
    <p:extLst>
      <p:ext uri="{BB962C8B-B14F-4D97-AF65-F5344CB8AC3E}">
        <p14:creationId xmlns:p14="http://schemas.microsoft.com/office/powerpoint/2010/main" val="1244835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51</a:t>
            </a:fld>
            <a:endParaRPr lang="en-US"/>
          </a:p>
        </p:txBody>
      </p:sp>
    </p:spTree>
    <p:extLst>
      <p:ext uri="{BB962C8B-B14F-4D97-AF65-F5344CB8AC3E}">
        <p14:creationId xmlns:p14="http://schemas.microsoft.com/office/powerpoint/2010/main" val="346580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 cases, the cancer cells form a tumor. Over time, the tumors can replace normal tissue, crowd it, or push it aside.</a:t>
            </a:r>
          </a:p>
          <a:p>
            <a:endParaRPr lang="en-US" dirty="0" smtClean="0"/>
          </a:p>
          <a:p>
            <a:r>
              <a:rPr lang="en-US" dirty="0" smtClean="0">
                <a:effectLst/>
              </a:rPr>
              <a:t>Another way that cancer can spread is when the cancer cells get into the body’s bloodstream or lymph vessels. The process of cancer spreading is called </a:t>
            </a:r>
            <a:r>
              <a:rPr lang="en-US" i="1" dirty="0" smtClean="0">
                <a:effectLst/>
              </a:rPr>
              <a:t>metastasis</a:t>
            </a:r>
            <a:r>
              <a:rPr lang="en-US" dirty="0" smtClean="0">
                <a:effectLst/>
              </a:rPr>
              <a:t>. </a:t>
            </a:r>
          </a:p>
          <a:p>
            <a:r>
              <a:rPr lang="en-US" dirty="0" smtClean="0">
                <a:effectLst/>
              </a:rPr>
              <a:t>No matter where a cancer may spread, it’s always named based on the place where it started. For example, colon cancer that has spread to the liver is called metastatic colon cancer, not liver cancer. In this case, cancer cells taken from the liver would be the same as those in the colon. They would be treated in the same ways too.</a:t>
            </a:r>
          </a:p>
        </p:txBody>
      </p:sp>
      <p:sp>
        <p:nvSpPr>
          <p:cNvPr id="4" name="Slide Number Placeholder 3"/>
          <p:cNvSpPr>
            <a:spLocks noGrp="1"/>
          </p:cNvSpPr>
          <p:nvPr>
            <p:ph type="sldNum" sz="quarter" idx="10"/>
          </p:nvPr>
        </p:nvSpPr>
        <p:spPr/>
        <p:txBody>
          <a:bodyPr/>
          <a:lstStyle/>
          <a:p>
            <a:fld id="{5EC0CD98-BBCC-4F41-AF8B-1E77B0F542A8}" type="slidenum">
              <a:rPr lang="en-US" smtClean="0"/>
              <a:t>5</a:t>
            </a:fld>
            <a:endParaRPr lang="en-US"/>
          </a:p>
        </p:txBody>
      </p:sp>
    </p:spTree>
    <p:extLst>
      <p:ext uri="{BB962C8B-B14F-4D97-AF65-F5344CB8AC3E}">
        <p14:creationId xmlns:p14="http://schemas.microsoft.com/office/powerpoint/2010/main" val="2774962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52</a:t>
            </a:fld>
            <a:endParaRPr lang="en-US"/>
          </a:p>
        </p:txBody>
      </p:sp>
    </p:spTree>
    <p:extLst>
      <p:ext uri="{BB962C8B-B14F-4D97-AF65-F5344CB8AC3E}">
        <p14:creationId xmlns:p14="http://schemas.microsoft.com/office/powerpoint/2010/main" val="2822545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53</a:t>
            </a:fld>
            <a:endParaRPr lang="en-US"/>
          </a:p>
        </p:txBody>
      </p:sp>
    </p:spTree>
    <p:extLst>
      <p:ext uri="{BB962C8B-B14F-4D97-AF65-F5344CB8AC3E}">
        <p14:creationId xmlns:p14="http://schemas.microsoft.com/office/powerpoint/2010/main" val="9213817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0CD98-BBCC-4F41-AF8B-1E77B0F542A8}" type="slidenum">
              <a:rPr lang="en-US" smtClean="0"/>
              <a:t>54</a:t>
            </a:fld>
            <a:endParaRPr lang="en-US"/>
          </a:p>
        </p:txBody>
      </p:sp>
    </p:spTree>
    <p:extLst>
      <p:ext uri="{BB962C8B-B14F-4D97-AF65-F5344CB8AC3E}">
        <p14:creationId xmlns:p14="http://schemas.microsoft.com/office/powerpoint/2010/main" val="161458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Colorectal cancer</a:t>
            </a:r>
            <a:r>
              <a:rPr lang="en-US" i="1" dirty="0" smtClean="0"/>
              <a:t> </a:t>
            </a:r>
            <a:r>
              <a:rPr lang="en-US" dirty="0" smtClean="0"/>
              <a:t>is a term used for cancer that starts in the colon or the rectum. These cancers can also be referred to separately as colon cancer or rectal cancer, depending on where they start. </a:t>
            </a:r>
          </a:p>
        </p:txBody>
      </p:sp>
      <p:sp>
        <p:nvSpPr>
          <p:cNvPr id="4" name="Slide Number Placeholder 3"/>
          <p:cNvSpPr>
            <a:spLocks noGrp="1"/>
          </p:cNvSpPr>
          <p:nvPr>
            <p:ph type="sldNum" sz="quarter" idx="10"/>
          </p:nvPr>
        </p:nvSpPr>
        <p:spPr/>
        <p:txBody>
          <a:bodyPr/>
          <a:lstStyle/>
          <a:p>
            <a:fld id="{5EC0CD98-BBCC-4F41-AF8B-1E77B0F542A8}" type="slidenum">
              <a:rPr lang="en-US" smtClean="0"/>
              <a:t>6</a:t>
            </a:fld>
            <a:endParaRPr lang="en-US"/>
          </a:p>
        </p:txBody>
      </p:sp>
    </p:spTree>
    <p:extLst>
      <p:ext uri="{BB962C8B-B14F-4D97-AF65-F5344CB8AC3E}">
        <p14:creationId xmlns:p14="http://schemas.microsoft.com/office/powerpoint/2010/main" val="38604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remember that the majority</a:t>
            </a:r>
            <a:r>
              <a:rPr lang="en-US" baseline="0" dirty="0" smtClean="0"/>
              <a:t> of </a:t>
            </a:r>
            <a:r>
              <a:rPr lang="en-US" dirty="0" smtClean="0"/>
              <a:t>polyps take a long time to develop (approximately 10 years),</a:t>
            </a:r>
            <a:r>
              <a:rPr lang="en-US" baseline="0" dirty="0" smtClean="0"/>
              <a:t> allowing us an opportunity to find them early through screening. </a:t>
            </a:r>
            <a:r>
              <a:rPr lang="en-US" dirty="0" smtClean="0"/>
              <a:t>Most polyps remain benign (noncancerous)  and are often termed </a:t>
            </a:r>
            <a:r>
              <a:rPr lang="en-US" b="1" dirty="0" smtClean="0"/>
              <a:t>hyperplastic</a:t>
            </a:r>
            <a:r>
              <a:rPr lang="en-US" dirty="0" smtClean="0"/>
              <a:t> polyps. The likelihood that hyperplastic polyps will become cancer is very low. Other benign polyps are sometimes referred to as pre-cancerous.  These polyps are not malignant, themselves, but have a chance of becoming cancerous if not removed.  </a:t>
            </a:r>
          </a:p>
          <a:p>
            <a:r>
              <a:rPr lang="en-US" dirty="0" smtClean="0"/>
              <a:t>Adenomas are polyps that usually grow on a stalk, resembling small mushrooms. They tend to grow slowly over a decade or more. The risk of an adenoma developing into cancer increases as the size increases and with the amount of time it has been growing in the colon. Adenomas that are malignant are called adenocarcinomas. In the very early stages, abnormal cells are contained inside the polyp and can be easily removed by colonoscopy before they develop into invasive cancer. However, as cancer cells grow and divide within the polyp, they can eventually invade nearby colon tissue and grow into and beyond the wall of the colon or rectum. If the cancer becomes advanced, the tumors will grow though all of the tissue layers of the colon rectum, and may metastasize, shedding cells into the circulatory system, spreading the cancer to other organs such as the liver and lungs.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7</a:t>
            </a:fld>
            <a:endParaRPr lang="en-US"/>
          </a:p>
        </p:txBody>
      </p:sp>
    </p:spTree>
    <p:extLst>
      <p:ext uri="{BB962C8B-B14F-4D97-AF65-F5344CB8AC3E}">
        <p14:creationId xmlns:p14="http://schemas.microsoft.com/office/powerpoint/2010/main" val="347531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picture of colon polyps. Some polyps have a stalk and others do not. Inset shows a photo of a polyp with a stalk. These polyps would be removed during a colonoscopy by the</a:t>
            </a:r>
            <a:r>
              <a:rPr lang="en-US" baseline="0" dirty="0" smtClean="0"/>
              <a:t> health care provider and tested to see if they are cancerous.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C0CD98-BBCC-4F41-AF8B-1E77B0F542A8}" type="slidenum">
              <a:rPr lang="en-US" smtClean="0"/>
              <a:t>8</a:t>
            </a:fld>
            <a:endParaRPr lang="en-US"/>
          </a:p>
        </p:txBody>
      </p:sp>
    </p:spTree>
    <p:extLst>
      <p:ext uri="{BB962C8B-B14F-4D97-AF65-F5344CB8AC3E}">
        <p14:creationId xmlns:p14="http://schemas.microsoft.com/office/powerpoint/2010/main" val="410995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take a moment to discuss what the colon and rectum do for us. </a:t>
            </a:r>
            <a:r>
              <a:rPr lang="en-US" dirty="0" smtClean="0"/>
              <a:t>The colon and rectum are parts of the digestive system, which is also called the </a:t>
            </a:r>
            <a:r>
              <a:rPr lang="en-US" i="1" dirty="0" smtClean="0"/>
              <a:t>gastrointestinal (GI) system</a:t>
            </a:r>
            <a:r>
              <a:rPr lang="en-US" dirty="0" smtClean="0"/>
              <a:t> (see illustration). The first part of the digestive system (the stomach and small intestine) processes food for energy.</a:t>
            </a:r>
          </a:p>
          <a:p>
            <a:endParaRPr lang="en-US" dirty="0" smtClean="0"/>
          </a:p>
          <a:p>
            <a:r>
              <a:rPr lang="en-US" dirty="0" smtClean="0"/>
              <a:t>After the</a:t>
            </a:r>
            <a:r>
              <a:rPr lang="en-US" baseline="0" dirty="0" smtClean="0"/>
              <a:t> food that we eat </a:t>
            </a:r>
            <a:r>
              <a:rPr lang="en-US" dirty="0" smtClean="0"/>
              <a:t>enters the colon,</a:t>
            </a:r>
            <a:r>
              <a:rPr lang="en-US" baseline="0" dirty="0" smtClean="0"/>
              <a:t> nutrients and water are absorbed leaving waste matter</a:t>
            </a:r>
            <a:r>
              <a:rPr lang="en-US" dirty="0" smtClean="0"/>
              <a:t> which is called </a:t>
            </a:r>
            <a:r>
              <a:rPr lang="en-US" i="1" dirty="0" smtClean="0"/>
              <a:t>feces</a:t>
            </a:r>
            <a:r>
              <a:rPr lang="en-US" dirty="0" smtClean="0"/>
              <a:t> or </a:t>
            </a:r>
            <a:r>
              <a:rPr lang="en-US" i="1" dirty="0" smtClean="0"/>
              <a:t>stool</a:t>
            </a:r>
            <a:r>
              <a:rPr lang="en-US" dirty="0" smtClean="0"/>
              <a:t>. It then goes into the </a:t>
            </a:r>
            <a:r>
              <a:rPr lang="en-US" i="1" dirty="0" smtClean="0"/>
              <a:t>rectum</a:t>
            </a:r>
            <a:r>
              <a:rPr lang="en-US" dirty="0" smtClean="0"/>
              <a:t>, the final 6 inches of the digestive system, where it is stored until it passes out of the body through the </a:t>
            </a:r>
            <a:r>
              <a:rPr lang="en-US" i="1" dirty="0" smtClean="0"/>
              <a:t>anus</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5EC0CD98-BBCC-4F41-AF8B-1E77B0F542A8}" type="slidenum">
              <a:rPr lang="en-US" smtClean="0"/>
              <a:t>9</a:t>
            </a:fld>
            <a:endParaRPr lang="en-US"/>
          </a:p>
        </p:txBody>
      </p:sp>
    </p:spTree>
    <p:extLst>
      <p:ext uri="{BB962C8B-B14F-4D97-AF65-F5344CB8AC3E}">
        <p14:creationId xmlns:p14="http://schemas.microsoft.com/office/powerpoint/2010/main" val="326197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8F30F52-7459-4745-9858-BF522A51D896}" type="datetimeFigureOut">
              <a:rPr lang="en-US" smtClean="0"/>
              <a:t>6/25/2015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3B1A2FA-E42E-408F-B120-9CA71921E462}"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30F52-7459-4745-9858-BF522A51D896}"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30F52-7459-4745-9858-BF522A51D896}"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30F52-7459-4745-9858-BF522A51D896}"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F30F52-7459-4745-9858-BF522A51D896}"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8F30F52-7459-4745-9858-BF522A51D896}"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1A2FA-E42E-408F-B120-9CA71921E462}"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F30F52-7459-4745-9858-BF522A51D896}" type="datetimeFigureOut">
              <a:rPr lang="en-US" smtClean="0"/>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F30F52-7459-4745-9858-BF522A51D896}" type="datetimeFigureOut">
              <a:rPr lang="en-US" smtClean="0"/>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30F52-7459-4745-9858-BF522A51D896}" type="datetimeFigureOut">
              <a:rPr lang="en-US" smtClean="0"/>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8F30F52-7459-4745-9858-BF522A51D896}" type="datetimeFigureOut">
              <a:rPr lang="en-US" smtClean="0"/>
              <a:t>6/25/2015</a:t>
            </a:fld>
            <a:endParaRPr lang="en-US"/>
          </a:p>
        </p:txBody>
      </p:sp>
      <p:sp>
        <p:nvSpPr>
          <p:cNvPr id="7" name="Slide Number Placeholder 6"/>
          <p:cNvSpPr>
            <a:spLocks noGrp="1"/>
          </p:cNvSpPr>
          <p:nvPr>
            <p:ph type="sldNum" sz="quarter" idx="12"/>
          </p:nvPr>
        </p:nvSpPr>
        <p:spPr/>
        <p:txBody>
          <a:bodyPr/>
          <a:lstStyle/>
          <a:p>
            <a:fld id="{43B1A2FA-E42E-408F-B120-9CA71921E462}"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30F52-7459-4745-9858-BF522A51D896}" type="datetimeFigureOut">
              <a:rPr lang="en-US" smtClean="0"/>
              <a:t>6/25/2015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3B1A2FA-E42E-408F-B120-9CA71921E4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8F30F52-7459-4745-9858-BF522A51D896}" type="datetimeFigureOut">
              <a:rPr lang="en-US" smtClean="0"/>
              <a:t>6/25/2015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3B1A2FA-E42E-408F-B120-9CA71921E46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2" Type="http://schemas.openxmlformats.org/officeDocument/2006/relationships/hyperlink" Target="http://goanimate.com/videos/0QR0Nbl8B3TI?utm_source=linkshare&amp;utm_medium=linkshare&amp;utm_campaign=userconten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www.kycancerc.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8" Type="http://schemas.openxmlformats.org/officeDocument/2006/relationships/hyperlink" Target="http://www.cancer.org/cancer/colonandrectumcancer/detailedguide/colorectal-cancer-diagnosed" TargetMode="External"/><Relationship Id="rId3" Type="http://schemas.openxmlformats.org/officeDocument/2006/relationships/image" Target="../media/image3.jpeg"/><Relationship Id="rId7" Type="http://schemas.openxmlformats.org/officeDocument/2006/relationships/hyperlink" Target="http://www.cancer.org/cancer/colonandrectumcancer/detailedguide/colorectal-cancer-signs-and-symptoms" TargetMode="External"/><Relationship Id="rId12" Type="http://schemas.openxmlformats.org/officeDocument/2006/relationships/hyperlink" Target="http://www.cancer.gov/cancertopics/pdq/screening/colorectal/Patient/page2"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cancer.org/cancer/colonandrectumcancer/detailedguide/colorectal-cancer-risk-factors" TargetMode="External"/><Relationship Id="rId11" Type="http://schemas.openxmlformats.org/officeDocument/2006/relationships/hyperlink" Target="http://www.cancer.gov/cancertopics/pdq/treatment/colon/Patient/page1#figure_213_e" TargetMode="External"/><Relationship Id="rId5" Type="http://schemas.openxmlformats.org/officeDocument/2006/relationships/hyperlink" Target="http://www.cancer.org/cancer/colonandrectumcancer/detailedguide/colorectal-cancer-what-is-cancer" TargetMode="External"/><Relationship Id="rId10" Type="http://schemas.openxmlformats.org/officeDocument/2006/relationships/hyperlink" Target="http://www.cancer.org/cancer/colonandrectumcancer/moreinformation/colonandrectumcancerearlydetection/colorectal-cancer-early-detection-screening-coverage-laws" TargetMode="External"/><Relationship Id="rId4" Type="http://schemas.openxmlformats.org/officeDocument/2006/relationships/hyperlink" Target="http://www.hopkinscoloncancercenter.org/CMS/CMS_Page.aspx?CurrentUDV=59&amp;CMS_Page_ID=0B34E9BE-5DE6-4CB4-B387-4158CC924084" TargetMode="External"/><Relationship Id="rId9" Type="http://schemas.openxmlformats.org/officeDocument/2006/relationships/hyperlink" Target="http://www.cancer.org/cancer/colonandrectumcancer/detailedguide/colorectal-cancer-detec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tatecancerprofiles.cancer.gov/quick-profiles/index.php?statename=kentucky" TargetMode="External"/><Relationship Id="rId7"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cancer-rates.info/ky/index.php" TargetMode="External"/><Relationship Id="rId5" Type="http://schemas.openxmlformats.org/officeDocument/2006/relationships/hyperlink" Target="http://statecancerprofiles.cancer.gov/map/map.withimage.php?00&amp;001&amp;020&amp;00&amp;0&amp;01&amp;0&amp;1&amp;6&amp;0#results" TargetMode="External"/><Relationship Id="rId4" Type="http://schemas.openxmlformats.org/officeDocument/2006/relationships/hyperlink" Target="http://apps.nccd.cdc.gov/uscs/cancersrankedbystate.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743200"/>
            <a:ext cx="3313355" cy="1972236"/>
          </a:xfrm>
        </p:spPr>
        <p:txBody>
          <a:bodyPr>
            <a:normAutofit fontScale="90000"/>
          </a:bodyPr>
          <a:lstStyle/>
          <a:p>
            <a:pPr algn="ctr"/>
            <a:r>
              <a:rPr lang="en-US" sz="3600" b="1" dirty="0" smtClean="0"/>
              <a:t>Colon Cancer in Kentucky</a:t>
            </a:r>
            <a:br>
              <a:rPr lang="en-US" sz="3600" b="1" dirty="0" smtClean="0"/>
            </a:br>
            <a:r>
              <a:rPr lang="en-US" b="1" dirty="0"/>
              <a:t/>
            </a:r>
            <a:br>
              <a:rPr lang="en-US" b="1" dirty="0"/>
            </a:br>
            <a:r>
              <a:rPr lang="en-US" b="1" dirty="0" smtClean="0"/>
              <a:t>{Date} 2015</a:t>
            </a:r>
            <a:endParaRPr lang="en-US" sz="3600" b="1" dirty="0"/>
          </a:p>
        </p:txBody>
      </p:sp>
      <p:sp>
        <p:nvSpPr>
          <p:cNvPr id="3" name="Subtitle 2"/>
          <p:cNvSpPr>
            <a:spLocks noGrp="1"/>
          </p:cNvSpPr>
          <p:nvPr>
            <p:ph type="subTitle" idx="1"/>
          </p:nvPr>
        </p:nvSpPr>
        <p:spPr>
          <a:xfrm>
            <a:off x="381000" y="3048000"/>
            <a:ext cx="3929195" cy="2514600"/>
          </a:xfrm>
          <a:solidFill>
            <a:schemeClr val="bg1">
              <a:lumMod val="95000"/>
            </a:schemeClr>
          </a:solidFill>
          <a:ln w="38100">
            <a:solidFill>
              <a:schemeClr val="bg1">
                <a:lumMod val="50000"/>
              </a:schemeClr>
            </a:solidFill>
          </a:ln>
        </p:spPr>
        <p:txBody>
          <a:bodyPr>
            <a:noAutofit/>
          </a:bodyPr>
          <a:lstStyle/>
          <a:p>
            <a:pPr algn="ctr"/>
            <a:r>
              <a:rPr lang="en-US" sz="2800" b="1" dirty="0" smtClean="0"/>
              <a:t>Presented by:</a:t>
            </a:r>
          </a:p>
          <a:p>
            <a:pPr algn="ctr"/>
            <a:r>
              <a:rPr lang="en-US" sz="2800" b="1" dirty="0" smtClean="0"/>
              <a:t>{Community Partner’s Name,</a:t>
            </a:r>
          </a:p>
          <a:p>
            <a:pPr algn="ctr"/>
            <a:r>
              <a:rPr lang="en-US" sz="2800" b="1" dirty="0" smtClean="0"/>
              <a:t>Organization,</a:t>
            </a:r>
          </a:p>
          <a:p>
            <a:pPr algn="ctr"/>
            <a:r>
              <a:rPr lang="en-US" sz="2800" b="1" dirty="0" smtClean="0"/>
              <a:t>Contact Email</a:t>
            </a:r>
            <a:r>
              <a:rPr lang="en-US" sz="2800" b="1" dirty="0"/>
              <a:t>}</a:t>
            </a:r>
            <a:endParaRPr lang="en-US" sz="2800" b="1" dirty="0" smtClean="0"/>
          </a:p>
          <a:p>
            <a:pPr algn="ctr"/>
            <a:endParaRPr lang="en-US" b="1" dirty="0" smtClean="0"/>
          </a:p>
        </p:txBody>
      </p:sp>
      <p:pic>
        <p:nvPicPr>
          <p:cNvPr id="4" name="Picture 3"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9600"/>
            <a:ext cx="1356360" cy="1609344"/>
          </a:xfrm>
          <a:prstGeom prst="rect">
            <a:avLst/>
          </a:prstGeom>
        </p:spPr>
      </p:pic>
    </p:spTree>
    <p:extLst>
      <p:ext uri="{BB962C8B-B14F-4D97-AF65-F5344CB8AC3E}">
        <p14:creationId xmlns:p14="http://schemas.microsoft.com/office/powerpoint/2010/main" val="381641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6" y="762000"/>
            <a:ext cx="7024744" cy="1143000"/>
          </a:xfrm>
        </p:spPr>
        <p:txBody>
          <a:bodyPr>
            <a:normAutofit fontScale="90000"/>
          </a:bodyPr>
          <a:lstStyle/>
          <a:p>
            <a:r>
              <a:rPr lang="en-US" dirty="0" smtClean="0"/>
              <a:t>Risk Factors for Colon Cancer</a:t>
            </a:r>
            <a:endParaRPr lang="en-US" dirty="0"/>
          </a:p>
        </p:txBody>
      </p:sp>
      <p:sp>
        <p:nvSpPr>
          <p:cNvPr id="3" name="Content Placeholder 2"/>
          <p:cNvSpPr>
            <a:spLocks noGrp="1"/>
          </p:cNvSpPr>
          <p:nvPr>
            <p:ph sz="quarter" idx="13"/>
          </p:nvPr>
        </p:nvSpPr>
        <p:spPr>
          <a:xfrm>
            <a:off x="1042416" y="2313432"/>
            <a:ext cx="4367784" cy="3782568"/>
          </a:xfrm>
        </p:spPr>
        <p:txBody>
          <a:bodyPr>
            <a:normAutofit/>
          </a:bodyPr>
          <a:lstStyle/>
          <a:p>
            <a:r>
              <a:rPr lang="en-US" dirty="0" smtClean="0"/>
              <a:t>Different cancers have different risk factors</a:t>
            </a:r>
          </a:p>
          <a:p>
            <a:r>
              <a:rPr lang="en-US" dirty="0" smtClean="0"/>
              <a:t>Having a risk factor(s) does not mean you will get cancer</a:t>
            </a:r>
          </a:p>
          <a:p>
            <a:r>
              <a:rPr lang="en-US" dirty="0" smtClean="0"/>
              <a:t>Certain risk factors increase a person’s chance of developing a polyp(s) or colorectal cancer</a:t>
            </a:r>
          </a:p>
          <a:p>
            <a:pPr marL="68580" indent="0">
              <a:buNone/>
            </a:pPr>
            <a:endParaRPr lang="en-US" dirty="0"/>
          </a:p>
          <a:p>
            <a:pPr marL="68580" indent="0">
              <a:buNone/>
            </a:pPr>
            <a:endParaRPr lang="en-US" dirty="0"/>
          </a:p>
        </p:txBody>
      </p:sp>
      <p:sp>
        <p:nvSpPr>
          <p:cNvPr id="6" name="TextBox 5"/>
          <p:cNvSpPr txBox="1"/>
          <p:nvPr/>
        </p:nvSpPr>
        <p:spPr>
          <a:xfrm>
            <a:off x="5334000" y="2379869"/>
            <a:ext cx="3071390" cy="1200329"/>
          </a:xfrm>
          <a:prstGeom prst="rect">
            <a:avLst/>
          </a:prstGeom>
          <a:solidFill>
            <a:schemeClr val="bg1">
              <a:lumMod val="85000"/>
            </a:schemeClr>
          </a:solidFill>
          <a:ln w="28575">
            <a:noFill/>
          </a:ln>
        </p:spPr>
        <p:txBody>
          <a:bodyPr wrap="square" rtlCol="0">
            <a:spAutoFit/>
          </a:bodyPr>
          <a:lstStyle/>
          <a:p>
            <a:pPr marL="0" lvl="2"/>
            <a:r>
              <a:rPr lang="en-US" b="1" dirty="0" smtClean="0">
                <a:solidFill>
                  <a:schemeClr val="tx1">
                    <a:lumMod val="65000"/>
                    <a:lumOff val="35000"/>
                  </a:schemeClr>
                </a:solidFill>
              </a:rPr>
              <a:t>Risk Factor: </a:t>
            </a:r>
          </a:p>
          <a:p>
            <a:pPr marL="0" lvl="2"/>
            <a:r>
              <a:rPr lang="en-US" dirty="0" smtClean="0"/>
              <a:t>Anything that affects your chance of getting a disease such as cancer.</a:t>
            </a:r>
            <a:endParaRPr lang="en-US" dirty="0"/>
          </a:p>
        </p:txBody>
      </p:sp>
      <p:pic>
        <p:nvPicPr>
          <p:cNvPr id="7" name="Picture 6"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833914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024744" cy="1143000"/>
          </a:xfrm>
        </p:spPr>
        <p:txBody>
          <a:bodyPr>
            <a:normAutofit fontScale="90000"/>
          </a:bodyPr>
          <a:lstStyle/>
          <a:p>
            <a:r>
              <a:rPr lang="en-US" dirty="0" smtClean="0"/>
              <a:t>Risk Factors for Colon Cancer:</a:t>
            </a:r>
            <a:r>
              <a:rPr lang="en-US" dirty="0"/>
              <a:t> </a:t>
            </a:r>
            <a:r>
              <a:rPr lang="en-US" dirty="0" smtClean="0"/>
              <a:t> Lifestyle Factors</a:t>
            </a:r>
            <a:endParaRPr lang="en-US" dirty="0"/>
          </a:p>
        </p:txBody>
      </p:sp>
      <p:sp>
        <p:nvSpPr>
          <p:cNvPr id="9" name="Content Placeholder 8"/>
          <p:cNvSpPr>
            <a:spLocks noGrp="1"/>
          </p:cNvSpPr>
          <p:nvPr>
            <p:ph idx="1"/>
          </p:nvPr>
        </p:nvSpPr>
        <p:spPr>
          <a:xfrm>
            <a:off x="1043490" y="2185241"/>
            <a:ext cx="6777317" cy="4063159"/>
          </a:xfrm>
        </p:spPr>
        <p:txBody>
          <a:bodyPr>
            <a:normAutofit lnSpcReduction="10000"/>
          </a:bodyPr>
          <a:lstStyle/>
          <a:p>
            <a:r>
              <a:rPr lang="en-US" dirty="0" smtClean="0"/>
              <a:t>Diet</a:t>
            </a:r>
          </a:p>
          <a:p>
            <a:pPr lvl="1"/>
            <a:r>
              <a:rPr lang="en-US" dirty="0" smtClean="0"/>
              <a:t>High in red meats (beef, pork,</a:t>
            </a:r>
          </a:p>
          <a:p>
            <a:pPr marL="365760" lvl="1" indent="0">
              <a:buNone/>
            </a:pPr>
            <a:r>
              <a:rPr lang="en-US" dirty="0" smtClean="0"/>
              <a:t>    lamb, or liver) and processed </a:t>
            </a:r>
          </a:p>
          <a:p>
            <a:pPr marL="365760" lvl="1" indent="0">
              <a:buNone/>
            </a:pPr>
            <a:r>
              <a:rPr lang="en-US" dirty="0"/>
              <a:t> </a:t>
            </a:r>
            <a:r>
              <a:rPr lang="en-US" dirty="0" smtClean="0"/>
              <a:t>   meats</a:t>
            </a:r>
          </a:p>
          <a:p>
            <a:pPr lvl="1"/>
            <a:r>
              <a:rPr lang="en-US" dirty="0" smtClean="0"/>
              <a:t>Cooking meats at high temperatures</a:t>
            </a:r>
          </a:p>
          <a:p>
            <a:pPr marL="365760" lvl="1" indent="0">
              <a:buNone/>
            </a:pPr>
            <a:r>
              <a:rPr lang="en-US" dirty="0"/>
              <a:t> </a:t>
            </a:r>
            <a:r>
              <a:rPr lang="en-US" dirty="0" smtClean="0"/>
              <a:t>  (frying, broiling, or grilling) </a:t>
            </a:r>
          </a:p>
          <a:p>
            <a:r>
              <a:rPr lang="en-US" dirty="0" smtClean="0"/>
              <a:t>Physical inactivity</a:t>
            </a:r>
          </a:p>
          <a:p>
            <a:r>
              <a:rPr lang="en-US" dirty="0" smtClean="0"/>
              <a:t>Obesity (Being very overweight)</a:t>
            </a:r>
          </a:p>
          <a:p>
            <a:r>
              <a:rPr lang="en-US" dirty="0" smtClean="0"/>
              <a:t>Smoking</a:t>
            </a:r>
          </a:p>
          <a:p>
            <a:r>
              <a:rPr lang="en-US" dirty="0" smtClean="0"/>
              <a:t>Heavy alcohol use</a:t>
            </a:r>
            <a:endParaRPr lang="en-US" dirty="0"/>
          </a:p>
        </p:txBody>
      </p:sp>
      <p:sp>
        <p:nvSpPr>
          <p:cNvPr id="11" name="Up Arrow 10"/>
          <p:cNvSpPr/>
          <p:nvPr/>
        </p:nvSpPr>
        <p:spPr>
          <a:xfrm>
            <a:off x="6248400" y="2057400"/>
            <a:ext cx="2286000" cy="4419600"/>
          </a:xfrm>
          <a:prstGeom prst="upArrow">
            <a:avLst/>
          </a:prstGeom>
          <a:solidFill>
            <a:srgbClr val="FF0000"/>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135007" y="3572325"/>
            <a:ext cx="1371600" cy="1200329"/>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b="1" dirty="0" smtClean="0">
                <a:solidFill>
                  <a:schemeClr val="tx1">
                    <a:lumMod val="65000"/>
                    <a:lumOff val="35000"/>
                  </a:schemeClr>
                </a:solidFill>
              </a:rPr>
              <a:t>Increases Risk for</a:t>
            </a:r>
            <a:endParaRPr lang="en-US" b="1" dirty="0">
              <a:solidFill>
                <a:schemeClr val="tx1">
                  <a:lumMod val="65000"/>
                  <a:lumOff val="35000"/>
                </a:schemeClr>
              </a:solidFill>
            </a:endParaRPr>
          </a:p>
          <a:p>
            <a:r>
              <a:rPr lang="en-US" b="1" dirty="0">
                <a:solidFill>
                  <a:schemeClr val="tx1">
                    <a:lumMod val="65000"/>
                    <a:lumOff val="35000"/>
                  </a:schemeClr>
                </a:solidFill>
              </a:rPr>
              <a:t>Colon </a:t>
            </a:r>
          </a:p>
          <a:p>
            <a:r>
              <a:rPr lang="en-US" b="1" dirty="0">
                <a:solidFill>
                  <a:schemeClr val="tx1">
                    <a:lumMod val="65000"/>
                    <a:lumOff val="35000"/>
                  </a:schemeClr>
                </a:solidFill>
              </a:rPr>
              <a:t>Cancer</a:t>
            </a:r>
          </a:p>
        </p:txBody>
      </p:sp>
      <p:pic>
        <p:nvPicPr>
          <p:cNvPr id="7" name="Picture 6"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825715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66" y="542475"/>
            <a:ext cx="7230034" cy="1828800"/>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Other Risk </a:t>
            </a:r>
            <a:r>
              <a:rPr lang="en-US" dirty="0"/>
              <a:t>Factors for Colon Cancer:</a:t>
            </a:r>
            <a:br>
              <a:rPr lang="en-US" dirty="0"/>
            </a:br>
            <a:r>
              <a:rPr lang="en-US" dirty="0"/>
              <a:t>	</a:t>
            </a:r>
          </a:p>
        </p:txBody>
      </p:sp>
      <p:sp>
        <p:nvSpPr>
          <p:cNvPr id="3" name="Content Placeholder 2"/>
          <p:cNvSpPr>
            <a:spLocks noGrp="1"/>
          </p:cNvSpPr>
          <p:nvPr>
            <p:ph idx="1"/>
          </p:nvPr>
        </p:nvSpPr>
        <p:spPr>
          <a:xfrm>
            <a:off x="609600" y="1859071"/>
            <a:ext cx="6777317" cy="4617929"/>
          </a:xfrm>
        </p:spPr>
        <p:txBody>
          <a:bodyPr>
            <a:normAutofit fontScale="92500" lnSpcReduction="10000"/>
          </a:bodyPr>
          <a:lstStyle/>
          <a:p>
            <a:r>
              <a:rPr lang="en-US" dirty="0" smtClean="0"/>
              <a:t>Age (over 50)</a:t>
            </a:r>
          </a:p>
          <a:p>
            <a:r>
              <a:rPr lang="en-US" dirty="0" smtClean="0"/>
              <a:t>Personal history of colorectal cancer </a:t>
            </a:r>
          </a:p>
          <a:p>
            <a:pPr marL="640080" lvl="2" indent="0">
              <a:buNone/>
            </a:pPr>
            <a:r>
              <a:rPr lang="en-US" sz="2400" dirty="0" smtClean="0"/>
              <a:t>or polyps                                      </a:t>
            </a:r>
          </a:p>
          <a:p>
            <a:r>
              <a:rPr lang="en-US" dirty="0" smtClean="0"/>
              <a:t>Personal history of Inflammatory</a:t>
            </a:r>
          </a:p>
          <a:p>
            <a:pPr marL="68580" indent="0">
              <a:buNone/>
            </a:pPr>
            <a:r>
              <a:rPr lang="en-US" dirty="0" smtClean="0"/>
              <a:t>    Bowel Disease (IBD)</a:t>
            </a:r>
          </a:p>
          <a:p>
            <a:r>
              <a:rPr lang="en-US" dirty="0" smtClean="0"/>
              <a:t>Family history of colorectal </a:t>
            </a:r>
          </a:p>
          <a:p>
            <a:pPr marL="68580" indent="0">
              <a:buNone/>
            </a:pPr>
            <a:r>
              <a:rPr lang="en-US" dirty="0" smtClean="0"/>
              <a:t>   cancer or polyps</a:t>
            </a:r>
          </a:p>
          <a:p>
            <a:r>
              <a:rPr lang="en-US" dirty="0" smtClean="0"/>
              <a:t>Inherited syndromes</a:t>
            </a:r>
          </a:p>
          <a:p>
            <a:r>
              <a:rPr lang="en-US" dirty="0" smtClean="0"/>
              <a:t>Racial &amp; Ethnic Backgrounds:  </a:t>
            </a:r>
          </a:p>
          <a:p>
            <a:pPr marL="365760" lvl="1" indent="0">
              <a:buNone/>
            </a:pPr>
            <a:r>
              <a:rPr lang="en-US" dirty="0" smtClean="0"/>
              <a:t>African-Americans &amp; Jewish persons of </a:t>
            </a:r>
          </a:p>
          <a:p>
            <a:pPr marL="365760" lvl="1" indent="0">
              <a:buNone/>
            </a:pPr>
            <a:r>
              <a:rPr lang="en-US" dirty="0" smtClean="0"/>
              <a:t>Eastern European descent</a:t>
            </a:r>
          </a:p>
          <a:p>
            <a:r>
              <a:rPr lang="en-US" dirty="0" smtClean="0"/>
              <a:t>Type 2 Diabetes</a:t>
            </a:r>
          </a:p>
          <a:p>
            <a:pPr marL="365760" lvl="1" indent="0">
              <a:buNone/>
            </a:pPr>
            <a:endParaRPr lang="en-US" dirty="0" smtClean="0"/>
          </a:p>
          <a:p>
            <a:endParaRPr lang="en-US" dirty="0"/>
          </a:p>
        </p:txBody>
      </p:sp>
      <p:sp>
        <p:nvSpPr>
          <p:cNvPr id="4" name="Up Arrow 3"/>
          <p:cNvSpPr/>
          <p:nvPr/>
        </p:nvSpPr>
        <p:spPr>
          <a:xfrm>
            <a:off x="5943600" y="1401871"/>
            <a:ext cx="2590800" cy="4572000"/>
          </a:xfrm>
          <a:prstGeom prst="upArrow">
            <a:avLst/>
          </a:prstGeom>
          <a:solidFill>
            <a:srgbClr val="FF0000"/>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010400" y="3200400"/>
            <a:ext cx="1371600" cy="1200329"/>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b="1" dirty="0" smtClean="0">
                <a:solidFill>
                  <a:schemeClr val="tx1">
                    <a:lumMod val="65000"/>
                    <a:lumOff val="35000"/>
                  </a:schemeClr>
                </a:solidFill>
              </a:rPr>
              <a:t>Increases Risk for</a:t>
            </a:r>
            <a:endParaRPr lang="en-US" b="1" dirty="0">
              <a:solidFill>
                <a:schemeClr val="tx1">
                  <a:lumMod val="65000"/>
                  <a:lumOff val="35000"/>
                </a:schemeClr>
              </a:solidFill>
            </a:endParaRPr>
          </a:p>
          <a:p>
            <a:r>
              <a:rPr lang="en-US" b="1" dirty="0">
                <a:solidFill>
                  <a:schemeClr val="tx1">
                    <a:lumMod val="65000"/>
                    <a:lumOff val="35000"/>
                  </a:schemeClr>
                </a:solidFill>
              </a:rPr>
              <a:t>Colon </a:t>
            </a:r>
          </a:p>
          <a:p>
            <a:r>
              <a:rPr lang="en-US" b="1" dirty="0">
                <a:solidFill>
                  <a:schemeClr val="tx1">
                    <a:lumMod val="65000"/>
                    <a:lumOff val="35000"/>
                  </a:schemeClr>
                </a:solidFill>
              </a:rPr>
              <a:t>Cancer</a:t>
            </a:r>
          </a:p>
        </p:txBody>
      </p:sp>
      <p:pic>
        <p:nvPicPr>
          <p:cNvPr id="7" name="Picture 6"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699612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04" y="618656"/>
            <a:ext cx="7024744" cy="1143000"/>
          </a:xfrm>
        </p:spPr>
        <p:txBody>
          <a:bodyPr>
            <a:normAutofit fontScale="90000"/>
          </a:bodyPr>
          <a:lstStyle/>
          <a:p>
            <a:r>
              <a:rPr lang="en-US" dirty="0" smtClean="0"/>
              <a:t>Signs &amp; Symptoms </a:t>
            </a:r>
            <a:br>
              <a:rPr lang="en-US" dirty="0" smtClean="0"/>
            </a:br>
            <a:r>
              <a:rPr lang="en-US" dirty="0"/>
              <a:t>	</a:t>
            </a:r>
            <a:r>
              <a:rPr lang="en-US" dirty="0" smtClean="0"/>
              <a:t>of Colon Cancer</a:t>
            </a:r>
            <a:endParaRPr lang="en-US" dirty="0"/>
          </a:p>
        </p:txBody>
      </p:sp>
      <p:sp>
        <p:nvSpPr>
          <p:cNvPr id="3" name="Content Placeholder 2"/>
          <p:cNvSpPr>
            <a:spLocks noGrp="1"/>
          </p:cNvSpPr>
          <p:nvPr>
            <p:ph sz="quarter" idx="13"/>
          </p:nvPr>
        </p:nvSpPr>
        <p:spPr>
          <a:xfrm>
            <a:off x="731212" y="2689912"/>
            <a:ext cx="3798513" cy="2929792"/>
          </a:xfrm>
        </p:spPr>
        <p:txBody>
          <a:bodyPr/>
          <a:lstStyle/>
          <a:p>
            <a:pPr marL="68580" indent="0">
              <a:buNone/>
            </a:pPr>
            <a:r>
              <a:rPr lang="en-US" dirty="0" smtClean="0"/>
              <a:t>	</a:t>
            </a:r>
          </a:p>
          <a:p>
            <a:r>
              <a:rPr lang="en-US" sz="2200" dirty="0" smtClean="0"/>
              <a:t>A change in bowel habits</a:t>
            </a:r>
          </a:p>
          <a:p>
            <a:r>
              <a:rPr lang="en-US" sz="2200" dirty="0" smtClean="0"/>
              <a:t>A feeling of needing a bowel movement</a:t>
            </a:r>
          </a:p>
          <a:p>
            <a:r>
              <a:rPr lang="en-US" sz="2200" dirty="0" smtClean="0"/>
              <a:t>Rectal bleeding</a:t>
            </a:r>
          </a:p>
          <a:p>
            <a:r>
              <a:rPr lang="en-US" sz="2000" dirty="0"/>
              <a:t>Blood in the stool which may make it look </a:t>
            </a:r>
            <a:r>
              <a:rPr lang="en-US" sz="2000" dirty="0" smtClean="0"/>
              <a:t>dark</a:t>
            </a:r>
            <a:endParaRPr lang="en-US" sz="2200" dirty="0" smtClean="0"/>
          </a:p>
          <a:p>
            <a:pPr marL="68580" indent="0">
              <a:buNone/>
            </a:pPr>
            <a:endParaRPr lang="en-US" dirty="0"/>
          </a:p>
          <a:p>
            <a:pPr marL="68580" indent="0">
              <a:buNone/>
            </a:pPr>
            <a:endParaRPr lang="en-US" dirty="0"/>
          </a:p>
        </p:txBody>
      </p:sp>
      <p:sp>
        <p:nvSpPr>
          <p:cNvPr id="6" name="Content Placeholder 5"/>
          <p:cNvSpPr>
            <a:spLocks noGrp="1"/>
          </p:cNvSpPr>
          <p:nvPr>
            <p:ph sz="quarter" idx="14"/>
          </p:nvPr>
        </p:nvSpPr>
        <p:spPr>
          <a:xfrm>
            <a:off x="4664017" y="3048000"/>
            <a:ext cx="3678483" cy="2441174"/>
          </a:xfrm>
        </p:spPr>
        <p:txBody>
          <a:bodyPr>
            <a:normAutofit/>
          </a:bodyPr>
          <a:lstStyle/>
          <a:p>
            <a:r>
              <a:rPr lang="en-US" sz="2200" dirty="0"/>
              <a:t>Cramping or abdominal (belly) pain</a:t>
            </a:r>
          </a:p>
          <a:p>
            <a:r>
              <a:rPr lang="en-US" sz="2200" dirty="0"/>
              <a:t>Weakness &amp; fatigue</a:t>
            </a:r>
          </a:p>
          <a:p>
            <a:r>
              <a:rPr lang="en-US" sz="2200" dirty="0"/>
              <a:t>Unintended weight loss</a:t>
            </a:r>
          </a:p>
        </p:txBody>
      </p:sp>
      <p:sp>
        <p:nvSpPr>
          <p:cNvPr id="7" name="TextBox 6"/>
          <p:cNvSpPr txBox="1"/>
          <p:nvPr/>
        </p:nvSpPr>
        <p:spPr>
          <a:xfrm>
            <a:off x="709534" y="1814920"/>
            <a:ext cx="7690104" cy="461665"/>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dirty="0" smtClean="0"/>
              <a:t>   </a:t>
            </a:r>
            <a:r>
              <a:rPr lang="en-US" sz="2400" dirty="0" smtClean="0"/>
              <a:t>Early colon cancer may have </a:t>
            </a:r>
            <a:r>
              <a:rPr lang="en-US" sz="2400" b="1" dirty="0" smtClean="0">
                <a:solidFill>
                  <a:srgbClr val="FF0000"/>
                </a:solidFill>
              </a:rPr>
              <a:t>NO </a:t>
            </a:r>
            <a:r>
              <a:rPr lang="en-US" sz="2400" dirty="0" smtClean="0"/>
              <a:t>symptoms.</a:t>
            </a:r>
            <a:endParaRPr lang="en-US" sz="2400" dirty="0"/>
          </a:p>
        </p:txBody>
      </p:sp>
      <p:sp>
        <p:nvSpPr>
          <p:cNvPr id="8" name="Explosion 1 7"/>
          <p:cNvSpPr/>
          <p:nvPr/>
        </p:nvSpPr>
        <p:spPr>
          <a:xfrm>
            <a:off x="339204" y="1629179"/>
            <a:ext cx="533400" cy="533400"/>
          </a:xfrm>
          <a:prstGeom prst="irregularSeal1">
            <a:avLst/>
          </a:prstGeom>
          <a:solidFill>
            <a:srgbClr val="FF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2086" y="5655194"/>
            <a:ext cx="7687552" cy="646331"/>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dirty="0" smtClean="0"/>
              <a:t>Schedule an appointment to talk to your health care provider if you</a:t>
            </a:r>
          </a:p>
          <a:p>
            <a:r>
              <a:rPr lang="en-US" dirty="0" smtClean="0"/>
              <a:t> have any of these symptoms.</a:t>
            </a:r>
            <a:endParaRPr lang="en-US" dirty="0"/>
          </a:p>
        </p:txBody>
      </p:sp>
      <p:sp>
        <p:nvSpPr>
          <p:cNvPr id="10" name="TextBox 9"/>
          <p:cNvSpPr txBox="1"/>
          <p:nvPr/>
        </p:nvSpPr>
        <p:spPr>
          <a:xfrm>
            <a:off x="1066800" y="2537185"/>
            <a:ext cx="6102953" cy="430887"/>
          </a:xfrm>
          <a:prstGeom prst="rect">
            <a:avLst/>
          </a:prstGeom>
          <a:noFill/>
        </p:spPr>
        <p:txBody>
          <a:bodyPr wrap="none" rtlCol="0">
            <a:spAutoFit/>
          </a:bodyPr>
          <a:lstStyle/>
          <a:p>
            <a:r>
              <a:rPr lang="en-US" sz="2200" dirty="0">
                <a:solidFill>
                  <a:schemeClr val="tx2"/>
                </a:solidFill>
              </a:rPr>
              <a:t>If</a:t>
            </a:r>
            <a:r>
              <a:rPr lang="en-US" dirty="0" smtClean="0"/>
              <a:t> </a:t>
            </a:r>
            <a:r>
              <a:rPr lang="en-US" sz="2200" dirty="0">
                <a:solidFill>
                  <a:schemeClr val="tx2"/>
                </a:solidFill>
              </a:rPr>
              <a:t>symptoms are present, they </a:t>
            </a:r>
            <a:r>
              <a:rPr lang="en-US" sz="2200" u="sng" dirty="0">
                <a:solidFill>
                  <a:schemeClr val="tx2"/>
                </a:solidFill>
              </a:rPr>
              <a:t>may</a:t>
            </a:r>
            <a:r>
              <a:rPr lang="en-US" sz="2200" dirty="0">
                <a:solidFill>
                  <a:schemeClr val="tx2"/>
                </a:solidFill>
              </a:rPr>
              <a:t> include: </a:t>
            </a:r>
          </a:p>
        </p:txBody>
      </p:sp>
      <p:pic>
        <p:nvPicPr>
          <p:cNvPr id="11" name="Picture 10"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56220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Importance of Screening</a:t>
            </a:r>
            <a:br>
              <a:rPr lang="en-US" dirty="0" smtClean="0"/>
            </a:br>
            <a:r>
              <a:rPr lang="en-US" dirty="0"/>
              <a:t>	</a:t>
            </a:r>
            <a:r>
              <a:rPr lang="en-US" dirty="0" smtClean="0"/>
              <a:t>for Colon Cancer</a:t>
            </a:r>
            <a:endParaRPr lang="en-US" dirty="0"/>
          </a:p>
        </p:txBody>
      </p:sp>
      <p:sp>
        <p:nvSpPr>
          <p:cNvPr id="6" name="Content Placeholder 5"/>
          <p:cNvSpPr>
            <a:spLocks noGrp="1"/>
          </p:cNvSpPr>
          <p:nvPr>
            <p:ph idx="1"/>
          </p:nvPr>
        </p:nvSpPr>
        <p:spPr/>
        <p:txBody>
          <a:bodyPr>
            <a:normAutofit/>
          </a:bodyPr>
          <a:lstStyle/>
          <a:p>
            <a:r>
              <a:rPr lang="en-US" dirty="0" smtClean="0"/>
              <a:t>Colon cancer is </a:t>
            </a:r>
            <a:r>
              <a:rPr lang="en-US" b="1" u="sng" dirty="0" smtClean="0">
                <a:solidFill>
                  <a:srgbClr val="FF0000"/>
                </a:solidFill>
              </a:rPr>
              <a:t>PREVENTABLE!</a:t>
            </a:r>
          </a:p>
          <a:p>
            <a:r>
              <a:rPr lang="en-US" dirty="0" smtClean="0"/>
              <a:t>Early diagnosis means a better chance at successful treatment. </a:t>
            </a:r>
          </a:p>
          <a:p>
            <a:endParaRPr lang="en-US" dirty="0" smtClean="0"/>
          </a:p>
        </p:txBody>
      </p:sp>
      <p:graphicFrame>
        <p:nvGraphicFramePr>
          <p:cNvPr id="7" name="Diagram 6"/>
          <p:cNvGraphicFramePr/>
          <p:nvPr>
            <p:extLst>
              <p:ext uri="{D42A27DB-BD31-4B8C-83A1-F6EECF244321}">
                <p14:modId xmlns:p14="http://schemas.microsoft.com/office/powerpoint/2010/main" val="992793157"/>
              </p:ext>
            </p:extLst>
          </p:nvPr>
        </p:nvGraphicFramePr>
        <p:xfrm>
          <a:off x="576141" y="3810000"/>
          <a:ext cx="74676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891453798"/>
              </p:ext>
            </p:extLst>
          </p:nvPr>
        </p:nvGraphicFramePr>
        <p:xfrm>
          <a:off x="838200" y="3733800"/>
          <a:ext cx="7467600" cy="271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descr="Colon Cancer blue star symbol_blue (1).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836874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340708"/>
            <a:ext cx="7024744" cy="1143000"/>
          </a:xfrm>
        </p:spPr>
        <p:txBody>
          <a:bodyPr>
            <a:normAutofit/>
          </a:bodyPr>
          <a:lstStyle/>
          <a:p>
            <a:r>
              <a:rPr lang="en-US" sz="3600" dirty="0"/>
              <a:t>Who should be </a:t>
            </a:r>
            <a:r>
              <a:rPr lang="en-US" sz="3600" dirty="0" smtClean="0"/>
              <a:t>screened?</a:t>
            </a:r>
            <a:endParaRPr lang="en-US" sz="3600" dirty="0"/>
          </a:p>
        </p:txBody>
      </p:sp>
      <p:sp>
        <p:nvSpPr>
          <p:cNvPr id="4" name="Text Placeholder 3"/>
          <p:cNvSpPr>
            <a:spLocks noGrp="1"/>
          </p:cNvSpPr>
          <p:nvPr>
            <p:ph type="body" idx="1"/>
          </p:nvPr>
        </p:nvSpPr>
        <p:spPr>
          <a:xfrm>
            <a:off x="1134348" y="1707296"/>
            <a:ext cx="2430750" cy="639762"/>
          </a:xfrm>
        </p:spPr>
        <p:txBody>
          <a:bodyPr>
            <a:noAutofit/>
          </a:bodyPr>
          <a:lstStyle/>
          <a:p>
            <a:pPr>
              <a:spcBef>
                <a:spcPts val="0"/>
              </a:spcBef>
            </a:pPr>
            <a:r>
              <a:rPr lang="en-US" dirty="0" smtClean="0"/>
              <a:t>People at </a:t>
            </a:r>
          </a:p>
          <a:p>
            <a:pPr>
              <a:spcBef>
                <a:spcPts val="0"/>
              </a:spcBef>
            </a:pPr>
            <a:r>
              <a:rPr lang="en-US" dirty="0" smtClean="0"/>
              <a:t>Average Risk</a:t>
            </a:r>
            <a:endParaRPr lang="en-US" dirty="0"/>
          </a:p>
        </p:txBody>
      </p:sp>
      <p:sp>
        <p:nvSpPr>
          <p:cNvPr id="3" name="Content Placeholder 2"/>
          <p:cNvSpPr>
            <a:spLocks noGrp="1"/>
          </p:cNvSpPr>
          <p:nvPr>
            <p:ph sz="half" idx="2"/>
          </p:nvPr>
        </p:nvSpPr>
        <p:spPr>
          <a:xfrm>
            <a:off x="924040" y="2347058"/>
            <a:ext cx="2641058" cy="3863294"/>
          </a:xfrm>
        </p:spPr>
        <p:txBody>
          <a:bodyPr>
            <a:normAutofit fontScale="92500" lnSpcReduction="10000"/>
          </a:bodyPr>
          <a:lstStyle/>
          <a:p>
            <a:r>
              <a:rPr lang="en-US" b="1" dirty="0" smtClean="0">
                <a:solidFill>
                  <a:srgbClr val="FF0000"/>
                </a:solidFill>
              </a:rPr>
              <a:t>ALL people </a:t>
            </a:r>
            <a:r>
              <a:rPr lang="en-US" dirty="0" smtClean="0"/>
              <a:t>ages 50-75 who are “average risk”</a:t>
            </a:r>
          </a:p>
          <a:p>
            <a:r>
              <a:rPr lang="en-US" dirty="0" smtClean="0"/>
              <a:t>After age 75, discuss with your doctor if screening needs to be continued</a:t>
            </a:r>
          </a:p>
          <a:p>
            <a:r>
              <a:rPr lang="en-US" dirty="0" smtClean="0"/>
              <a:t>Includes men and women</a:t>
            </a:r>
          </a:p>
          <a:p>
            <a:endParaRPr lang="en-US" dirty="0"/>
          </a:p>
        </p:txBody>
      </p:sp>
      <p:sp>
        <p:nvSpPr>
          <p:cNvPr id="5" name="Text Placeholder 4"/>
          <p:cNvSpPr>
            <a:spLocks noGrp="1"/>
          </p:cNvSpPr>
          <p:nvPr>
            <p:ph type="body" sz="quarter" idx="3"/>
          </p:nvPr>
        </p:nvSpPr>
        <p:spPr>
          <a:xfrm>
            <a:off x="4577678" y="1264688"/>
            <a:ext cx="3055717" cy="639762"/>
          </a:xfrm>
        </p:spPr>
        <p:txBody>
          <a:bodyPr/>
          <a:lstStyle/>
          <a:p>
            <a:r>
              <a:rPr lang="en-US" dirty="0" smtClean="0"/>
              <a:t>People at High Risk</a:t>
            </a:r>
            <a:endParaRPr lang="en-US" dirty="0"/>
          </a:p>
        </p:txBody>
      </p:sp>
      <p:sp>
        <p:nvSpPr>
          <p:cNvPr id="6" name="Content Placeholder 5"/>
          <p:cNvSpPr>
            <a:spLocks noGrp="1"/>
          </p:cNvSpPr>
          <p:nvPr>
            <p:ph sz="quarter" idx="4"/>
          </p:nvPr>
        </p:nvSpPr>
        <p:spPr>
          <a:xfrm>
            <a:off x="4028962" y="1907100"/>
            <a:ext cx="4153147" cy="2835797"/>
          </a:xfrm>
        </p:spPr>
        <p:txBody>
          <a:bodyPr>
            <a:normAutofit fontScale="92500" lnSpcReduction="10000"/>
          </a:bodyPr>
          <a:lstStyle/>
          <a:p>
            <a:r>
              <a:rPr lang="en-US" dirty="0" smtClean="0"/>
              <a:t>Have one or more </a:t>
            </a:r>
            <a:r>
              <a:rPr lang="en-US" b="1" dirty="0" smtClean="0"/>
              <a:t>risk factors</a:t>
            </a:r>
            <a:r>
              <a:rPr lang="en-US" dirty="0" smtClean="0"/>
              <a:t> for developing colon cancer</a:t>
            </a:r>
          </a:p>
          <a:p>
            <a:r>
              <a:rPr lang="en-US" dirty="0" smtClean="0"/>
              <a:t>Must be screened more often &amp; regularly</a:t>
            </a:r>
          </a:p>
          <a:p>
            <a:r>
              <a:rPr lang="en-US" dirty="0" smtClean="0"/>
              <a:t>This includes persons with a personal or family history of polyps or colon/rectal cancer</a:t>
            </a:r>
          </a:p>
          <a:p>
            <a:endParaRPr lang="en-US" dirty="0" smtClean="0"/>
          </a:p>
          <a:p>
            <a:endParaRPr lang="en-US" dirty="0"/>
          </a:p>
        </p:txBody>
      </p:sp>
      <p:sp>
        <p:nvSpPr>
          <p:cNvPr id="7" name="TextBox 6"/>
          <p:cNvSpPr txBox="1"/>
          <p:nvPr/>
        </p:nvSpPr>
        <p:spPr>
          <a:xfrm>
            <a:off x="4028962" y="4733024"/>
            <a:ext cx="4276807" cy="1477328"/>
          </a:xfrm>
          <a:prstGeom prst="rect">
            <a:avLst/>
          </a:prstGeom>
          <a:solidFill>
            <a:schemeClr val="bg1">
              <a:lumMod val="85000"/>
            </a:schemeClr>
          </a:solidFill>
          <a:ln w="28575">
            <a:noFill/>
          </a:ln>
        </p:spPr>
        <p:txBody>
          <a:bodyPr wrap="square" rtlCol="0">
            <a:spAutoFit/>
          </a:bodyPr>
          <a:lstStyle/>
          <a:p>
            <a:r>
              <a:rPr lang="en-US" dirty="0" smtClean="0"/>
              <a:t>The American College of Gastroenterology, a professional medical organization, recommends African-Americans begin colon cancer screening at age 45. </a:t>
            </a:r>
            <a:endParaRPr lang="en-US" sz="2400" dirty="0"/>
          </a:p>
        </p:txBody>
      </p:sp>
      <p:pic>
        <p:nvPicPr>
          <p:cNvPr id="9" name="Picture 8"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640897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normAutofit fontScale="90000"/>
          </a:bodyPr>
          <a:lstStyle/>
          <a:p>
            <a:r>
              <a:rPr lang="en-US" dirty="0" smtClean="0"/>
              <a:t>Which Screening Test Should You Get?</a:t>
            </a:r>
            <a:endParaRPr lang="en-US" dirty="0"/>
          </a:p>
        </p:txBody>
      </p:sp>
      <p:sp>
        <p:nvSpPr>
          <p:cNvPr id="3" name="Content Placeholder 2"/>
          <p:cNvSpPr>
            <a:spLocks noGrp="1"/>
          </p:cNvSpPr>
          <p:nvPr>
            <p:ph idx="1"/>
          </p:nvPr>
        </p:nvSpPr>
        <p:spPr>
          <a:xfrm>
            <a:off x="1043490" y="1752600"/>
            <a:ext cx="6777317" cy="3010348"/>
          </a:xfrm>
        </p:spPr>
        <p:txBody>
          <a:bodyPr/>
          <a:lstStyle/>
          <a:p>
            <a:pPr marL="68580" indent="0">
              <a:buNone/>
            </a:pPr>
            <a:r>
              <a:rPr lang="en-US" sz="2000" dirty="0" smtClean="0"/>
              <a:t>It depends on your </a:t>
            </a:r>
            <a:r>
              <a:rPr lang="en-US" sz="2000" b="1" dirty="0" smtClean="0">
                <a:solidFill>
                  <a:schemeClr val="tx1">
                    <a:lumMod val="50000"/>
                    <a:lumOff val="50000"/>
                  </a:schemeClr>
                </a:solidFill>
              </a:rPr>
              <a:t>RISK FACTORS</a:t>
            </a:r>
            <a:r>
              <a:rPr lang="en-US" sz="2000" dirty="0" smtClean="0"/>
              <a:t>. Be sure to talk with your health care provider about your risk factors and the risks for each colon cancer screening test.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65883744"/>
              </p:ext>
            </p:extLst>
          </p:nvPr>
        </p:nvGraphicFramePr>
        <p:xfrm>
          <a:off x="1017648" y="2971800"/>
          <a:ext cx="6886612" cy="1686560"/>
        </p:xfrm>
        <a:graphic>
          <a:graphicData uri="http://schemas.openxmlformats.org/drawingml/2006/table">
            <a:tbl>
              <a:tblPr firstRow="1" bandRow="1">
                <a:tableStyleId>{5C22544A-7EE6-4342-B048-85BDC9FD1C3A}</a:tableStyleId>
              </a:tblPr>
              <a:tblGrid>
                <a:gridCol w="6886612"/>
              </a:tblGrid>
              <a:tr h="675640">
                <a:tc>
                  <a:txBody>
                    <a:bodyPr/>
                    <a:lstStyle/>
                    <a:p>
                      <a:r>
                        <a:rPr lang="en-US" dirty="0" smtClean="0"/>
                        <a:t>Common</a:t>
                      </a:r>
                      <a:r>
                        <a:rPr lang="en-US" baseline="0" dirty="0" smtClean="0"/>
                        <a:t> Colon Cancer Screening Tests which are often covered by Private Health Insurance, Medicare, &amp; Medicaid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Fecal Immunochemical Test</a:t>
                      </a:r>
                      <a:r>
                        <a:rPr lang="en-US" baseline="0" dirty="0" smtClean="0"/>
                        <a:t> (FIT) or </a:t>
                      </a:r>
                      <a:r>
                        <a:rPr lang="en-US" dirty="0" smtClean="0"/>
                        <a:t>Guaiac Fecal Occult Blood Testing (</a:t>
                      </a:r>
                      <a:r>
                        <a:rPr lang="en-US" dirty="0" err="1" smtClean="0"/>
                        <a:t>gFOBT</a:t>
                      </a: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Colonoscopy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991493" y="4762948"/>
            <a:ext cx="6881310" cy="1631216"/>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sz="2000" dirty="0" smtClean="0"/>
              <a:t>Some insurance companies may also cover the fecal DNA test (includes </a:t>
            </a:r>
            <a:r>
              <a:rPr lang="en-US" sz="2000" dirty="0" err="1" smtClean="0"/>
              <a:t>Cologuard</a:t>
            </a:r>
            <a:r>
              <a:rPr lang="en-US" sz="2000" dirty="0" smtClean="0"/>
              <a:t>-is covered by Medicare &amp; Aetna) or other screening tests for colon cancer. Be sure to talk to your insurance company about which test(s)  they cover for your individual risk factors. </a:t>
            </a:r>
            <a:endParaRPr lang="en-US" sz="2000" dirty="0"/>
          </a:p>
        </p:txBody>
      </p:sp>
      <p:pic>
        <p:nvPicPr>
          <p:cNvPr id="8" name="Picture 7"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633923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880710042"/>
              </p:ext>
            </p:extLst>
          </p:nvPr>
        </p:nvGraphicFramePr>
        <p:xfrm>
          <a:off x="723900" y="838200"/>
          <a:ext cx="7696200" cy="4297680"/>
        </p:xfrm>
        <a:graphic>
          <a:graphicData uri="http://schemas.openxmlformats.org/drawingml/2006/table">
            <a:tbl>
              <a:tblPr firstRow="1" bandRow="1">
                <a:tableStyleId>{5C22544A-7EE6-4342-B048-85BDC9FD1C3A}</a:tableStyleId>
              </a:tblPr>
              <a:tblGrid>
                <a:gridCol w="2565400"/>
                <a:gridCol w="2565400"/>
                <a:gridCol w="2565400"/>
              </a:tblGrid>
              <a:tr h="594360">
                <a:tc>
                  <a:txBody>
                    <a:bodyPr/>
                    <a:lstStyle/>
                    <a:p>
                      <a:r>
                        <a:rPr lang="en-US" dirty="0" smtClean="0"/>
                        <a:t>Types</a:t>
                      </a:r>
                      <a:r>
                        <a:rPr lang="en-US" baseline="0" dirty="0" smtClean="0"/>
                        <a:t> of Colon Cancer Screening Tests</a:t>
                      </a:r>
                      <a:endParaRPr lang="en-US" dirty="0"/>
                    </a:p>
                  </a:txBody>
                  <a:tcPr/>
                </a:tc>
                <a:tc>
                  <a:txBody>
                    <a:bodyPr/>
                    <a:lstStyle/>
                    <a:p>
                      <a:r>
                        <a:rPr lang="en-US" dirty="0" smtClean="0"/>
                        <a:t>Description</a:t>
                      </a:r>
                      <a:r>
                        <a:rPr lang="en-US" baseline="0" dirty="0" smtClean="0"/>
                        <a:t> of the Test</a:t>
                      </a:r>
                      <a:endParaRPr lang="en-US" dirty="0"/>
                    </a:p>
                  </a:txBody>
                  <a:tcPr/>
                </a:tc>
                <a:tc>
                  <a:txBody>
                    <a:bodyPr/>
                    <a:lstStyle/>
                    <a:p>
                      <a:r>
                        <a:rPr lang="en-US" dirty="0" smtClean="0"/>
                        <a:t>Screening</a:t>
                      </a:r>
                      <a:r>
                        <a:rPr lang="en-US" baseline="0" dirty="0" smtClean="0"/>
                        <a:t> Schedule for </a:t>
                      </a:r>
                      <a:r>
                        <a:rPr lang="en-US" baseline="0" dirty="0" smtClean="0">
                          <a:solidFill>
                            <a:srgbClr val="FF0000"/>
                          </a:solidFill>
                        </a:rPr>
                        <a:t>AVERAGE RISK PERSONS</a:t>
                      </a:r>
                      <a:endParaRPr lang="en-US" dirty="0">
                        <a:solidFill>
                          <a:srgbClr val="FF0000"/>
                        </a:solidFill>
                      </a:endParaRPr>
                    </a:p>
                  </a:txBody>
                  <a:tcPr/>
                </a:tc>
              </a:tr>
              <a:tr h="370840">
                <a:tc>
                  <a:txBody>
                    <a:bodyPr/>
                    <a:lstStyle/>
                    <a:p>
                      <a:r>
                        <a:rPr lang="en-US" dirty="0" smtClean="0"/>
                        <a:t>Fecal/Stool blood tests (FIT, FOBT, or </a:t>
                      </a:r>
                      <a:r>
                        <a:rPr lang="en-US" dirty="0" err="1" smtClean="0"/>
                        <a:t>gFOBT</a:t>
                      </a:r>
                      <a:r>
                        <a:rPr lang="en-US" baseline="0" dirty="0" smtClean="0"/>
                        <a:t>)</a:t>
                      </a:r>
                      <a:endParaRPr lang="en-US" dirty="0"/>
                    </a:p>
                  </a:txBody>
                  <a:tcPr/>
                </a:tc>
                <a:tc>
                  <a:txBody>
                    <a:bodyPr/>
                    <a:lstStyle/>
                    <a:p>
                      <a:r>
                        <a:rPr lang="en-US" dirty="0" smtClean="0"/>
                        <a:t>Samples</a:t>
                      </a:r>
                      <a:r>
                        <a:rPr lang="en-US" baseline="0" dirty="0" smtClean="0"/>
                        <a:t> of stool are checked for blood</a:t>
                      </a:r>
                      <a:endParaRPr lang="en-US" dirty="0"/>
                    </a:p>
                  </a:txBody>
                  <a:tcPr/>
                </a:tc>
                <a:tc>
                  <a:txBody>
                    <a:bodyPr/>
                    <a:lstStyle/>
                    <a:p>
                      <a:r>
                        <a:rPr lang="en-US" dirty="0" smtClean="0"/>
                        <a:t>Every year</a:t>
                      </a:r>
                      <a:endParaRPr lang="en-US" dirty="0"/>
                    </a:p>
                  </a:txBody>
                  <a:tcPr/>
                </a:tc>
              </a:tr>
              <a:tr h="370840">
                <a:tc>
                  <a:txBody>
                    <a:bodyPr/>
                    <a:lstStyle/>
                    <a:p>
                      <a:r>
                        <a:rPr lang="en-US" dirty="0" smtClean="0"/>
                        <a:t>Stool DNA Test (Includes</a:t>
                      </a:r>
                      <a:r>
                        <a:rPr lang="en-US" baseline="0" dirty="0" smtClean="0"/>
                        <a:t> </a:t>
                      </a:r>
                      <a:r>
                        <a:rPr lang="en-US" dirty="0" err="1" smtClean="0"/>
                        <a:t>Cologuard</a:t>
                      </a:r>
                      <a:r>
                        <a:rPr lang="en-US" dirty="0" smtClean="0"/>
                        <a:t>)</a:t>
                      </a:r>
                      <a:endParaRPr lang="en-US" dirty="0"/>
                    </a:p>
                  </a:txBody>
                  <a:tcPr/>
                </a:tc>
                <a:tc>
                  <a:txBody>
                    <a:bodyPr/>
                    <a:lstStyle/>
                    <a:p>
                      <a:r>
                        <a:rPr lang="en-US" dirty="0" smtClean="0"/>
                        <a:t>Samples of stool are checked for blood as well as DNA changes</a:t>
                      </a:r>
                      <a:endParaRPr lang="en-US" dirty="0"/>
                    </a:p>
                  </a:txBody>
                  <a:tcPr/>
                </a:tc>
                <a:tc>
                  <a:txBody>
                    <a:bodyPr/>
                    <a:lstStyle/>
                    <a:p>
                      <a:r>
                        <a:rPr lang="en-US" dirty="0" smtClean="0"/>
                        <a:t>Every 3 years</a:t>
                      </a:r>
                      <a:endParaRPr lang="en-US" dirty="0"/>
                    </a:p>
                  </a:txBody>
                  <a:tcPr/>
                </a:tc>
              </a:tr>
              <a:tr h="370840">
                <a:tc>
                  <a:txBody>
                    <a:bodyPr/>
                    <a:lstStyle/>
                    <a:p>
                      <a:r>
                        <a:rPr lang="en-US" dirty="0" smtClean="0"/>
                        <a:t>Colonoscopy</a:t>
                      </a:r>
                      <a:endParaRPr lang="en-US" dirty="0"/>
                    </a:p>
                  </a:txBody>
                  <a:tcPr/>
                </a:tc>
                <a:tc>
                  <a:txBody>
                    <a:bodyPr/>
                    <a:lstStyle/>
                    <a:p>
                      <a:r>
                        <a:rPr lang="en-US" dirty="0" smtClean="0"/>
                        <a:t>A</a:t>
                      </a:r>
                      <a:r>
                        <a:rPr lang="en-US" baseline="0" dirty="0" smtClean="0"/>
                        <a:t> flexible, lighted tube is used to look at the entire colon &amp; rectum</a:t>
                      </a:r>
                      <a:endParaRPr lang="en-US" dirty="0"/>
                    </a:p>
                  </a:txBody>
                  <a:tcPr/>
                </a:tc>
                <a:tc>
                  <a:txBody>
                    <a:bodyPr/>
                    <a:lstStyle/>
                    <a:p>
                      <a:r>
                        <a:rPr lang="en-US" dirty="0" smtClean="0"/>
                        <a:t>Every 10</a:t>
                      </a:r>
                      <a:r>
                        <a:rPr lang="en-US" baseline="0" dirty="0" smtClean="0"/>
                        <a:t> years</a:t>
                      </a:r>
                      <a:endParaRPr lang="en-US" dirty="0"/>
                    </a:p>
                  </a:txBody>
                  <a:tcPr/>
                </a:tc>
              </a:tr>
              <a:tr h="370840">
                <a:tc>
                  <a:txBody>
                    <a:bodyPr/>
                    <a:lstStyle/>
                    <a:p>
                      <a:r>
                        <a:rPr lang="en-US" dirty="0" smtClean="0"/>
                        <a:t>Sigmoidoscopy</a:t>
                      </a:r>
                      <a:endParaRPr lang="en-US" dirty="0"/>
                    </a:p>
                  </a:txBody>
                  <a:tcPr/>
                </a:tc>
                <a:tc>
                  <a:txBody>
                    <a:bodyPr/>
                    <a:lstStyle/>
                    <a:p>
                      <a:r>
                        <a:rPr lang="en-US" dirty="0" smtClean="0"/>
                        <a:t>A flexible, lighted</a:t>
                      </a:r>
                      <a:r>
                        <a:rPr lang="en-US" baseline="0" dirty="0" smtClean="0"/>
                        <a:t> tube is used to look at the rectum &amp; lower colon</a:t>
                      </a:r>
                      <a:endParaRPr lang="en-US" dirty="0"/>
                    </a:p>
                  </a:txBody>
                  <a:tcPr/>
                </a:tc>
                <a:tc>
                  <a:txBody>
                    <a:bodyPr/>
                    <a:lstStyle/>
                    <a:p>
                      <a:r>
                        <a:rPr lang="en-US" dirty="0" smtClean="0"/>
                        <a:t>Every 5 years, with</a:t>
                      </a:r>
                      <a:r>
                        <a:rPr lang="en-US" baseline="0" dirty="0" smtClean="0"/>
                        <a:t> FIT or FOBT testing every 3 years</a:t>
                      </a:r>
                      <a:endParaRPr lang="en-US" dirty="0"/>
                    </a:p>
                  </a:txBody>
                  <a:tcPr/>
                </a:tc>
              </a:tr>
            </a:tbl>
          </a:graphicData>
        </a:graphic>
      </p:graphicFrame>
      <p:sp>
        <p:nvSpPr>
          <p:cNvPr id="13" name="TextBox 12"/>
          <p:cNvSpPr txBox="1"/>
          <p:nvPr/>
        </p:nvSpPr>
        <p:spPr>
          <a:xfrm>
            <a:off x="533400" y="5638800"/>
            <a:ext cx="8046720" cy="646331"/>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dirty="0" smtClean="0"/>
              <a:t>Schedule an appointment to talk to your health care provider  about which test is right for you &amp; how often you should be screened. </a:t>
            </a:r>
            <a:endParaRPr lang="en-US" dirty="0"/>
          </a:p>
        </p:txBody>
      </p:sp>
      <p:pic>
        <p:nvPicPr>
          <p:cNvPr id="4" name="Picture 3"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292040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Colon Cancer Screening and Insurance Coverage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It’s important to know what your insurance covers for colon cancer screening.</a:t>
            </a:r>
          </a:p>
          <a:p>
            <a:r>
              <a:rPr lang="en-US" dirty="0" smtClean="0"/>
              <a:t>Coverage of colon cancer screening tests is required by the Affordable Care Act (ACA).</a:t>
            </a:r>
          </a:p>
          <a:p>
            <a:r>
              <a:rPr lang="en-US" dirty="0" smtClean="0"/>
              <a:t>It is important to know if your health plan was a “grandfathered plan”. </a:t>
            </a:r>
          </a:p>
          <a:p>
            <a:r>
              <a:rPr lang="en-US" dirty="0" smtClean="0"/>
              <a:t>Contact your health insurance company to find out exactly what they will cover for your colon cancer screening as well as any costs that you will have to pay. </a:t>
            </a:r>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277891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Colonoscopy </a:t>
            </a:r>
            <a:r>
              <a:rPr lang="en-US" dirty="0"/>
              <a:t>Screening and Insurance Coverage</a:t>
            </a:r>
          </a:p>
        </p:txBody>
      </p:sp>
      <p:sp>
        <p:nvSpPr>
          <p:cNvPr id="8" name="Content Placeholder 7"/>
          <p:cNvSpPr>
            <a:spLocks noGrp="1"/>
          </p:cNvSpPr>
          <p:nvPr>
            <p:ph idx="1"/>
          </p:nvPr>
        </p:nvSpPr>
        <p:spPr/>
        <p:txBody>
          <a:bodyPr/>
          <a:lstStyle/>
          <a:p>
            <a:r>
              <a:rPr lang="en-US" dirty="0" smtClean="0"/>
              <a:t>It is important to find out from your insurance company if the cost of a colonoscopy will change if a biopsy is done or if a polyp is removed. </a:t>
            </a:r>
          </a:p>
          <a:p>
            <a:r>
              <a:rPr lang="en-US" dirty="0" smtClean="0"/>
              <a:t>Ask your insurance representative what costs you will be responsible for:</a:t>
            </a:r>
          </a:p>
          <a:p>
            <a:pPr lvl="1"/>
            <a:r>
              <a:rPr lang="en-US" dirty="0" smtClean="0"/>
              <a:t>A “Screening Colonoscopy”</a:t>
            </a:r>
          </a:p>
          <a:p>
            <a:pPr lvl="1"/>
            <a:r>
              <a:rPr lang="en-US" dirty="0" smtClean="0"/>
              <a:t>A “Diagnostic Colonoscopy”</a:t>
            </a:r>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39288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Use This PowerPoint</a:t>
            </a:r>
            <a:endParaRPr lang="en-US" dirty="0"/>
          </a:p>
        </p:txBody>
      </p:sp>
      <p:sp>
        <p:nvSpPr>
          <p:cNvPr id="3" name="Content Placeholder 2"/>
          <p:cNvSpPr>
            <a:spLocks noGrp="1"/>
          </p:cNvSpPr>
          <p:nvPr>
            <p:ph idx="1"/>
          </p:nvPr>
        </p:nvSpPr>
        <p:spPr/>
        <p:txBody>
          <a:bodyPr>
            <a:normAutofit fontScale="92500"/>
          </a:bodyPr>
          <a:lstStyle/>
          <a:p>
            <a:r>
              <a:rPr lang="en-US" dirty="0" smtClean="0"/>
              <a:t>You can use all or some sections of this PowerPoint for educational purposes. Update the title slide with your </a:t>
            </a:r>
            <a:r>
              <a:rPr lang="en-US" dirty="0" smtClean="0"/>
              <a:t>organization’s </a:t>
            </a:r>
            <a:r>
              <a:rPr lang="en-US" dirty="0" smtClean="0"/>
              <a:t>name/contact information.</a:t>
            </a:r>
          </a:p>
          <a:p>
            <a:r>
              <a:rPr lang="en-US" dirty="0" smtClean="0"/>
              <a:t>Please show the data sources found on the References Pages at the end of the slide show. </a:t>
            </a:r>
          </a:p>
          <a:p>
            <a:r>
              <a:rPr lang="en-US" dirty="0" smtClean="0"/>
              <a:t>This PowerPoint was developed by the Kentucky Cancer Consortium and the Kentucky Cancer </a:t>
            </a:r>
            <a:r>
              <a:rPr lang="en-US" dirty="0" smtClean="0"/>
              <a:t>Program with help from </a:t>
            </a:r>
            <a:r>
              <a:rPr lang="en-US" smtClean="0"/>
              <a:t>our partners.</a:t>
            </a:r>
            <a:endParaRPr lang="en-US" dirty="0" smtClean="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07647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Colonoscopy Screening and Insurance </a:t>
            </a:r>
            <a:r>
              <a:rPr lang="en-US" sz="3400" dirty="0" smtClean="0"/>
              <a:t>Coverage: Update</a:t>
            </a:r>
            <a:endParaRPr lang="en-US" sz="3400" dirty="0"/>
          </a:p>
        </p:txBody>
      </p:sp>
      <p:sp>
        <p:nvSpPr>
          <p:cNvPr id="3" name="Content Placeholder 2"/>
          <p:cNvSpPr>
            <a:spLocks noGrp="1"/>
          </p:cNvSpPr>
          <p:nvPr>
            <p:ph idx="1"/>
          </p:nvPr>
        </p:nvSpPr>
        <p:spPr/>
        <p:txBody>
          <a:bodyPr/>
          <a:lstStyle/>
          <a:p>
            <a:r>
              <a:rPr lang="en-US" dirty="0" smtClean="0"/>
              <a:t>In the past, some people have had additional out-of-pocket costs when:</a:t>
            </a:r>
          </a:p>
          <a:p>
            <a:pPr lvl="1"/>
            <a:r>
              <a:rPr lang="en-US" dirty="0" smtClean="0"/>
              <a:t>They had a positive: FIT, DNA test (including </a:t>
            </a:r>
            <a:r>
              <a:rPr lang="en-US" dirty="0" err="1" smtClean="0"/>
              <a:t>Cologuard</a:t>
            </a:r>
            <a:r>
              <a:rPr lang="en-US" dirty="0" smtClean="0"/>
              <a:t>) or FOBT test that required a colonoscopy</a:t>
            </a:r>
          </a:p>
          <a:p>
            <a:pPr lvl="1"/>
            <a:r>
              <a:rPr lang="en-US" dirty="0" smtClean="0"/>
              <a:t>They had a “screening colonoscopy” (meaning they had no symptoms) which was later coded as a “diagnostic colonoscopy” if a polyp was removed</a:t>
            </a:r>
            <a:endParaRPr lang="en-US" dirty="0"/>
          </a:p>
        </p:txBody>
      </p:sp>
    </p:spTree>
    <p:extLst>
      <p:ext uri="{BB962C8B-B14F-4D97-AF65-F5344CB8AC3E}">
        <p14:creationId xmlns:p14="http://schemas.microsoft.com/office/powerpoint/2010/main" val="240513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Colonoscopy Screening and Insurance Coverage: Update</a:t>
            </a:r>
          </a:p>
        </p:txBody>
      </p:sp>
      <p:sp>
        <p:nvSpPr>
          <p:cNvPr id="3" name="Content Placeholder 2"/>
          <p:cNvSpPr>
            <a:spLocks noGrp="1"/>
          </p:cNvSpPr>
          <p:nvPr>
            <p:ph idx="1"/>
          </p:nvPr>
        </p:nvSpPr>
        <p:spPr>
          <a:xfrm>
            <a:off x="1043492" y="2323652"/>
            <a:ext cx="6777317" cy="3924748"/>
          </a:xfrm>
        </p:spPr>
        <p:txBody>
          <a:bodyPr>
            <a:normAutofit fontScale="92500" lnSpcReduction="10000"/>
          </a:bodyPr>
          <a:lstStyle/>
          <a:p>
            <a:r>
              <a:rPr lang="en-US" dirty="0" smtClean="0"/>
              <a:t>In March 2015, the Kentucky General Assembly passed legislation which has been signed by Governor </a:t>
            </a:r>
            <a:r>
              <a:rPr lang="en-US" dirty="0" err="1" smtClean="0"/>
              <a:t>Beshear</a:t>
            </a:r>
            <a:r>
              <a:rPr lang="en-US" dirty="0" smtClean="0"/>
              <a:t> that will require that all “screening colonoscopies” be covered without a co-pay or deductible.</a:t>
            </a:r>
          </a:p>
          <a:p>
            <a:r>
              <a:rPr lang="en-US" dirty="0" smtClean="0"/>
              <a:t>Health benefit plans that are renewed on or after </a:t>
            </a:r>
            <a:r>
              <a:rPr lang="en-US" b="1" dirty="0" smtClean="0">
                <a:solidFill>
                  <a:srgbClr val="FF0000"/>
                </a:solidFill>
              </a:rPr>
              <a:t>January 1, 2016 </a:t>
            </a:r>
            <a:r>
              <a:rPr lang="en-US" dirty="0" smtClean="0"/>
              <a:t>will no longer be able to impose a deductible or co-pay for patients who have a “screening colonoscopy” that results in a polyp removal or have a positive FIT/Fecal DNA (including </a:t>
            </a:r>
            <a:r>
              <a:rPr lang="en-US" dirty="0" err="1" smtClean="0"/>
              <a:t>Cologuard</a:t>
            </a:r>
            <a:r>
              <a:rPr lang="en-US" dirty="0" smtClean="0"/>
              <a:t>)/FOBT test that requires a follow-up colonoscopy.  </a:t>
            </a:r>
            <a:endParaRPr lang="en-US" dirty="0"/>
          </a:p>
        </p:txBody>
      </p:sp>
    </p:spTree>
    <p:extLst>
      <p:ext uri="{BB962C8B-B14F-4D97-AF65-F5344CB8AC3E}">
        <p14:creationId xmlns:p14="http://schemas.microsoft.com/office/powerpoint/2010/main" val="230183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normAutofit fontScale="90000"/>
          </a:bodyPr>
          <a:lstStyle/>
          <a:p>
            <a:r>
              <a:rPr lang="en-US" dirty="0" smtClean="0"/>
              <a:t>Which Screening Test Should You Get?</a:t>
            </a:r>
            <a:endParaRPr lang="en-US" dirty="0"/>
          </a:p>
        </p:txBody>
      </p:sp>
      <p:sp>
        <p:nvSpPr>
          <p:cNvPr id="3" name="Content Placeholder 2"/>
          <p:cNvSpPr>
            <a:spLocks noGrp="1"/>
          </p:cNvSpPr>
          <p:nvPr>
            <p:ph idx="1"/>
          </p:nvPr>
        </p:nvSpPr>
        <p:spPr>
          <a:xfrm>
            <a:off x="1043490" y="1752600"/>
            <a:ext cx="6777317" cy="3010348"/>
          </a:xfrm>
        </p:spPr>
        <p:txBody>
          <a:bodyPr/>
          <a:lstStyle/>
          <a:p>
            <a:pPr marL="68580" indent="0">
              <a:buNone/>
            </a:pPr>
            <a:r>
              <a:rPr lang="en-US" sz="2000" dirty="0" smtClean="0"/>
              <a:t>It depends on your </a:t>
            </a:r>
            <a:r>
              <a:rPr lang="en-US" sz="2000" b="1" dirty="0" smtClean="0">
                <a:solidFill>
                  <a:schemeClr val="tx1">
                    <a:lumMod val="50000"/>
                    <a:lumOff val="50000"/>
                  </a:schemeClr>
                </a:solidFill>
              </a:rPr>
              <a:t>RISK FACTORS</a:t>
            </a:r>
            <a:r>
              <a:rPr lang="en-US" sz="2000" dirty="0" smtClean="0"/>
              <a:t>. Be sure to talk with your health care provider about your risk factors and the risks for each colon cancer screening test.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34928777"/>
              </p:ext>
            </p:extLst>
          </p:nvPr>
        </p:nvGraphicFramePr>
        <p:xfrm>
          <a:off x="990600" y="2971800"/>
          <a:ext cx="6886612" cy="1686560"/>
        </p:xfrm>
        <a:graphic>
          <a:graphicData uri="http://schemas.openxmlformats.org/drawingml/2006/table">
            <a:tbl>
              <a:tblPr firstRow="1" bandRow="1">
                <a:tableStyleId>{5C22544A-7EE6-4342-B048-85BDC9FD1C3A}</a:tableStyleId>
              </a:tblPr>
              <a:tblGrid>
                <a:gridCol w="6886612"/>
              </a:tblGrid>
              <a:tr h="675640">
                <a:tc>
                  <a:txBody>
                    <a:bodyPr/>
                    <a:lstStyle/>
                    <a:p>
                      <a:r>
                        <a:rPr lang="en-US" dirty="0" smtClean="0"/>
                        <a:t>Common</a:t>
                      </a:r>
                      <a:r>
                        <a:rPr lang="en-US" baseline="0" dirty="0" smtClean="0"/>
                        <a:t> Colon Cancer Screening Tests which are often covered by Private Health Insurance, Medicare, &amp; Medicaid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Fecal Immunochemical Test</a:t>
                      </a:r>
                      <a:r>
                        <a:rPr lang="en-US" baseline="0" dirty="0" smtClean="0"/>
                        <a:t> (FIT) or </a:t>
                      </a:r>
                      <a:r>
                        <a:rPr lang="en-US" dirty="0" smtClean="0"/>
                        <a:t>Guaiac Fecal Occult Blood Testing (</a:t>
                      </a:r>
                      <a:r>
                        <a:rPr lang="en-US" dirty="0" err="1" smtClean="0"/>
                        <a:t>gFOBT</a:t>
                      </a: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Colonoscopy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rot="20439148">
            <a:off x="528998" y="2533680"/>
            <a:ext cx="7800524" cy="707886"/>
          </a:xfrm>
          <a:prstGeom prst="rect">
            <a:avLst/>
          </a:prstGeom>
          <a:solidFill>
            <a:schemeClr val="bg1"/>
          </a:solidFill>
          <a:ln w="28575">
            <a:solidFill>
              <a:schemeClr val="tx1">
                <a:lumMod val="50000"/>
                <a:lumOff val="50000"/>
              </a:schemeClr>
            </a:solidFill>
          </a:ln>
        </p:spPr>
        <p:txBody>
          <a:bodyPr wrap="square" rtlCol="0">
            <a:spAutoFit/>
          </a:bodyPr>
          <a:lstStyle/>
          <a:p>
            <a:r>
              <a:rPr lang="en-US" sz="4000" dirty="0" smtClean="0"/>
              <a:t>There is a Screening Test for You!</a:t>
            </a:r>
            <a:endParaRPr lang="en-US" sz="4000" dirty="0"/>
          </a:p>
        </p:txBody>
      </p:sp>
      <p:sp>
        <p:nvSpPr>
          <p:cNvPr id="8" name="TextBox 7"/>
          <p:cNvSpPr txBox="1"/>
          <p:nvPr/>
        </p:nvSpPr>
        <p:spPr>
          <a:xfrm>
            <a:off x="967290" y="4762948"/>
            <a:ext cx="6881310" cy="1631216"/>
          </a:xfrm>
          <a:prstGeom prst="rect">
            <a:avLst/>
          </a:prstGeom>
          <a:solidFill>
            <a:schemeClr val="bg1">
              <a:lumMod val="85000"/>
            </a:schemeClr>
          </a:solidFill>
          <a:ln w="28575">
            <a:solidFill>
              <a:schemeClr val="tx1">
                <a:lumMod val="50000"/>
                <a:lumOff val="50000"/>
              </a:schemeClr>
            </a:solidFill>
          </a:ln>
        </p:spPr>
        <p:txBody>
          <a:bodyPr wrap="square" rtlCol="0">
            <a:spAutoFit/>
          </a:bodyPr>
          <a:lstStyle/>
          <a:p>
            <a:r>
              <a:rPr lang="en-US" sz="2000" dirty="0" smtClean="0"/>
              <a:t>Some insurance companies may also cover the fecal DNA test </a:t>
            </a:r>
            <a:r>
              <a:rPr lang="en-US" sz="2000" dirty="0"/>
              <a:t>(</a:t>
            </a:r>
            <a:r>
              <a:rPr lang="en-US" sz="2000" dirty="0" err="1"/>
              <a:t>Cologuard</a:t>
            </a:r>
            <a:r>
              <a:rPr lang="en-US" sz="2000" dirty="0"/>
              <a:t>-is covered by </a:t>
            </a:r>
            <a:r>
              <a:rPr lang="en-US" sz="2000" dirty="0" smtClean="0"/>
              <a:t>Medicare &amp; </a:t>
            </a:r>
            <a:r>
              <a:rPr lang="en-US" sz="2000" dirty="0"/>
              <a:t>Aetna) or </a:t>
            </a:r>
            <a:r>
              <a:rPr lang="en-US" sz="2000" dirty="0" smtClean="0"/>
              <a:t>other screening tests for colon cancer. Be sure to talk to your insurance company about which test they cover for your individual risk factors. </a:t>
            </a:r>
            <a:endParaRPr lang="en-US" sz="2000" dirty="0"/>
          </a:p>
        </p:txBody>
      </p:sp>
      <p:pic>
        <p:nvPicPr>
          <p:cNvPr id="10" name="Picture 9"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220894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457200"/>
            <a:ext cx="7024744" cy="1143000"/>
          </a:xfrm>
        </p:spPr>
        <p:txBody>
          <a:bodyPr/>
          <a:lstStyle/>
          <a:p>
            <a:r>
              <a:rPr lang="en-US" dirty="0" smtClean="0"/>
              <a:t>Colon Cancer 101 Facts</a:t>
            </a:r>
            <a:endParaRPr lang="en-US" dirty="0"/>
          </a:p>
        </p:txBody>
      </p:sp>
      <p:sp>
        <p:nvSpPr>
          <p:cNvPr id="3" name="Content Placeholder 2"/>
          <p:cNvSpPr>
            <a:spLocks noGrp="1"/>
          </p:cNvSpPr>
          <p:nvPr>
            <p:ph idx="1"/>
          </p:nvPr>
        </p:nvSpPr>
        <p:spPr/>
        <p:txBody>
          <a:bodyPr/>
          <a:lstStyle/>
          <a:p>
            <a:r>
              <a:rPr lang="en-US" dirty="0" smtClean="0"/>
              <a:t>Colorectal cancer is the </a:t>
            </a:r>
            <a:r>
              <a:rPr lang="en-US" b="1" dirty="0" smtClean="0">
                <a:solidFill>
                  <a:srgbClr val="0070C0"/>
                </a:solidFill>
              </a:rPr>
              <a:t>second leading cause of death from cancer </a:t>
            </a:r>
            <a:r>
              <a:rPr lang="en-US" dirty="0"/>
              <a:t>in the United States.</a:t>
            </a:r>
          </a:p>
          <a:p>
            <a:pPr lvl="1"/>
            <a:r>
              <a:rPr lang="en-US" dirty="0" smtClean="0"/>
              <a:t>The majority of these cancers and deaths could be prevented by increasing awareness and screening according to recommended guidelines. </a:t>
            </a:r>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121877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nvPicPr>
        <p:blipFill rotWithShape="1">
          <a:blip r:embed="rId3">
            <a:grayscl/>
            <a:extLst>
              <a:ext uri="{28A0092B-C50C-407E-A947-70E740481C1C}">
                <a14:useLocalDpi xmlns:a14="http://schemas.microsoft.com/office/drawing/2010/main" val="0"/>
              </a:ext>
            </a:extLst>
          </a:blip>
          <a:srcRect l="988" t="-1452" r="1729" b="37962"/>
          <a:stretch/>
        </p:blipFill>
        <p:spPr bwMode="auto">
          <a:xfrm>
            <a:off x="1524000" y="838200"/>
            <a:ext cx="6004560" cy="40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44896" y="5029200"/>
            <a:ext cx="6857968" cy="646331"/>
          </a:xfrm>
          <a:prstGeom prst="rect">
            <a:avLst/>
          </a:prstGeom>
          <a:noFill/>
        </p:spPr>
        <p:txBody>
          <a:bodyPr wrap="none" rtlCol="0">
            <a:spAutoFit/>
          </a:bodyPr>
          <a:lstStyle/>
          <a:p>
            <a:r>
              <a:rPr lang="en-US" dirty="0" smtClean="0"/>
              <a:t>Colon cancer accounts for </a:t>
            </a:r>
            <a:r>
              <a:rPr lang="en-US" b="1" dirty="0" smtClean="0"/>
              <a:t>1 out of every 10 cancer deaths</a:t>
            </a:r>
          </a:p>
          <a:p>
            <a:r>
              <a:rPr lang="en-US" dirty="0"/>
              <a:t>e</a:t>
            </a:r>
            <a:r>
              <a:rPr lang="en-US" dirty="0" smtClean="0"/>
              <a:t>very year. </a:t>
            </a:r>
            <a:endParaRPr lang="en-US" dirty="0"/>
          </a:p>
        </p:txBody>
      </p:sp>
      <p:pic>
        <p:nvPicPr>
          <p:cNvPr id="7" name="Picture 6"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905225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338510" cy="2667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Colon Cancer Incidence Rate:</a:t>
            </a:r>
            <a:r>
              <a:rPr lang="en-US" dirty="0"/>
              <a:t> </a:t>
            </a:r>
            <a:r>
              <a:rPr lang="en-US" sz="3600" dirty="0" smtClean="0"/>
              <a:t>Kentucky vs. U.S. (2007-2011)</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4672210"/>
              </p:ext>
            </p:extLst>
          </p:nvPr>
        </p:nvGraphicFramePr>
        <p:xfrm>
          <a:off x="940594" y="2476500"/>
          <a:ext cx="7136606"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0" y="6172200"/>
            <a:ext cx="2392001" cy="369332"/>
          </a:xfrm>
          <a:prstGeom prst="rect">
            <a:avLst/>
          </a:prstGeom>
          <a:noFill/>
        </p:spPr>
        <p:txBody>
          <a:bodyPr wrap="none" rtlCol="0">
            <a:spAutoFit/>
          </a:bodyPr>
          <a:lstStyle/>
          <a:p>
            <a:r>
              <a:rPr lang="en-US" dirty="0" smtClean="0"/>
              <a:t>*Per 100,000 People</a:t>
            </a:r>
            <a:endParaRPr lang="en-US" dirty="0"/>
          </a:p>
        </p:txBody>
      </p:sp>
      <p:pic>
        <p:nvPicPr>
          <p:cNvPr id="7" name="Picture 6"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56694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066800"/>
            <a:ext cx="7848600" cy="1143000"/>
          </a:xfrm>
        </p:spPr>
        <p:txBody>
          <a:bodyPr>
            <a:normAutofit fontScale="90000"/>
          </a:bodyPr>
          <a:lstStyle/>
          <a:p>
            <a:r>
              <a:rPr lang="en-US" dirty="0" smtClean="0"/>
              <a:t>Colon Cancer Incidence Rate:</a:t>
            </a:r>
            <a:br>
              <a:rPr lang="en-US" dirty="0" smtClean="0"/>
            </a:br>
            <a:r>
              <a:rPr lang="en-US" dirty="0"/>
              <a:t>	</a:t>
            </a:r>
            <a:r>
              <a:rPr lang="en-US" sz="3100" dirty="0" smtClean="0"/>
              <a:t>How Kentucky Ranks (2007-2011)</a:t>
            </a:r>
            <a:endParaRPr lang="en-US" sz="3100" dirty="0"/>
          </a:p>
        </p:txBody>
      </p:sp>
      <p:sp>
        <p:nvSpPr>
          <p:cNvPr id="3" name="Content Placeholder 2"/>
          <p:cNvSpPr>
            <a:spLocks noGrp="1"/>
          </p:cNvSpPr>
          <p:nvPr>
            <p:ph idx="1"/>
          </p:nvPr>
        </p:nvSpPr>
        <p:spPr/>
        <p:txBody>
          <a:bodyPr/>
          <a:lstStyle/>
          <a:p>
            <a:pPr marL="68580" indent="0">
              <a:buNone/>
            </a:pPr>
            <a:r>
              <a:rPr lang="en-US" dirty="0" smtClean="0"/>
              <a:t>Kentucky has the </a:t>
            </a:r>
            <a:r>
              <a:rPr lang="en-US" b="1" dirty="0" smtClean="0">
                <a:solidFill>
                  <a:srgbClr val="FF0000"/>
                </a:solidFill>
              </a:rPr>
              <a:t>highest</a:t>
            </a:r>
            <a:r>
              <a:rPr lang="en-US" dirty="0" smtClean="0"/>
              <a:t> colorectal cancer incidence rate in the United States, compared to all other states.</a:t>
            </a:r>
          </a:p>
          <a:p>
            <a:endParaRPr lang="en-US" dirty="0"/>
          </a:p>
          <a:p>
            <a:pPr marL="68580" indent="0">
              <a:buNone/>
            </a:pPr>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457200" y="3780613"/>
            <a:ext cx="7886700" cy="2028825"/>
          </a:xfrm>
          <a:prstGeom prst="rect">
            <a:avLst/>
          </a:prstGeom>
        </p:spPr>
      </p:pic>
      <p:sp>
        <p:nvSpPr>
          <p:cNvPr id="5" name="Oval 4"/>
          <p:cNvSpPr/>
          <p:nvPr/>
        </p:nvSpPr>
        <p:spPr>
          <a:xfrm>
            <a:off x="7543800" y="4498176"/>
            <a:ext cx="448234"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43000" y="4476310"/>
            <a:ext cx="908245"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068527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457200"/>
            <a:ext cx="7924800" cy="5943600"/>
          </a:xfrm>
          <a:prstGeom prst="rect">
            <a:avLst/>
          </a:prstGeom>
        </p:spPr>
      </p:pic>
      <p:pic>
        <p:nvPicPr>
          <p:cNvPr id="5" name="Picture 4"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976954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600" y="914400"/>
            <a:ext cx="7086599" cy="4495800"/>
          </a:xfrm>
          <a:prstGeom prst="rect">
            <a:avLst/>
          </a:prstGeom>
        </p:spPr>
      </p:pic>
      <p:pic>
        <p:nvPicPr>
          <p:cNvPr id="3" name="Picture 2"/>
          <p:cNvPicPr>
            <a:picLocks noChangeAspect="1"/>
          </p:cNvPicPr>
          <p:nvPr/>
        </p:nvPicPr>
        <p:blipFill>
          <a:blip r:embed="rId4"/>
          <a:stretch>
            <a:fillRect/>
          </a:stretch>
        </p:blipFill>
        <p:spPr>
          <a:xfrm>
            <a:off x="642936" y="5715000"/>
            <a:ext cx="7781925" cy="180975"/>
          </a:xfrm>
          <a:prstGeom prst="rect">
            <a:avLst/>
          </a:prstGeom>
        </p:spPr>
      </p:pic>
      <p:pic>
        <p:nvPicPr>
          <p:cNvPr id="5" name="Picture 4" descr="Colon Cancer blue star symbol_blue (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916359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95400" y="914400"/>
            <a:ext cx="6172200" cy="4991100"/>
          </a:xfrm>
          <a:prstGeom prst="rect">
            <a:avLst/>
          </a:prstGeom>
        </p:spPr>
      </p:pic>
      <p:pic>
        <p:nvPicPr>
          <p:cNvPr id="5" name="Picture 4"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562185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024744" cy="762000"/>
          </a:xfrm>
        </p:spPr>
        <p:txBody>
          <a:bodyPr>
            <a:normAutofit/>
          </a:bodyPr>
          <a:lstStyle/>
          <a:p>
            <a:r>
              <a:rPr lang="en-US" dirty="0" smtClean="0"/>
              <a:t>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5820067"/>
              </p:ext>
            </p:extLst>
          </p:nvPr>
        </p:nvGraphicFramePr>
        <p:xfrm>
          <a:off x="533400" y="980659"/>
          <a:ext cx="8077200" cy="5267740"/>
        </p:xfrm>
        <a:graphic>
          <a:graphicData uri="http://schemas.openxmlformats.org/drawingml/2006/table">
            <a:tbl>
              <a:tblPr firstRow="1" bandRow="1">
                <a:tableStyleId>{5C22544A-7EE6-4342-B048-85BDC9FD1C3A}</a:tableStyleId>
              </a:tblPr>
              <a:tblGrid>
                <a:gridCol w="2692400"/>
                <a:gridCol w="4130089"/>
                <a:gridCol w="1254711"/>
              </a:tblGrid>
              <a:tr h="669088">
                <a:tc>
                  <a:txBody>
                    <a:bodyPr/>
                    <a:lstStyle/>
                    <a:p>
                      <a:r>
                        <a:rPr lang="en-US" dirty="0" smtClean="0"/>
                        <a:t>Section</a:t>
                      </a:r>
                      <a:endParaRPr lang="en-US" dirty="0"/>
                    </a:p>
                  </a:txBody>
                  <a:tcPr/>
                </a:tc>
                <a:tc>
                  <a:txBody>
                    <a:bodyPr/>
                    <a:lstStyle/>
                    <a:p>
                      <a:r>
                        <a:rPr lang="en-US" dirty="0" smtClean="0"/>
                        <a:t>Content</a:t>
                      </a:r>
                      <a:endParaRPr lang="en-US" dirty="0"/>
                    </a:p>
                  </a:txBody>
                  <a:tcPr/>
                </a:tc>
                <a:tc>
                  <a:txBody>
                    <a:bodyPr/>
                    <a:lstStyle/>
                    <a:p>
                      <a:r>
                        <a:rPr lang="en-US" dirty="0" smtClean="0"/>
                        <a:t>Slide</a:t>
                      </a:r>
                      <a:r>
                        <a:rPr lang="en-US" baseline="0" dirty="0" smtClean="0"/>
                        <a:t> Numbers</a:t>
                      </a:r>
                      <a:endParaRPr lang="en-US" dirty="0"/>
                    </a:p>
                  </a:txBody>
                  <a:tcPr/>
                </a:tc>
              </a:tr>
              <a:tr h="1242592">
                <a:tc>
                  <a:txBody>
                    <a:bodyPr/>
                    <a:lstStyle/>
                    <a:p>
                      <a:r>
                        <a:rPr lang="en-US" dirty="0" smtClean="0"/>
                        <a:t>Cancer</a:t>
                      </a:r>
                      <a:r>
                        <a:rPr lang="en-US" baseline="0" dirty="0" smtClean="0"/>
                        <a:t> &amp; Colon Cancer Basics</a:t>
                      </a:r>
                      <a:endParaRPr lang="en-US" dirty="0"/>
                    </a:p>
                  </a:txBody>
                  <a:tcPr/>
                </a:tc>
                <a:tc>
                  <a:txBody>
                    <a:bodyPr/>
                    <a:lstStyle/>
                    <a:p>
                      <a:r>
                        <a:rPr lang="en-US" dirty="0" smtClean="0"/>
                        <a:t>Basics,</a:t>
                      </a:r>
                      <a:r>
                        <a:rPr lang="en-US" baseline="0" dirty="0" smtClean="0"/>
                        <a:t> Risk Factors, Signs &amp; Symptoms, Average vs. High Risk, Screening Tests, &amp; Talking to Insurance Companies</a:t>
                      </a:r>
                      <a:endParaRPr lang="en-US" dirty="0"/>
                    </a:p>
                  </a:txBody>
                  <a:tcPr/>
                </a:tc>
                <a:tc>
                  <a:txBody>
                    <a:bodyPr/>
                    <a:lstStyle/>
                    <a:p>
                      <a:r>
                        <a:rPr lang="en-US" dirty="0" smtClean="0"/>
                        <a:t>4-22</a:t>
                      </a:r>
                      <a:endParaRPr lang="en-US" dirty="0"/>
                    </a:p>
                  </a:txBody>
                  <a:tcPr/>
                </a:tc>
              </a:tr>
              <a:tr h="669088">
                <a:tc>
                  <a:txBody>
                    <a:bodyPr/>
                    <a:lstStyle/>
                    <a:p>
                      <a:r>
                        <a:rPr lang="en-US" dirty="0" smtClean="0"/>
                        <a:t>Colon Cancer</a:t>
                      </a:r>
                      <a:r>
                        <a:rPr lang="en-US" baseline="0" dirty="0" smtClean="0"/>
                        <a:t> Data</a:t>
                      </a:r>
                      <a:endParaRPr lang="en-US" dirty="0"/>
                    </a:p>
                  </a:txBody>
                  <a:tcPr/>
                </a:tc>
                <a:tc>
                  <a:txBody>
                    <a:bodyPr/>
                    <a:lstStyle/>
                    <a:p>
                      <a:r>
                        <a:rPr lang="en-US" dirty="0" smtClean="0"/>
                        <a:t>Incidence, Mortality/Death, Screening, Disparities</a:t>
                      </a:r>
                      <a:endParaRPr lang="en-US" dirty="0"/>
                    </a:p>
                  </a:txBody>
                  <a:tcPr/>
                </a:tc>
                <a:tc>
                  <a:txBody>
                    <a:bodyPr/>
                    <a:lstStyle/>
                    <a:p>
                      <a:r>
                        <a:rPr lang="en-US" dirty="0" smtClean="0"/>
                        <a:t>23-36</a:t>
                      </a:r>
                      <a:endParaRPr lang="en-US" dirty="0"/>
                    </a:p>
                  </a:txBody>
                  <a:tcPr/>
                </a:tc>
              </a:tr>
              <a:tr h="387646">
                <a:tc>
                  <a:txBody>
                    <a:bodyPr/>
                    <a:lstStyle/>
                    <a:p>
                      <a:r>
                        <a:rPr lang="en-US" dirty="0" smtClean="0"/>
                        <a:t>What You Can Do</a:t>
                      </a:r>
                      <a:endParaRPr lang="en-US" dirty="0"/>
                    </a:p>
                  </a:txBody>
                  <a:tcPr/>
                </a:tc>
                <a:tc>
                  <a:txBody>
                    <a:bodyPr/>
                    <a:lstStyle/>
                    <a:p>
                      <a:r>
                        <a:rPr lang="en-US" dirty="0" smtClean="0"/>
                        <a:t>Get Screened,</a:t>
                      </a:r>
                      <a:r>
                        <a:rPr lang="en-US" baseline="0" dirty="0" smtClean="0"/>
                        <a:t> Educate, &amp; Advocate</a:t>
                      </a:r>
                      <a:endParaRPr lang="en-US" dirty="0"/>
                    </a:p>
                  </a:txBody>
                  <a:tcPr/>
                </a:tc>
                <a:tc>
                  <a:txBody>
                    <a:bodyPr/>
                    <a:lstStyle/>
                    <a:p>
                      <a:r>
                        <a:rPr lang="en-US" dirty="0" smtClean="0"/>
                        <a:t>37-40</a:t>
                      </a:r>
                      <a:endParaRPr lang="en-US" dirty="0"/>
                    </a:p>
                  </a:txBody>
                  <a:tcPr/>
                </a:tc>
              </a:tr>
              <a:tr h="955840">
                <a:tc>
                  <a:txBody>
                    <a:bodyPr/>
                    <a:lstStyle/>
                    <a:p>
                      <a:r>
                        <a:rPr lang="en-US" dirty="0" smtClean="0"/>
                        <a:t>Looking Toward Our</a:t>
                      </a:r>
                      <a:r>
                        <a:rPr lang="en-US" baseline="0" dirty="0" smtClean="0"/>
                        <a:t> Future: Where are We Going</a:t>
                      </a:r>
                      <a:endParaRPr lang="en-US" dirty="0"/>
                    </a:p>
                  </a:txBody>
                  <a:tcPr/>
                </a:tc>
                <a:tc>
                  <a:txBody>
                    <a:bodyPr/>
                    <a:lstStyle/>
                    <a:p>
                      <a:r>
                        <a:rPr lang="en-US" dirty="0" smtClean="0"/>
                        <a:t>Kentucky’s Cancer Action Plan</a:t>
                      </a:r>
                      <a:endParaRPr lang="en-US" dirty="0"/>
                    </a:p>
                  </a:txBody>
                  <a:tcPr/>
                </a:tc>
                <a:tc>
                  <a:txBody>
                    <a:bodyPr/>
                    <a:lstStyle/>
                    <a:p>
                      <a:r>
                        <a:rPr lang="en-US" dirty="0" smtClean="0"/>
                        <a:t>41-44</a:t>
                      </a:r>
                      <a:endParaRPr lang="en-US" dirty="0"/>
                    </a:p>
                  </a:txBody>
                  <a:tcPr/>
                </a:tc>
              </a:tr>
              <a:tr h="955840">
                <a:tc>
                  <a:txBody>
                    <a:bodyPr/>
                    <a:lstStyle/>
                    <a:p>
                      <a:r>
                        <a:rPr lang="en-US" dirty="0" smtClean="0"/>
                        <a:t>Kentucky Colon Cancer Screening Program (KCCSP)</a:t>
                      </a:r>
                      <a:endParaRPr lang="en-US" dirty="0"/>
                    </a:p>
                  </a:txBody>
                  <a:tcPr/>
                </a:tc>
                <a:tc>
                  <a:txBody>
                    <a:bodyPr/>
                    <a:lstStyle/>
                    <a:p>
                      <a:r>
                        <a:rPr lang="en-US" dirty="0" smtClean="0"/>
                        <a:t>Background Information</a:t>
                      </a:r>
                      <a:endParaRPr lang="en-US" dirty="0"/>
                    </a:p>
                  </a:txBody>
                  <a:tcPr/>
                </a:tc>
                <a:tc>
                  <a:txBody>
                    <a:bodyPr/>
                    <a:lstStyle/>
                    <a:p>
                      <a:r>
                        <a:rPr lang="en-US" dirty="0" smtClean="0"/>
                        <a:t>45-50</a:t>
                      </a:r>
                      <a:endParaRPr lang="en-US" dirty="0"/>
                    </a:p>
                  </a:txBody>
                  <a:tcPr/>
                </a:tc>
              </a:tr>
              <a:tr h="387646">
                <a:tc>
                  <a:txBody>
                    <a:bodyPr/>
                    <a:lstStyle/>
                    <a:p>
                      <a:r>
                        <a:rPr lang="en-US" dirty="0" smtClean="0"/>
                        <a:t>End Slides</a:t>
                      </a:r>
                      <a:endParaRPr lang="en-US" dirty="0"/>
                    </a:p>
                  </a:txBody>
                  <a:tcPr/>
                </a:tc>
                <a:tc>
                  <a:txBody>
                    <a:bodyPr/>
                    <a:lstStyle/>
                    <a:p>
                      <a:r>
                        <a:rPr lang="en-US" dirty="0" smtClean="0"/>
                        <a:t>Conclusion, References</a:t>
                      </a:r>
                      <a:endParaRPr lang="en-US" dirty="0"/>
                    </a:p>
                  </a:txBody>
                  <a:tcPr/>
                </a:tc>
                <a:tc>
                  <a:txBody>
                    <a:bodyPr/>
                    <a:lstStyle/>
                    <a:p>
                      <a:r>
                        <a:rPr lang="en-US" dirty="0" smtClean="0"/>
                        <a:t>51-54</a:t>
                      </a:r>
                      <a:endParaRPr lang="en-US" dirty="0"/>
                    </a:p>
                  </a:txBody>
                  <a:tcPr/>
                </a:tc>
              </a:tr>
            </a:tbl>
          </a:graphicData>
        </a:graphic>
      </p:graphicFrame>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679513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456" y="1219200"/>
            <a:ext cx="7024744" cy="1143000"/>
          </a:xfrm>
        </p:spPr>
        <p:txBody>
          <a:bodyPr>
            <a:normAutofit fontScale="90000"/>
          </a:bodyPr>
          <a:lstStyle/>
          <a:p>
            <a:r>
              <a:rPr lang="en-US" dirty="0"/>
              <a:t>Colon Cancer </a:t>
            </a:r>
            <a:r>
              <a:rPr lang="en-US" dirty="0" smtClean="0"/>
              <a:t>Death </a:t>
            </a:r>
            <a:r>
              <a:rPr lang="en-US" dirty="0"/>
              <a:t>Rate:</a:t>
            </a:r>
            <a:br>
              <a:rPr lang="en-US" dirty="0"/>
            </a:br>
            <a:r>
              <a:rPr lang="en-US" dirty="0"/>
              <a:t>	</a:t>
            </a:r>
            <a:r>
              <a:rPr lang="en-US" sz="3600" dirty="0"/>
              <a:t>Kentucky vs. U.S. (2007-2011)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8555301"/>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6096000"/>
            <a:ext cx="2392001" cy="369332"/>
          </a:xfrm>
          <a:prstGeom prst="rect">
            <a:avLst/>
          </a:prstGeom>
          <a:noFill/>
        </p:spPr>
        <p:txBody>
          <a:bodyPr wrap="none" rtlCol="0">
            <a:spAutoFit/>
          </a:bodyPr>
          <a:lstStyle/>
          <a:p>
            <a:r>
              <a:rPr lang="en-US" dirty="0" smtClean="0"/>
              <a:t>*Per 100,000 People</a:t>
            </a:r>
            <a:endParaRPr lang="en-US" dirty="0"/>
          </a:p>
        </p:txBody>
      </p:sp>
      <p:pic>
        <p:nvPicPr>
          <p:cNvPr id="7" name="Picture 6"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237833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1092123"/>
            <a:ext cx="7024744" cy="1143000"/>
          </a:xfrm>
        </p:spPr>
        <p:txBody>
          <a:bodyPr>
            <a:normAutofit fontScale="90000"/>
          </a:bodyPr>
          <a:lstStyle/>
          <a:p>
            <a:r>
              <a:rPr lang="en-US" dirty="0"/>
              <a:t>Colon Cancer </a:t>
            </a:r>
            <a:r>
              <a:rPr lang="en-US" dirty="0" smtClean="0"/>
              <a:t>Death Rate</a:t>
            </a:r>
            <a:r>
              <a:rPr lang="en-US" dirty="0"/>
              <a:t>:</a:t>
            </a:r>
            <a:br>
              <a:rPr lang="en-US" dirty="0"/>
            </a:br>
            <a:r>
              <a:rPr lang="en-US" dirty="0"/>
              <a:t>	</a:t>
            </a:r>
            <a:r>
              <a:rPr lang="en-US" sz="3100" dirty="0"/>
              <a:t>How Kentucky Ranks (2007-2011)</a:t>
            </a:r>
            <a:endParaRPr lang="en-US" dirty="0"/>
          </a:p>
        </p:txBody>
      </p:sp>
      <p:sp>
        <p:nvSpPr>
          <p:cNvPr id="3" name="Content Placeholder 2"/>
          <p:cNvSpPr>
            <a:spLocks noGrp="1"/>
          </p:cNvSpPr>
          <p:nvPr>
            <p:ph idx="1"/>
          </p:nvPr>
        </p:nvSpPr>
        <p:spPr/>
        <p:txBody>
          <a:bodyPr/>
          <a:lstStyle/>
          <a:p>
            <a:pPr marL="68580" indent="0">
              <a:buNone/>
            </a:pPr>
            <a:r>
              <a:rPr lang="en-US" dirty="0" smtClean="0"/>
              <a:t>Kentucky is tied for the </a:t>
            </a:r>
            <a:r>
              <a:rPr lang="en-US" b="1" dirty="0" smtClean="0">
                <a:solidFill>
                  <a:srgbClr val="FF0000"/>
                </a:solidFill>
              </a:rPr>
              <a:t>fourth highest </a:t>
            </a:r>
            <a:r>
              <a:rPr lang="en-US" dirty="0" smtClean="0"/>
              <a:t>colorectal death/mortality rate in the United States, compared to all other states. </a:t>
            </a:r>
            <a:endParaRPr lang="en-US" dirty="0"/>
          </a:p>
        </p:txBody>
      </p:sp>
      <p:pic>
        <p:nvPicPr>
          <p:cNvPr id="4" name="Picture 3"/>
          <p:cNvPicPr>
            <a:picLocks noChangeAspect="1"/>
          </p:cNvPicPr>
          <p:nvPr/>
        </p:nvPicPr>
        <p:blipFill>
          <a:blip r:embed="rId3"/>
          <a:stretch>
            <a:fillRect/>
          </a:stretch>
        </p:blipFill>
        <p:spPr>
          <a:xfrm>
            <a:off x="612625" y="4052042"/>
            <a:ext cx="7639050" cy="1933575"/>
          </a:xfrm>
          <a:prstGeom prst="rect">
            <a:avLst/>
          </a:prstGeom>
        </p:spPr>
      </p:pic>
      <p:sp>
        <p:nvSpPr>
          <p:cNvPr id="5" name="Oval 4"/>
          <p:cNvSpPr/>
          <p:nvPr/>
        </p:nvSpPr>
        <p:spPr>
          <a:xfrm>
            <a:off x="1371600" y="5334000"/>
            <a:ext cx="908245"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43800" y="5334000"/>
            <a:ext cx="3810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838771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381000"/>
            <a:ext cx="7927848" cy="5943600"/>
          </a:xfrm>
          <a:prstGeom prst="rect">
            <a:avLst/>
          </a:prstGeom>
        </p:spPr>
      </p:pic>
      <p:pic>
        <p:nvPicPr>
          <p:cNvPr id="5" name="Picture 4"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91731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1143000"/>
            <a:ext cx="7086600" cy="4441259"/>
          </a:xfrm>
          <a:prstGeom prst="rect">
            <a:avLst/>
          </a:prstGeom>
        </p:spPr>
      </p:pic>
      <p:pic>
        <p:nvPicPr>
          <p:cNvPr id="4" name="Picture 3"/>
          <p:cNvPicPr>
            <a:picLocks noChangeAspect="1"/>
          </p:cNvPicPr>
          <p:nvPr/>
        </p:nvPicPr>
        <p:blipFill>
          <a:blip r:embed="rId4"/>
          <a:stretch>
            <a:fillRect/>
          </a:stretch>
        </p:blipFill>
        <p:spPr>
          <a:xfrm>
            <a:off x="571500" y="5867400"/>
            <a:ext cx="7772400" cy="190500"/>
          </a:xfrm>
          <a:prstGeom prst="rect">
            <a:avLst/>
          </a:prstGeom>
        </p:spPr>
      </p:pic>
      <p:pic>
        <p:nvPicPr>
          <p:cNvPr id="6" name="Picture 5" descr="Colon Cancer blue star symbol_blue (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224316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4512" y="881062"/>
            <a:ext cx="5514975" cy="5095875"/>
          </a:xfrm>
          <a:prstGeom prst="rect">
            <a:avLst/>
          </a:prstGeom>
        </p:spPr>
      </p:pic>
      <p:pic>
        <p:nvPicPr>
          <p:cNvPr id="4" name="Picture 3"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877159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4607" y="2133600"/>
            <a:ext cx="6372225" cy="3819525"/>
          </a:xfrm>
          <a:prstGeom prst="rect">
            <a:avLst/>
          </a:prstGeom>
        </p:spPr>
      </p:pic>
      <p:sp>
        <p:nvSpPr>
          <p:cNvPr id="3" name="TextBox 2"/>
          <p:cNvSpPr txBox="1"/>
          <p:nvPr/>
        </p:nvSpPr>
        <p:spPr>
          <a:xfrm>
            <a:off x="3505200" y="6134665"/>
            <a:ext cx="5192447" cy="276999"/>
          </a:xfrm>
          <a:prstGeom prst="rect">
            <a:avLst/>
          </a:prstGeom>
          <a:noFill/>
        </p:spPr>
        <p:txBody>
          <a:bodyPr wrap="none" rtlCol="0">
            <a:spAutoFit/>
          </a:bodyPr>
          <a:lstStyle/>
          <a:p>
            <a:r>
              <a:rPr lang="en-US" sz="1200" dirty="0" smtClean="0"/>
              <a:t>Source: Kentucky Behavioral Risk Factor Surveillance System (BRFSS)</a:t>
            </a:r>
            <a:endParaRPr lang="en-US" sz="1200" dirty="0"/>
          </a:p>
        </p:txBody>
      </p:sp>
      <p:sp>
        <p:nvSpPr>
          <p:cNvPr id="6" name="Title 5"/>
          <p:cNvSpPr>
            <a:spLocks noGrp="1"/>
          </p:cNvSpPr>
          <p:nvPr>
            <p:ph type="title"/>
          </p:nvPr>
        </p:nvSpPr>
        <p:spPr>
          <a:xfrm>
            <a:off x="796064" y="670560"/>
            <a:ext cx="7024744" cy="1143000"/>
          </a:xfrm>
        </p:spPr>
        <p:txBody>
          <a:bodyPr>
            <a:normAutofit fontScale="90000"/>
          </a:bodyPr>
          <a:lstStyle/>
          <a:p>
            <a:r>
              <a:rPr lang="en-US" dirty="0" smtClean="0"/>
              <a:t>Colon Cancer Screening:</a:t>
            </a:r>
            <a:br>
              <a:rPr lang="en-US" dirty="0" smtClean="0"/>
            </a:br>
            <a:r>
              <a:rPr lang="en-US" dirty="0" smtClean="0"/>
              <a:t>	</a:t>
            </a:r>
            <a:r>
              <a:rPr lang="en-US" sz="3100" dirty="0" smtClean="0"/>
              <a:t>How Kentucky Ranks</a:t>
            </a:r>
            <a:endParaRPr lang="en-US" sz="3100" dirty="0"/>
          </a:p>
        </p:txBody>
      </p:sp>
      <p:pic>
        <p:nvPicPr>
          <p:cNvPr id="7" name="Picture 6"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841493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Colon Cancer Disparities</a:t>
            </a:r>
            <a:endParaRPr lang="en-US" dirty="0"/>
          </a:p>
        </p:txBody>
      </p:sp>
      <p:pic>
        <p:nvPicPr>
          <p:cNvPr id="4" name="Content Placeholder 3"/>
          <p:cNvPicPr>
            <a:picLocks noGrp="1" noChangeAspect="1"/>
          </p:cNvPicPr>
          <p:nvPr>
            <p:ph idx="1"/>
          </p:nvPr>
        </p:nvPicPr>
        <p:blipFill>
          <a:blip r:embed="rId3"/>
          <a:stretch>
            <a:fillRect/>
          </a:stretch>
        </p:blipFill>
        <p:spPr>
          <a:xfrm>
            <a:off x="2345531" y="2678112"/>
            <a:ext cx="4171950" cy="2800350"/>
          </a:xfrm>
          <a:prstGeom prst="rect">
            <a:avLst/>
          </a:prstGeom>
        </p:spPr>
      </p:pic>
      <p:pic>
        <p:nvPicPr>
          <p:cNvPr id="6" name="Picture 5"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757327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can </a:t>
            </a:r>
            <a:r>
              <a:rPr lang="en-US" sz="2800" b="1" dirty="0" smtClean="0">
                <a:solidFill>
                  <a:srgbClr val="0070C0"/>
                </a:solidFill>
              </a:rPr>
              <a:t>YOU</a:t>
            </a:r>
            <a:r>
              <a:rPr lang="en-US" sz="2800" dirty="0" smtClean="0"/>
              <a:t> do to help reduce the Risk for Colon Cancer in Kentucky? </a:t>
            </a:r>
            <a:endParaRPr lang="en-US" sz="2800" dirty="0"/>
          </a:p>
        </p:txBody>
      </p:sp>
      <p:sp>
        <p:nvSpPr>
          <p:cNvPr id="3" name="Content Placeholder 2"/>
          <p:cNvSpPr>
            <a:spLocks noGrp="1"/>
          </p:cNvSpPr>
          <p:nvPr>
            <p:ph idx="1"/>
          </p:nvPr>
        </p:nvSpPr>
        <p:spPr/>
        <p:txBody>
          <a:bodyPr>
            <a:normAutofit/>
          </a:bodyPr>
          <a:lstStyle/>
          <a:p>
            <a:pPr marL="365760" lvl="1" indent="0" algn="ctr">
              <a:buNone/>
            </a:pPr>
            <a:r>
              <a:rPr lang="en-US" sz="3200" dirty="0" smtClean="0"/>
              <a:t>Get Screened!</a:t>
            </a:r>
          </a:p>
          <a:p>
            <a:pPr marL="365760" lvl="1" indent="0" algn="ctr">
              <a:buNone/>
            </a:pPr>
            <a:endParaRPr lang="en-US" sz="3200" dirty="0"/>
          </a:p>
          <a:p>
            <a:pPr marL="365760" lvl="1" indent="0" algn="ctr">
              <a:buNone/>
            </a:pPr>
            <a:r>
              <a:rPr lang="en-US" sz="3200" dirty="0" smtClean="0"/>
              <a:t>Educate!</a:t>
            </a:r>
          </a:p>
          <a:p>
            <a:pPr marL="365760" lvl="1" indent="0" algn="ctr">
              <a:buNone/>
            </a:pPr>
            <a:endParaRPr lang="en-US" sz="3200" dirty="0"/>
          </a:p>
          <a:p>
            <a:pPr marL="365760" lvl="1" indent="0" algn="ctr">
              <a:buNone/>
            </a:pPr>
            <a:r>
              <a:rPr lang="en-US" sz="3200" dirty="0" smtClean="0"/>
              <a:t>Advocate! </a:t>
            </a:r>
            <a:endParaRPr lang="en-US" sz="3200"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22872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75993"/>
            <a:ext cx="7024744" cy="1143000"/>
          </a:xfrm>
        </p:spPr>
        <p:txBody>
          <a:bodyPr>
            <a:normAutofit fontScale="90000"/>
          </a:bodyPr>
          <a:lstStyle/>
          <a:p>
            <a:r>
              <a:rPr lang="en-US" dirty="0" smtClean="0"/>
              <a:t>Tools You Can Use to EDUCATE</a:t>
            </a:r>
            <a:endParaRPr lang="en-US" dirty="0"/>
          </a:p>
        </p:txBody>
      </p:sp>
      <p:sp>
        <p:nvSpPr>
          <p:cNvPr id="3" name="Content Placeholder 2"/>
          <p:cNvSpPr>
            <a:spLocks noGrp="1"/>
          </p:cNvSpPr>
          <p:nvPr>
            <p:ph idx="1"/>
          </p:nvPr>
        </p:nvSpPr>
        <p:spPr>
          <a:xfrm>
            <a:off x="1043492" y="1981200"/>
            <a:ext cx="6777317" cy="4191000"/>
          </a:xfrm>
        </p:spPr>
        <p:txBody>
          <a:bodyPr>
            <a:normAutofit fontScale="92500" lnSpcReduction="20000"/>
          </a:bodyPr>
          <a:lstStyle/>
          <a:p>
            <a:r>
              <a:rPr lang="en-US" dirty="0" smtClean="0"/>
              <a:t>Set an example by getting screened  for colon cancer</a:t>
            </a:r>
          </a:p>
          <a:p>
            <a:pPr marL="68580" indent="0">
              <a:buNone/>
            </a:pPr>
            <a:endParaRPr lang="en-US" dirty="0" smtClean="0"/>
          </a:p>
          <a:p>
            <a:r>
              <a:rPr lang="en-US" dirty="0" smtClean="0"/>
              <a:t>Educate others about the importance of being screened</a:t>
            </a:r>
          </a:p>
          <a:p>
            <a:pPr marL="640080" lvl="2" indent="0">
              <a:buNone/>
            </a:pPr>
            <a:r>
              <a:rPr lang="en-US" dirty="0" smtClean="0"/>
              <a:t>-Your </a:t>
            </a:r>
            <a:r>
              <a:rPr lang="en-US" dirty="0"/>
              <a:t>family and your friends</a:t>
            </a:r>
          </a:p>
          <a:p>
            <a:pPr marL="640080" lvl="2" indent="0">
              <a:buNone/>
            </a:pPr>
            <a:r>
              <a:rPr lang="en-US" dirty="0" smtClean="0"/>
              <a:t>-Your </a:t>
            </a:r>
            <a:r>
              <a:rPr lang="en-US" dirty="0"/>
              <a:t>business, church and school</a:t>
            </a:r>
          </a:p>
          <a:p>
            <a:pPr marL="640080" lvl="2" indent="0">
              <a:buNone/>
            </a:pPr>
            <a:r>
              <a:rPr lang="en-US" dirty="0" smtClean="0"/>
              <a:t>-Your </a:t>
            </a:r>
            <a:r>
              <a:rPr lang="en-US" dirty="0"/>
              <a:t>hospital and health department </a:t>
            </a:r>
          </a:p>
          <a:p>
            <a:pPr marL="640080" lvl="2" indent="0">
              <a:buNone/>
            </a:pPr>
            <a:r>
              <a:rPr lang="en-US" dirty="0" smtClean="0"/>
              <a:t>-Your </a:t>
            </a:r>
            <a:r>
              <a:rPr lang="en-US" dirty="0"/>
              <a:t>physicians, nurses and allied health</a:t>
            </a:r>
          </a:p>
          <a:p>
            <a:pPr marL="640080" lvl="2" indent="0">
              <a:buNone/>
            </a:pPr>
            <a:r>
              <a:rPr lang="en-US" dirty="0" smtClean="0"/>
              <a:t>-Your </a:t>
            </a:r>
            <a:r>
              <a:rPr lang="en-US" dirty="0"/>
              <a:t>Chamber of Commerce</a:t>
            </a:r>
          </a:p>
          <a:p>
            <a:pPr marL="640080" lvl="2" indent="0">
              <a:buNone/>
            </a:pPr>
            <a:r>
              <a:rPr lang="en-US" dirty="0" smtClean="0"/>
              <a:t>-Your </a:t>
            </a:r>
            <a:r>
              <a:rPr lang="en-US" dirty="0"/>
              <a:t>media outlets (TV, radio, print, institutional)</a:t>
            </a:r>
          </a:p>
          <a:p>
            <a:pPr marL="640080" lvl="2" indent="0">
              <a:buNone/>
            </a:pPr>
            <a:r>
              <a:rPr lang="en-US" dirty="0" smtClean="0"/>
              <a:t>-Your </a:t>
            </a:r>
            <a:r>
              <a:rPr lang="en-US" dirty="0"/>
              <a:t>local, state and nationally elected officials</a:t>
            </a:r>
            <a:br>
              <a:rPr lang="en-US" dirty="0"/>
            </a:br>
            <a:endParaRPr lang="en-US" dirty="0"/>
          </a:p>
          <a:p>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847509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024744" cy="1143000"/>
          </a:xfrm>
        </p:spPr>
        <p:txBody>
          <a:bodyPr>
            <a:normAutofit fontScale="90000"/>
          </a:bodyPr>
          <a:lstStyle/>
          <a:p>
            <a:r>
              <a:rPr lang="en-US" dirty="0"/>
              <a:t>Tools You Can Use to EDUCATE</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150946">
            <a:off x="3943983" y="1734838"/>
            <a:ext cx="2296808" cy="3508375"/>
          </a:xfrm>
          <a:prstGeom prst="rect">
            <a:avLst/>
          </a:prstGeom>
          <a:solidFill>
            <a:schemeClr val="accent1"/>
          </a:solidFill>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5575">
            <a:off x="7440692" y="1348817"/>
            <a:ext cx="1450739" cy="257651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66">
            <a:off x="6190346" y="3276600"/>
            <a:ext cx="2097303" cy="3353987"/>
          </a:xfrm>
          <a:prstGeom prst="rect">
            <a:avLst/>
          </a:prstGeom>
        </p:spPr>
      </p:pic>
      <p:sp>
        <p:nvSpPr>
          <p:cNvPr id="10" name="Content Placeholder 2"/>
          <p:cNvSpPr txBox="1">
            <a:spLocks/>
          </p:cNvSpPr>
          <p:nvPr/>
        </p:nvSpPr>
        <p:spPr>
          <a:xfrm>
            <a:off x="490719" y="1676400"/>
            <a:ext cx="3429000" cy="4525963"/>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Font typeface="Wingdings 2" pitchFamily="18" charset="2"/>
              <a:buNone/>
            </a:pPr>
            <a:endParaRPr lang="en-US" dirty="0" smtClean="0"/>
          </a:p>
          <a:p>
            <a:pPr marL="0" indent="0">
              <a:buFont typeface="Wingdings 2" pitchFamily="18" charset="2"/>
              <a:buNone/>
            </a:pPr>
            <a:r>
              <a:rPr lang="en-US" dirty="0" smtClean="0"/>
              <a:t>Kentucky colon cancer screening campaign materials.</a:t>
            </a:r>
          </a:p>
          <a:p>
            <a:pPr marL="0" indent="0">
              <a:buFont typeface="Wingdings 2" pitchFamily="18" charset="2"/>
              <a:buNone/>
            </a:pPr>
            <a:r>
              <a:rPr lang="en-US" dirty="0" smtClean="0"/>
              <a:t>Contact your local KCP</a:t>
            </a:r>
          </a:p>
          <a:p>
            <a:pPr marL="0" indent="0">
              <a:buFont typeface="Wingdings 2" pitchFamily="18" charset="2"/>
              <a:buNone/>
            </a:pPr>
            <a:r>
              <a:rPr lang="en-US" dirty="0" smtClean="0"/>
              <a:t>office.</a:t>
            </a:r>
          </a:p>
        </p:txBody>
      </p:sp>
      <p:pic>
        <p:nvPicPr>
          <p:cNvPr id="12" name="Picture 11" descr="Colon Cancer blue star symbol_blue (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243687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Cancer Basics</a:t>
            </a:r>
            <a:endParaRPr lang="en-US" b="1" dirty="0"/>
          </a:p>
        </p:txBody>
      </p:sp>
      <p:sp>
        <p:nvSpPr>
          <p:cNvPr id="3" name="Content Placeholder 2"/>
          <p:cNvSpPr>
            <a:spLocks noGrp="1"/>
          </p:cNvSpPr>
          <p:nvPr>
            <p:ph idx="1"/>
          </p:nvPr>
        </p:nvSpPr>
        <p:spPr/>
        <p:txBody>
          <a:bodyPr>
            <a:normAutofit/>
          </a:bodyPr>
          <a:lstStyle/>
          <a:p>
            <a:pPr marL="68580" indent="0">
              <a:buNone/>
            </a:pPr>
            <a:r>
              <a:rPr lang="en-US" dirty="0" smtClean="0"/>
              <a:t>What is Cancer?</a:t>
            </a:r>
          </a:p>
          <a:p>
            <a:pPr lvl="2"/>
            <a:r>
              <a:rPr lang="en-US" dirty="0" smtClean="0"/>
              <a:t>A group of 100 different diseases</a:t>
            </a:r>
          </a:p>
          <a:p>
            <a:pPr lvl="2"/>
            <a:r>
              <a:rPr lang="en-US" dirty="0" smtClean="0"/>
              <a:t>The </a:t>
            </a:r>
            <a:r>
              <a:rPr lang="en-US" b="1" dirty="0" smtClean="0">
                <a:solidFill>
                  <a:srgbClr val="0070C0"/>
                </a:solidFill>
              </a:rPr>
              <a:t>uncontrolled, abnormal growth of cells</a:t>
            </a:r>
          </a:p>
          <a:p>
            <a:pPr marL="365760" lvl="1" indent="0">
              <a:buNone/>
            </a:pPr>
            <a:endParaRPr lang="en-US" b="1" dirty="0" smtClean="0">
              <a:solidFill>
                <a:srgbClr val="0070C0"/>
              </a:solidFill>
            </a:endParaRPr>
          </a:p>
          <a:p>
            <a:pPr marL="68580" indent="0">
              <a:buNone/>
            </a:pPr>
            <a:r>
              <a:rPr lang="en-US" dirty="0" smtClean="0"/>
              <a:t>How does Cancer start?</a:t>
            </a:r>
          </a:p>
          <a:p>
            <a:pPr lvl="2"/>
            <a:r>
              <a:rPr lang="en-US" dirty="0" smtClean="0"/>
              <a:t>Cancer cells are abnormal cells that don’t die, but continue to grow new, abnormal cells</a:t>
            </a:r>
          </a:p>
          <a:p>
            <a:pPr lvl="2"/>
            <a:r>
              <a:rPr lang="en-US" dirty="0" smtClean="0"/>
              <a:t>Can invade other tissues </a:t>
            </a:r>
          </a:p>
          <a:p>
            <a:pPr marL="365760" lvl="1" indent="0">
              <a:buNone/>
            </a:pPr>
            <a:endParaRPr lang="en-US" dirty="0"/>
          </a:p>
          <a:p>
            <a:endParaRPr lang="en-US" dirty="0" smtClean="0"/>
          </a:p>
          <a:p>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0918951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762000"/>
            <a:ext cx="7024744" cy="1143000"/>
          </a:xfrm>
        </p:spPr>
        <p:txBody>
          <a:bodyPr>
            <a:normAutofit fontScale="90000"/>
          </a:bodyPr>
          <a:lstStyle/>
          <a:p>
            <a:r>
              <a:rPr lang="en-US" dirty="0"/>
              <a:t>Tools You Can Use to EDUCATE</a:t>
            </a:r>
          </a:p>
        </p:txBody>
      </p:sp>
      <p:sp>
        <p:nvSpPr>
          <p:cNvPr id="3" name="Content Placeholder 2"/>
          <p:cNvSpPr>
            <a:spLocks noGrp="1"/>
          </p:cNvSpPr>
          <p:nvPr>
            <p:ph idx="1"/>
          </p:nvPr>
        </p:nvSpPr>
        <p:spPr>
          <a:xfrm>
            <a:off x="1071283" y="1981200"/>
            <a:ext cx="6777317" cy="4308629"/>
          </a:xfrm>
        </p:spPr>
        <p:txBody>
          <a:bodyPr>
            <a:normAutofit fontScale="92500"/>
          </a:bodyPr>
          <a:lstStyle/>
          <a:p>
            <a:r>
              <a:rPr lang="en-US" dirty="0"/>
              <a:t>Kentucky’s </a:t>
            </a:r>
            <a:r>
              <a:rPr lang="en-US" b="1" u="sng" dirty="0"/>
              <a:t>Colon Cancer Prevention Project </a:t>
            </a:r>
            <a:r>
              <a:rPr lang="en-US" dirty="0"/>
              <a:t>materials, at http://www.ColonCancerPreventionProject.org</a:t>
            </a:r>
          </a:p>
          <a:p>
            <a:endParaRPr lang="en-US" dirty="0"/>
          </a:p>
          <a:p>
            <a:r>
              <a:rPr lang="en-US" b="1" u="sng" dirty="0"/>
              <a:t>ACS</a:t>
            </a:r>
            <a:r>
              <a:rPr lang="en-US" u="sng" dirty="0"/>
              <a:t>’s </a:t>
            </a:r>
            <a:r>
              <a:rPr lang="en-US" b="1" u="sng" dirty="0"/>
              <a:t>video</a:t>
            </a:r>
            <a:r>
              <a:rPr lang="en-US" b="1" dirty="0"/>
              <a:t> </a:t>
            </a:r>
            <a:r>
              <a:rPr lang="en-US" dirty="0"/>
              <a:t>about colon cancer screening http://www.cancer.org/Healthy/ToolsandCalculators/Videos/get-tested-for-colon-cancer-english</a:t>
            </a:r>
          </a:p>
          <a:p>
            <a:pPr marL="0" indent="0">
              <a:buNone/>
            </a:pPr>
            <a:endParaRPr lang="en-US" dirty="0"/>
          </a:p>
          <a:p>
            <a:r>
              <a:rPr lang="en-US" dirty="0"/>
              <a:t>CDC’s </a:t>
            </a:r>
            <a:r>
              <a:rPr lang="en-US" b="1" u="sng" dirty="0"/>
              <a:t>Screen for Life</a:t>
            </a:r>
            <a:r>
              <a:rPr lang="en-US" b="1" dirty="0"/>
              <a:t> </a:t>
            </a:r>
            <a:r>
              <a:rPr lang="en-US" dirty="0"/>
              <a:t>national campaign materials, at http://www.cdc.gov/cancer/colorectal/sfl</a:t>
            </a:r>
          </a:p>
          <a:p>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143116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2286000"/>
            <a:ext cx="7086600" cy="1569660"/>
          </a:xfrm>
          <a:prstGeom prst="rect">
            <a:avLst/>
          </a:prstGeom>
          <a:noFill/>
        </p:spPr>
        <p:txBody>
          <a:bodyPr wrap="square" rtlCol="0">
            <a:spAutoFit/>
          </a:bodyPr>
          <a:lstStyle/>
          <a:p>
            <a:pPr algn="ctr"/>
            <a:r>
              <a:rPr lang="en-US" sz="3200" b="1" dirty="0" smtClean="0">
                <a:solidFill>
                  <a:schemeClr val="tx2"/>
                </a:solidFill>
              </a:rPr>
              <a:t>Looking Towards our Future…</a:t>
            </a:r>
          </a:p>
          <a:p>
            <a:pPr algn="ctr"/>
            <a:endParaRPr lang="en-US" sz="3200" b="1" dirty="0">
              <a:solidFill>
                <a:schemeClr val="tx2"/>
              </a:solidFill>
            </a:endParaRPr>
          </a:p>
          <a:p>
            <a:pPr algn="ctr"/>
            <a:r>
              <a:rPr lang="en-US" sz="3200" b="1" i="1" dirty="0" smtClean="0">
                <a:solidFill>
                  <a:schemeClr val="tx2"/>
                </a:solidFill>
              </a:rPr>
              <a:t>Where are we going? </a:t>
            </a:r>
            <a:endParaRPr lang="en-US" sz="3200" b="1" i="1" dirty="0">
              <a:solidFill>
                <a:schemeClr val="tx2"/>
              </a:solidFill>
            </a:endParaRPr>
          </a:p>
        </p:txBody>
      </p:sp>
      <p:pic>
        <p:nvPicPr>
          <p:cNvPr id="4" name="Picture 3"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837633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215" y="381000"/>
            <a:ext cx="7024744" cy="1143000"/>
          </a:xfrm>
        </p:spPr>
        <p:txBody>
          <a:bodyPr/>
          <a:lstStyle/>
          <a:p>
            <a:r>
              <a:rPr lang="en-US" dirty="0" smtClean="0"/>
              <a:t>Where are WE Going…</a:t>
            </a:r>
            <a:endParaRPr lang="en-US" dirty="0"/>
          </a:p>
        </p:txBody>
      </p:sp>
      <p:sp>
        <p:nvSpPr>
          <p:cNvPr id="3" name="Content Placeholder 2"/>
          <p:cNvSpPr>
            <a:spLocks noGrp="1"/>
          </p:cNvSpPr>
          <p:nvPr>
            <p:ph idx="1"/>
          </p:nvPr>
        </p:nvSpPr>
        <p:spPr>
          <a:xfrm>
            <a:off x="685800" y="1600200"/>
            <a:ext cx="6777317" cy="4343400"/>
          </a:xfrm>
        </p:spPr>
        <p:txBody>
          <a:bodyPr/>
          <a:lstStyle/>
          <a:p>
            <a:pPr>
              <a:spcBef>
                <a:spcPts val="600"/>
              </a:spcBef>
            </a:pPr>
            <a:r>
              <a:rPr lang="en-US" dirty="0" smtClean="0"/>
              <a:t>Kentucky has an objective of increasing colon cancer screening for eligible adults to </a:t>
            </a:r>
            <a:r>
              <a:rPr lang="en-US" b="1" dirty="0" smtClean="0">
                <a:solidFill>
                  <a:srgbClr val="0070C0"/>
                </a:solidFill>
              </a:rPr>
              <a:t>80% by 2018</a:t>
            </a:r>
            <a:r>
              <a:rPr lang="en-US" dirty="0" smtClean="0"/>
              <a:t>.</a:t>
            </a:r>
          </a:p>
          <a:p>
            <a:pPr>
              <a:spcBef>
                <a:spcPts val="600"/>
              </a:spcBef>
            </a:pPr>
            <a:r>
              <a:rPr lang="en-US" dirty="0" smtClean="0"/>
              <a:t>The Kentucky Cancer Consortium works with numerous partner organizations throughout the state to implement </a:t>
            </a:r>
          </a:p>
          <a:p>
            <a:pPr marL="68580" indent="0">
              <a:spcBef>
                <a:spcPts val="600"/>
              </a:spcBef>
              <a:buNone/>
            </a:pPr>
            <a:r>
              <a:rPr lang="en-US" dirty="0"/>
              <a:t> </a:t>
            </a:r>
            <a:r>
              <a:rPr lang="en-US" dirty="0" smtClean="0"/>
              <a:t>   the Cancer Action Plan (or CAP),</a:t>
            </a:r>
          </a:p>
          <a:p>
            <a:pPr marL="68580" indent="0">
              <a:spcBef>
                <a:spcPts val="600"/>
              </a:spcBef>
              <a:buNone/>
            </a:pPr>
            <a:r>
              <a:rPr lang="en-US" dirty="0"/>
              <a:t> </a:t>
            </a:r>
            <a:r>
              <a:rPr lang="en-US" dirty="0" smtClean="0"/>
              <a:t>   Kentucky’s blueprint for cancer </a:t>
            </a:r>
          </a:p>
          <a:p>
            <a:pPr marL="68580" indent="0">
              <a:spcBef>
                <a:spcPts val="600"/>
              </a:spcBef>
              <a:buNone/>
            </a:pPr>
            <a:r>
              <a:rPr lang="en-US" dirty="0"/>
              <a:t> </a:t>
            </a:r>
            <a:r>
              <a:rPr lang="en-US" dirty="0" smtClean="0"/>
              <a:t>   prevention and control.                              </a:t>
            </a:r>
            <a:endParaRPr lang="en-US" sz="2400" dirty="0"/>
          </a:p>
        </p:txBody>
      </p:sp>
      <p:pic>
        <p:nvPicPr>
          <p:cNvPr id="4" name="Picture 3"/>
          <p:cNvPicPr>
            <a:picLocks noChangeAspect="1"/>
          </p:cNvPicPr>
          <p:nvPr/>
        </p:nvPicPr>
        <p:blipFill>
          <a:blip r:embed="rId3"/>
          <a:stretch>
            <a:fillRect/>
          </a:stretch>
        </p:blipFill>
        <p:spPr>
          <a:xfrm>
            <a:off x="6477000" y="3581400"/>
            <a:ext cx="2130134" cy="2743200"/>
          </a:xfrm>
          <a:prstGeom prst="rect">
            <a:avLst/>
          </a:prstGeom>
        </p:spPr>
      </p:pic>
      <p:pic>
        <p:nvPicPr>
          <p:cNvPr id="6" name="Picture 5"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551407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80% by 2018 Initiative</a:t>
            </a:r>
            <a:endParaRPr lang="en-US" dirty="0"/>
          </a:p>
        </p:txBody>
      </p:sp>
      <p:sp>
        <p:nvSpPr>
          <p:cNvPr id="3" name="Content Placeholder 2"/>
          <p:cNvSpPr>
            <a:spLocks noGrp="1"/>
          </p:cNvSpPr>
          <p:nvPr>
            <p:ph idx="1"/>
          </p:nvPr>
        </p:nvSpPr>
        <p:spPr/>
        <p:txBody>
          <a:bodyPr>
            <a:normAutofit/>
          </a:bodyPr>
          <a:lstStyle/>
          <a:p>
            <a:r>
              <a:rPr lang="en-US" dirty="0" smtClean="0"/>
              <a:t>Informational video provided by the American Cancer Society (9 minutes)- provides an overview of national data, screening modalities, and prevention. </a:t>
            </a:r>
          </a:p>
          <a:p>
            <a:endParaRPr lang="en-US" dirty="0"/>
          </a:p>
          <a:p>
            <a:r>
              <a:rPr lang="en-US" dirty="0" smtClean="0">
                <a:hlinkClick r:id="rId2"/>
              </a:rPr>
              <a:t>http</a:t>
            </a:r>
            <a:r>
              <a:rPr lang="en-US" dirty="0">
                <a:hlinkClick r:id="rId2"/>
              </a:rPr>
              <a:t>://goanimate.com/videos/0QR0Nbl8B3TI?utm_source=linkshare&amp;utm_medium=linkshare&amp;utm_campaign=usercontent</a:t>
            </a:r>
            <a:endParaRPr lang="en-US" dirty="0"/>
          </a:p>
        </p:txBody>
      </p:sp>
    </p:spTree>
    <p:extLst>
      <p:ext uri="{BB962C8B-B14F-4D97-AF65-F5344CB8AC3E}">
        <p14:creationId xmlns:p14="http://schemas.microsoft.com/office/powerpoint/2010/main" val="2909010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838200"/>
            <a:ext cx="7024744" cy="1143000"/>
          </a:xfrm>
        </p:spPr>
        <p:txBody>
          <a:bodyPr>
            <a:normAutofit fontScale="90000"/>
          </a:bodyPr>
          <a:lstStyle/>
          <a:p>
            <a:r>
              <a:rPr lang="en-US" dirty="0" smtClean="0"/>
              <a:t>Colon Cancer Partners in Kentucky</a:t>
            </a:r>
            <a:endParaRPr lang="en-US" dirty="0"/>
          </a:p>
        </p:txBody>
      </p:sp>
      <p:sp>
        <p:nvSpPr>
          <p:cNvPr id="3" name="Content Placeholder 2"/>
          <p:cNvSpPr>
            <a:spLocks noGrp="1"/>
          </p:cNvSpPr>
          <p:nvPr>
            <p:ph idx="1"/>
          </p:nvPr>
        </p:nvSpPr>
        <p:spPr>
          <a:xfrm>
            <a:off x="1043492" y="2323652"/>
            <a:ext cx="6777317" cy="3924748"/>
          </a:xfrm>
        </p:spPr>
        <p:txBody>
          <a:bodyPr>
            <a:normAutofit/>
          </a:bodyPr>
          <a:lstStyle/>
          <a:p>
            <a:pPr marL="582930" indent="-514350">
              <a:buFont typeface="+mj-lt"/>
              <a:buAutoNum type="arabicParenR"/>
            </a:pPr>
            <a:r>
              <a:rPr lang="en-US" b="1" dirty="0">
                <a:solidFill>
                  <a:schemeClr val="tx1">
                    <a:lumMod val="50000"/>
                    <a:lumOff val="50000"/>
                  </a:schemeClr>
                </a:solidFill>
              </a:rPr>
              <a:t>American Cancer Society </a:t>
            </a:r>
            <a:endParaRPr lang="en-US" dirty="0" smtClean="0"/>
          </a:p>
          <a:p>
            <a:pPr marL="582930" indent="-514350">
              <a:buFont typeface="+mj-lt"/>
              <a:buAutoNum type="arabicParenR"/>
            </a:pPr>
            <a:r>
              <a:rPr lang="en-US" b="1" dirty="0" smtClean="0">
                <a:solidFill>
                  <a:schemeClr val="tx1">
                    <a:lumMod val="50000"/>
                    <a:lumOff val="50000"/>
                  </a:schemeClr>
                </a:solidFill>
              </a:rPr>
              <a:t>Colon </a:t>
            </a:r>
            <a:r>
              <a:rPr lang="en-US" b="1" dirty="0">
                <a:solidFill>
                  <a:schemeClr val="tx1">
                    <a:lumMod val="50000"/>
                    <a:lumOff val="50000"/>
                  </a:schemeClr>
                </a:solidFill>
              </a:rPr>
              <a:t>Cancer Prevention Project  </a:t>
            </a:r>
            <a:endParaRPr lang="en-US" dirty="0" smtClean="0"/>
          </a:p>
          <a:p>
            <a:pPr marL="582930" indent="-514350">
              <a:buFont typeface="+mj-lt"/>
              <a:buAutoNum type="arabicParenR"/>
            </a:pPr>
            <a:r>
              <a:rPr lang="en-US" b="1" dirty="0" smtClean="0">
                <a:solidFill>
                  <a:schemeClr val="tx1">
                    <a:lumMod val="50000"/>
                    <a:lumOff val="50000"/>
                  </a:schemeClr>
                </a:solidFill>
              </a:rPr>
              <a:t>Kentucky </a:t>
            </a:r>
            <a:r>
              <a:rPr lang="en-US" b="1" dirty="0">
                <a:solidFill>
                  <a:schemeClr val="tx1">
                    <a:lumMod val="50000"/>
                    <a:lumOff val="50000"/>
                  </a:schemeClr>
                </a:solidFill>
              </a:rPr>
              <a:t>Cancer </a:t>
            </a:r>
            <a:r>
              <a:rPr lang="en-US" b="1" dirty="0" smtClean="0">
                <a:solidFill>
                  <a:schemeClr val="tx1">
                    <a:lumMod val="50000"/>
                    <a:lumOff val="50000"/>
                  </a:schemeClr>
                </a:solidFill>
              </a:rPr>
              <a:t>Program</a:t>
            </a:r>
            <a:endParaRPr lang="en-US" dirty="0" smtClean="0"/>
          </a:p>
          <a:p>
            <a:pPr marL="582930" indent="-514350">
              <a:buFont typeface="+mj-lt"/>
              <a:buAutoNum type="arabicParenR"/>
            </a:pPr>
            <a:r>
              <a:rPr lang="en-US" b="1" dirty="0" smtClean="0">
                <a:solidFill>
                  <a:schemeClr val="tx1">
                    <a:lumMod val="50000"/>
                    <a:lumOff val="50000"/>
                  </a:schemeClr>
                </a:solidFill>
              </a:rPr>
              <a:t>Kentucky Colon Cancer Screening Program </a:t>
            </a:r>
          </a:p>
          <a:p>
            <a:pPr marL="582930" indent="-514350">
              <a:buFont typeface="+mj-lt"/>
              <a:buAutoNum type="arabicParenR"/>
            </a:pPr>
            <a:r>
              <a:rPr lang="en-US" b="1" dirty="0" smtClean="0">
                <a:solidFill>
                  <a:schemeClr val="tx1">
                    <a:lumMod val="50000"/>
                    <a:lumOff val="50000"/>
                  </a:schemeClr>
                </a:solidFill>
              </a:rPr>
              <a:t>Kentucky </a:t>
            </a:r>
            <a:r>
              <a:rPr lang="en-US" b="1" dirty="0">
                <a:solidFill>
                  <a:schemeClr val="tx1">
                    <a:lumMod val="50000"/>
                    <a:lumOff val="50000"/>
                  </a:schemeClr>
                </a:solidFill>
              </a:rPr>
              <a:t>Cancer </a:t>
            </a:r>
            <a:r>
              <a:rPr lang="en-US" b="1" dirty="0" smtClean="0">
                <a:solidFill>
                  <a:schemeClr val="tx1">
                    <a:lumMod val="50000"/>
                    <a:lumOff val="50000"/>
                  </a:schemeClr>
                </a:solidFill>
              </a:rPr>
              <a:t>Consortium</a:t>
            </a:r>
          </a:p>
          <a:p>
            <a:pPr marL="68580" indent="0">
              <a:buNone/>
            </a:pPr>
            <a:r>
              <a:rPr lang="en-US" b="1" dirty="0" smtClean="0">
                <a:solidFill>
                  <a:schemeClr val="tx1">
                    <a:lumMod val="50000"/>
                    <a:lumOff val="50000"/>
                  </a:schemeClr>
                </a:solidFill>
              </a:rPr>
              <a:t>       </a:t>
            </a:r>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9450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1752600"/>
            <a:ext cx="7024744" cy="1752600"/>
          </a:xfrm>
        </p:spPr>
        <p:txBody>
          <a:bodyPr>
            <a:normAutofit fontScale="90000"/>
          </a:bodyPr>
          <a:lstStyle/>
          <a:p>
            <a:pPr algn="ctr"/>
            <a:r>
              <a:rPr lang="en-US" dirty="0" smtClean="0"/>
              <a:t>Kentucky Colon Cancer Screening Program Information</a:t>
            </a:r>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4252022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463040"/>
          </a:xfrm>
        </p:spPr>
        <p:txBody>
          <a:bodyPr>
            <a:normAutofit fontScale="90000"/>
          </a:bodyPr>
          <a:lstStyle/>
          <a:p>
            <a:r>
              <a:rPr lang="en-US" dirty="0" smtClean="0"/>
              <a:t>What is the KY Colon Cancer Screening Program (KCCSP)?</a:t>
            </a:r>
            <a:endParaRPr lang="en-US" dirty="0"/>
          </a:p>
        </p:txBody>
      </p:sp>
      <p:sp>
        <p:nvSpPr>
          <p:cNvPr id="3" name="Content Placeholder 2"/>
          <p:cNvSpPr>
            <a:spLocks noGrp="1"/>
          </p:cNvSpPr>
          <p:nvPr>
            <p:ph idx="1"/>
          </p:nvPr>
        </p:nvSpPr>
        <p:spPr>
          <a:xfrm>
            <a:off x="1043490" y="2667000"/>
            <a:ext cx="6777317" cy="3508977"/>
          </a:xfrm>
        </p:spPr>
        <p:txBody>
          <a:bodyPr>
            <a:normAutofit/>
          </a:bodyPr>
          <a:lstStyle/>
          <a:p>
            <a:r>
              <a:rPr lang="en-US" dirty="0" smtClean="0"/>
              <a:t>State-wide colon cancer screening program for the </a:t>
            </a:r>
            <a:r>
              <a:rPr lang="en-US" dirty="0" smtClean="0">
                <a:solidFill>
                  <a:srgbClr val="0070C0"/>
                </a:solidFill>
              </a:rPr>
              <a:t>uninsured</a:t>
            </a:r>
            <a:r>
              <a:rPr lang="en-US" dirty="0" smtClean="0"/>
              <a:t>, income eligible population</a:t>
            </a:r>
          </a:p>
          <a:p>
            <a:pPr lvl="1"/>
            <a:r>
              <a:rPr lang="en-US" dirty="0" smtClean="0"/>
              <a:t>Provides funding and administration to sites</a:t>
            </a:r>
          </a:p>
          <a:p>
            <a:pPr lvl="1"/>
            <a:r>
              <a:rPr lang="en-US" dirty="0" smtClean="0"/>
              <a:t>Includes an outreach/awareness campaign </a:t>
            </a:r>
          </a:p>
          <a:p>
            <a:pPr lvl="1"/>
            <a:r>
              <a:rPr lang="en-US" dirty="0" smtClean="0"/>
              <a:t>KCCSP Advisory Committee</a:t>
            </a:r>
          </a:p>
          <a:p>
            <a:r>
              <a:rPr lang="en-US" dirty="0" smtClean="0"/>
              <a:t>KCCSP enacted into law (KRS 214</a:t>
            </a:r>
            <a:r>
              <a:rPr lang="en-US" dirty="0"/>
              <a:t>) in  2008 by </a:t>
            </a:r>
            <a:r>
              <a:rPr lang="en-US" dirty="0" smtClean="0"/>
              <a:t>the KY General Assembly</a:t>
            </a:r>
          </a:p>
          <a:p>
            <a:r>
              <a:rPr lang="en-US" dirty="0" smtClean="0"/>
              <a:t>Relies on partnerships  </a:t>
            </a:r>
          </a:p>
          <a:p>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126147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KCCSP:  Background</a:t>
            </a:r>
            <a:endParaRPr lang="en-US" dirty="0"/>
          </a:p>
        </p:txBody>
      </p:sp>
      <p:sp>
        <p:nvSpPr>
          <p:cNvPr id="3" name="Content Placeholder 2"/>
          <p:cNvSpPr>
            <a:spLocks noGrp="1"/>
          </p:cNvSpPr>
          <p:nvPr>
            <p:ph idx="1"/>
          </p:nvPr>
        </p:nvSpPr>
        <p:spPr/>
        <p:txBody>
          <a:bodyPr>
            <a:normAutofit/>
          </a:bodyPr>
          <a:lstStyle/>
          <a:p>
            <a:r>
              <a:rPr lang="en-US" dirty="0"/>
              <a:t>Funded for </a:t>
            </a:r>
            <a:r>
              <a:rPr lang="en-US" dirty="0" smtClean="0"/>
              <a:t>2012-2014 &amp; 2014-2016</a:t>
            </a:r>
            <a:endParaRPr lang="en-US" dirty="0"/>
          </a:p>
          <a:p>
            <a:r>
              <a:rPr lang="en-US" dirty="0"/>
              <a:t>Housed at the Kentucky Dept. for Public Health, Chronic Disease Prevention </a:t>
            </a:r>
            <a:r>
              <a:rPr lang="en-US" dirty="0" smtClean="0"/>
              <a:t>Branch</a:t>
            </a:r>
          </a:p>
          <a:p>
            <a:r>
              <a:rPr lang="en-US" dirty="0" smtClean="0"/>
              <a:t>Reason for KCCSP’s creation (</a:t>
            </a:r>
            <a:r>
              <a:rPr lang="en-US" dirty="0" smtClean="0">
                <a:solidFill>
                  <a:srgbClr val="FF0000"/>
                </a:solidFill>
              </a:rPr>
              <a:t>Increase Colon Cancer Screening!</a:t>
            </a:r>
            <a:r>
              <a:rPr lang="en-US" dirty="0" smtClean="0"/>
              <a:t>):  </a:t>
            </a:r>
          </a:p>
          <a:p>
            <a:pPr lvl="1"/>
            <a:r>
              <a:rPr lang="en-US" dirty="0" smtClean="0"/>
              <a:t>Colon cancer is common</a:t>
            </a:r>
          </a:p>
          <a:p>
            <a:pPr lvl="1"/>
            <a:r>
              <a:rPr lang="en-US" dirty="0" smtClean="0"/>
              <a:t>Colon cancer is costly</a:t>
            </a:r>
          </a:p>
          <a:p>
            <a:pPr lvl="1"/>
            <a:r>
              <a:rPr lang="en-US" dirty="0" smtClean="0"/>
              <a:t>Colon cancer is highly preventable</a:t>
            </a:r>
            <a:endParaRPr lang="en-US" dirty="0"/>
          </a:p>
          <a:p>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3132629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KCCSP Funded Sites </a:t>
            </a:r>
            <a:br>
              <a:rPr lang="en-US" dirty="0" smtClean="0"/>
            </a:br>
            <a:r>
              <a:rPr lang="en-US" dirty="0" smtClean="0"/>
              <a:t>for 2014-2016</a:t>
            </a:r>
            <a:endParaRPr lang="en-US" dirty="0"/>
          </a:p>
        </p:txBody>
      </p:sp>
      <p:sp>
        <p:nvSpPr>
          <p:cNvPr id="4" name="Content Placeholder 3"/>
          <p:cNvSpPr>
            <a:spLocks noGrp="1"/>
          </p:cNvSpPr>
          <p:nvPr>
            <p:ph sz="quarter" idx="13"/>
          </p:nvPr>
        </p:nvSpPr>
        <p:spPr>
          <a:xfrm>
            <a:off x="1042416" y="2313432"/>
            <a:ext cx="3419856" cy="4114800"/>
          </a:xfrm>
        </p:spPr>
        <p:txBody>
          <a:bodyPr>
            <a:normAutofit fontScale="70000" lnSpcReduction="20000"/>
          </a:bodyPr>
          <a:lstStyle/>
          <a:p>
            <a:pPr marL="525780" indent="-457200">
              <a:buFont typeface="+mj-lt"/>
              <a:buAutoNum type="arabicParenR"/>
            </a:pPr>
            <a:r>
              <a:rPr lang="en-US" dirty="0" smtClean="0"/>
              <a:t>Barren River District Health Dept.</a:t>
            </a:r>
          </a:p>
          <a:p>
            <a:pPr marL="525780" indent="-457200">
              <a:buFont typeface="+mj-lt"/>
              <a:buAutoNum type="arabicParenR"/>
            </a:pPr>
            <a:r>
              <a:rPr lang="en-US" dirty="0" smtClean="0"/>
              <a:t>Boyle County Health Dept.</a:t>
            </a:r>
          </a:p>
          <a:p>
            <a:pPr marL="525780" indent="-457200">
              <a:buFont typeface="+mj-lt"/>
              <a:buAutoNum type="arabicParenR"/>
            </a:pPr>
            <a:r>
              <a:rPr lang="en-US" dirty="0" smtClean="0"/>
              <a:t>Christian County Health Dept.</a:t>
            </a:r>
          </a:p>
          <a:p>
            <a:pPr marL="525780" indent="-457200">
              <a:buFont typeface="+mj-lt"/>
              <a:buAutoNum type="arabicParenR"/>
            </a:pPr>
            <a:r>
              <a:rPr lang="en-US" dirty="0" smtClean="0"/>
              <a:t>Floyd County Health Dept. </a:t>
            </a:r>
          </a:p>
          <a:p>
            <a:pPr marL="525780" indent="-457200">
              <a:buFont typeface="+mj-lt"/>
              <a:buAutoNum type="arabicParenR"/>
            </a:pPr>
            <a:r>
              <a:rPr lang="en-US" dirty="0" smtClean="0"/>
              <a:t>Jessamine County Health Dept. </a:t>
            </a:r>
          </a:p>
          <a:p>
            <a:pPr marL="525780" indent="-457200">
              <a:buFont typeface="+mj-lt"/>
              <a:buAutoNum type="arabicParenR"/>
            </a:pPr>
            <a:r>
              <a:rPr lang="en-US" dirty="0" smtClean="0"/>
              <a:t>KY River District Health Dept. </a:t>
            </a:r>
          </a:p>
          <a:p>
            <a:pPr marL="525780" indent="-457200">
              <a:buFont typeface="+mj-lt"/>
              <a:buAutoNum type="arabicParenR"/>
            </a:pPr>
            <a:r>
              <a:rPr lang="en-US" dirty="0" smtClean="0"/>
              <a:t>Knox County Health Dept. </a:t>
            </a:r>
          </a:p>
          <a:p>
            <a:pPr marL="525780" indent="-457200">
              <a:buFont typeface="+mj-lt"/>
              <a:buAutoNum type="arabicParenR"/>
            </a:pPr>
            <a:r>
              <a:rPr lang="en-US" dirty="0"/>
              <a:t>Lake Cumberland District Health Dept.</a:t>
            </a:r>
          </a:p>
          <a:p>
            <a:pPr marL="525780" indent="-457200">
              <a:buFont typeface="+mj-lt"/>
              <a:buAutoNum type="arabicParenR"/>
            </a:pPr>
            <a:endParaRPr lang="en-US" dirty="0"/>
          </a:p>
        </p:txBody>
      </p:sp>
      <p:sp>
        <p:nvSpPr>
          <p:cNvPr id="5" name="Content Placeholder 4"/>
          <p:cNvSpPr>
            <a:spLocks noGrp="1"/>
          </p:cNvSpPr>
          <p:nvPr>
            <p:ph sz="quarter" idx="14"/>
          </p:nvPr>
        </p:nvSpPr>
        <p:spPr>
          <a:xfrm>
            <a:off x="4645152" y="2313431"/>
            <a:ext cx="3419856" cy="4114800"/>
          </a:xfrm>
        </p:spPr>
        <p:txBody>
          <a:bodyPr>
            <a:normAutofit/>
          </a:bodyPr>
          <a:lstStyle/>
          <a:p>
            <a:pPr marL="525780" indent="-457200">
              <a:buFont typeface="+mj-lt"/>
              <a:buAutoNum type="arabicParenR" startAt="9"/>
            </a:pPr>
            <a:r>
              <a:rPr lang="en-US" sz="1700" dirty="0" smtClean="0"/>
              <a:t>Lexington-Fayette County Health Dept.</a:t>
            </a:r>
          </a:p>
          <a:p>
            <a:pPr marL="525780" indent="-457200">
              <a:buFont typeface="+mj-lt"/>
              <a:buAutoNum type="arabicParenR" startAt="9"/>
            </a:pPr>
            <a:r>
              <a:rPr lang="en-US" sz="1700" dirty="0" smtClean="0"/>
              <a:t>Lawrence County Health Dept.</a:t>
            </a:r>
          </a:p>
          <a:p>
            <a:pPr marL="525780" indent="-457200">
              <a:buFont typeface="+mj-lt"/>
              <a:buAutoNum type="arabicParenR" startAt="9"/>
            </a:pPr>
            <a:r>
              <a:rPr lang="en-US" sz="1700" dirty="0" smtClean="0"/>
              <a:t>Louisville Metro Dept. for Public Health &amp; Wellness</a:t>
            </a:r>
          </a:p>
          <a:p>
            <a:pPr marL="525780" indent="-457200">
              <a:buFont typeface="+mj-lt"/>
              <a:buAutoNum type="arabicParenR" startAt="9"/>
            </a:pPr>
            <a:r>
              <a:rPr lang="en-US" sz="1700" dirty="0" smtClean="0"/>
              <a:t>Laurel County Health Dept.</a:t>
            </a:r>
          </a:p>
          <a:p>
            <a:pPr marL="525780" indent="-457200">
              <a:buFont typeface="+mj-lt"/>
              <a:buAutoNum type="arabicParenR" startAt="9"/>
            </a:pPr>
            <a:r>
              <a:rPr lang="en-US" sz="1700" dirty="0" smtClean="0"/>
              <a:t>Montgomery County Health Dept.</a:t>
            </a:r>
          </a:p>
          <a:p>
            <a:pPr marL="525780" indent="-457200">
              <a:buFont typeface="+mj-lt"/>
              <a:buAutoNum type="arabicParenR" startAt="9"/>
            </a:pPr>
            <a:r>
              <a:rPr lang="en-US" sz="1700" dirty="0" smtClean="0"/>
              <a:t>Purchase District Health Dept.</a:t>
            </a:r>
          </a:p>
          <a:p>
            <a:pPr marL="525780" indent="-457200">
              <a:buFont typeface="+mj-lt"/>
              <a:buAutoNum type="arabicParenR" startAt="9"/>
            </a:pPr>
            <a:r>
              <a:rPr lang="en-US" sz="1700" dirty="0" err="1" smtClean="0"/>
              <a:t>Wedco</a:t>
            </a:r>
            <a:r>
              <a:rPr lang="en-US" sz="1700" dirty="0" smtClean="0"/>
              <a:t> District Health Dept.  </a:t>
            </a:r>
          </a:p>
        </p:txBody>
      </p:sp>
      <p:pic>
        <p:nvPicPr>
          <p:cNvPr id="7" name="Picture 6"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234343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KCCSP &amp; Screening Disparities </a:t>
            </a:r>
            <a:endParaRPr lang="en-US" dirty="0"/>
          </a:p>
        </p:txBody>
      </p:sp>
      <p:sp>
        <p:nvSpPr>
          <p:cNvPr id="3" name="Content Placeholder 2"/>
          <p:cNvSpPr>
            <a:spLocks noGrp="1"/>
          </p:cNvSpPr>
          <p:nvPr>
            <p:ph idx="1"/>
          </p:nvPr>
        </p:nvSpPr>
        <p:spPr/>
        <p:txBody>
          <a:bodyPr/>
          <a:lstStyle/>
          <a:p>
            <a:r>
              <a:rPr lang="en-US" dirty="0" smtClean="0"/>
              <a:t>Kentuckians (adults aged 50+)having:</a:t>
            </a:r>
          </a:p>
          <a:p>
            <a:pPr lvl="1"/>
            <a:r>
              <a:rPr lang="en-US" dirty="0" smtClean="0"/>
              <a:t>Less than a high school education (50.5%) </a:t>
            </a:r>
          </a:p>
          <a:p>
            <a:pPr lvl="1"/>
            <a:r>
              <a:rPr lang="en-US" dirty="0" smtClean="0"/>
              <a:t>Household income of &lt;$15,000 (48.5%) </a:t>
            </a:r>
          </a:p>
          <a:p>
            <a:pPr marL="365760" lvl="1" indent="0">
              <a:buNone/>
            </a:pPr>
            <a:endParaRPr lang="en-US" dirty="0"/>
          </a:p>
          <a:p>
            <a:pPr marL="365760" lvl="1" indent="0">
              <a:buNone/>
            </a:pPr>
            <a:endParaRPr lang="en-US" dirty="0" smtClean="0"/>
          </a:p>
          <a:p>
            <a:pPr marL="365760" lvl="1" indent="0" algn="ctr">
              <a:buNone/>
            </a:pPr>
            <a:r>
              <a:rPr lang="en-US" dirty="0" smtClean="0"/>
              <a:t>Reported </a:t>
            </a:r>
            <a:r>
              <a:rPr lang="en-US" dirty="0" smtClean="0">
                <a:solidFill>
                  <a:srgbClr val="FF0000"/>
                </a:solidFill>
              </a:rPr>
              <a:t>NEVER</a:t>
            </a:r>
            <a:r>
              <a:rPr lang="en-US" dirty="0" smtClean="0"/>
              <a:t> having a colon cancer screen (2010 BRFSS)</a:t>
            </a:r>
          </a:p>
          <a:p>
            <a:pPr marL="365760" lvl="1" indent="0">
              <a:buNone/>
            </a:pPr>
            <a:endParaRPr lang="en-US" dirty="0"/>
          </a:p>
          <a:p>
            <a:pPr marL="365760" lvl="1" indent="0">
              <a:buNone/>
            </a:pPr>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208124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970" y="838200"/>
            <a:ext cx="7024744" cy="1143000"/>
          </a:xfrm>
        </p:spPr>
        <p:txBody>
          <a:bodyPr/>
          <a:lstStyle/>
          <a:p>
            <a:r>
              <a:rPr lang="en-US" dirty="0" smtClean="0"/>
              <a:t>Cancer Basics</a:t>
            </a:r>
            <a:endParaRPr lang="en-US" dirty="0"/>
          </a:p>
        </p:txBody>
      </p:sp>
      <p:sp>
        <p:nvSpPr>
          <p:cNvPr id="3" name="Content Placeholder 2"/>
          <p:cNvSpPr>
            <a:spLocks noGrp="1"/>
          </p:cNvSpPr>
          <p:nvPr>
            <p:ph sz="quarter" idx="13"/>
          </p:nvPr>
        </p:nvSpPr>
        <p:spPr>
          <a:xfrm>
            <a:off x="1042416" y="2313432"/>
            <a:ext cx="3662946" cy="3858768"/>
          </a:xfrm>
        </p:spPr>
        <p:txBody>
          <a:bodyPr>
            <a:normAutofit lnSpcReduction="10000"/>
          </a:bodyPr>
          <a:lstStyle/>
          <a:p>
            <a:pPr marL="68580" indent="0">
              <a:buNone/>
            </a:pPr>
            <a:r>
              <a:rPr lang="en-US" dirty="0" smtClean="0"/>
              <a:t>How does Cancer spread?</a:t>
            </a:r>
          </a:p>
          <a:p>
            <a:pPr marL="68580" indent="0">
              <a:buNone/>
            </a:pPr>
            <a:endParaRPr lang="en-US" dirty="0" smtClean="0"/>
          </a:p>
          <a:p>
            <a:pPr lvl="1"/>
            <a:r>
              <a:rPr lang="en-US" dirty="0" smtClean="0"/>
              <a:t>Cancer cells can form a tumor</a:t>
            </a:r>
          </a:p>
          <a:p>
            <a:pPr lvl="1"/>
            <a:r>
              <a:rPr lang="en-US" dirty="0" smtClean="0"/>
              <a:t>Replace normal cells</a:t>
            </a:r>
          </a:p>
          <a:p>
            <a:pPr lvl="1"/>
            <a:r>
              <a:rPr lang="en-US" dirty="0" smtClean="0"/>
              <a:t>May invade nearby tissues</a:t>
            </a:r>
          </a:p>
          <a:p>
            <a:pPr lvl="1"/>
            <a:r>
              <a:rPr lang="en-US" dirty="0" smtClean="0"/>
              <a:t>May spread to other body sites via blood or lymph vessels</a:t>
            </a:r>
          </a:p>
          <a:p>
            <a:pPr lvl="2"/>
            <a:endParaRPr lang="en-US" dirty="0"/>
          </a:p>
        </p:txBody>
      </p:sp>
      <p:sp>
        <p:nvSpPr>
          <p:cNvPr id="4" name="TextBox 3"/>
          <p:cNvSpPr txBox="1"/>
          <p:nvPr/>
        </p:nvSpPr>
        <p:spPr>
          <a:xfrm>
            <a:off x="4740852" y="2057400"/>
            <a:ext cx="3393352" cy="1200329"/>
          </a:xfrm>
          <a:prstGeom prst="rect">
            <a:avLst/>
          </a:prstGeom>
          <a:solidFill>
            <a:schemeClr val="bg1">
              <a:lumMod val="85000"/>
            </a:schemeClr>
          </a:solidFill>
        </p:spPr>
        <p:txBody>
          <a:bodyPr wrap="square" rtlCol="0">
            <a:spAutoFit/>
          </a:bodyPr>
          <a:lstStyle/>
          <a:p>
            <a:pPr marL="0" lvl="2"/>
            <a:r>
              <a:rPr lang="en-US" b="1" dirty="0" smtClean="0">
                <a:solidFill>
                  <a:schemeClr val="tx1">
                    <a:lumMod val="65000"/>
                    <a:lumOff val="35000"/>
                  </a:schemeClr>
                </a:solidFill>
              </a:rPr>
              <a:t>Metastasis (</a:t>
            </a:r>
            <a:r>
              <a:rPr lang="en-US" b="1" dirty="0" err="1">
                <a:solidFill>
                  <a:schemeClr val="tx1">
                    <a:lumMod val="65000"/>
                    <a:lumOff val="35000"/>
                  </a:schemeClr>
                </a:solidFill>
              </a:rPr>
              <a:t>muh</a:t>
            </a:r>
            <a:r>
              <a:rPr lang="en-US" b="1" dirty="0">
                <a:solidFill>
                  <a:schemeClr val="tx1">
                    <a:lumMod val="65000"/>
                    <a:lumOff val="35000"/>
                  </a:schemeClr>
                </a:solidFill>
              </a:rPr>
              <a:t>-</a:t>
            </a:r>
            <a:r>
              <a:rPr lang="en-US" b="1" dirty="0" err="1">
                <a:solidFill>
                  <a:schemeClr val="tx1">
                    <a:lumMod val="65000"/>
                    <a:lumOff val="35000"/>
                  </a:schemeClr>
                </a:solidFill>
              </a:rPr>
              <a:t>tas</a:t>
            </a:r>
            <a:r>
              <a:rPr lang="en-US" b="1" dirty="0">
                <a:solidFill>
                  <a:schemeClr val="tx1">
                    <a:lumMod val="65000"/>
                    <a:lumOff val="35000"/>
                  </a:schemeClr>
                </a:solidFill>
              </a:rPr>
              <a:t>-</a:t>
            </a:r>
            <a:r>
              <a:rPr lang="en-US" b="1" dirty="0" err="1">
                <a:solidFill>
                  <a:schemeClr val="tx1">
                    <a:lumMod val="65000"/>
                    <a:lumOff val="35000"/>
                  </a:schemeClr>
                </a:solidFill>
              </a:rPr>
              <a:t>tuh</a:t>
            </a:r>
            <a:r>
              <a:rPr lang="en-US" b="1" dirty="0">
                <a:solidFill>
                  <a:schemeClr val="tx1">
                    <a:lumMod val="65000"/>
                    <a:lumOff val="35000"/>
                  </a:schemeClr>
                </a:solidFill>
              </a:rPr>
              <a:t>-sis)</a:t>
            </a:r>
            <a:r>
              <a:rPr lang="en-US" b="1" dirty="0" smtClean="0">
                <a:solidFill>
                  <a:schemeClr val="tx1">
                    <a:lumMod val="65000"/>
                    <a:lumOff val="35000"/>
                  </a:schemeClr>
                </a:solidFill>
              </a:rPr>
              <a:t>: </a:t>
            </a:r>
          </a:p>
          <a:p>
            <a:pPr marL="0" lvl="2"/>
            <a:r>
              <a:rPr lang="en-US" dirty="0" smtClean="0"/>
              <a:t>Process </a:t>
            </a:r>
            <a:r>
              <a:rPr lang="en-US" dirty="0"/>
              <a:t>of cancer spreading to </a:t>
            </a:r>
            <a:r>
              <a:rPr lang="en-US" dirty="0" smtClean="0"/>
              <a:t>other </a:t>
            </a:r>
            <a:r>
              <a:rPr lang="en-US" dirty="0"/>
              <a:t>parts of the body</a:t>
            </a:r>
          </a:p>
          <a:p>
            <a:endParaRPr lang="en-US" dirty="0"/>
          </a:p>
        </p:txBody>
      </p:sp>
      <p:pic>
        <p:nvPicPr>
          <p:cNvPr id="6" name="Picture 5"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242674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778" y="685800"/>
            <a:ext cx="7024744" cy="1143000"/>
          </a:xfrm>
        </p:spPr>
        <p:txBody>
          <a:bodyPr>
            <a:normAutofit fontScale="90000"/>
          </a:bodyPr>
          <a:lstStyle/>
          <a:p>
            <a:r>
              <a:rPr lang="en-US" dirty="0" smtClean="0"/>
              <a:t>How can you get Involved?</a:t>
            </a:r>
            <a:endParaRPr lang="en-US" dirty="0"/>
          </a:p>
        </p:txBody>
      </p:sp>
      <p:sp>
        <p:nvSpPr>
          <p:cNvPr id="3" name="Content Placeholder 2"/>
          <p:cNvSpPr>
            <a:spLocks noGrp="1"/>
          </p:cNvSpPr>
          <p:nvPr>
            <p:ph idx="1"/>
          </p:nvPr>
        </p:nvSpPr>
        <p:spPr>
          <a:xfrm>
            <a:off x="1042708" y="2010225"/>
            <a:ext cx="6777317" cy="3924748"/>
          </a:xfrm>
        </p:spPr>
        <p:txBody>
          <a:bodyPr>
            <a:normAutofit/>
          </a:bodyPr>
          <a:lstStyle/>
          <a:p>
            <a:r>
              <a:rPr lang="en-US" dirty="0" smtClean="0"/>
              <a:t>Partner with a funded site</a:t>
            </a:r>
          </a:p>
          <a:p>
            <a:r>
              <a:rPr lang="en-US" dirty="0" smtClean="0"/>
              <a:t>Refer uninsured patients to the KCCSP: If </a:t>
            </a:r>
            <a:r>
              <a:rPr lang="en-US" dirty="0"/>
              <a:t> you  know  of  someone  who  is </a:t>
            </a:r>
            <a:r>
              <a:rPr lang="en-US" dirty="0" smtClean="0"/>
              <a:t>uninsured </a:t>
            </a:r>
            <a:r>
              <a:rPr lang="en-US" dirty="0"/>
              <a:t> and  needs  </a:t>
            </a:r>
            <a:r>
              <a:rPr lang="en-US" dirty="0" smtClean="0"/>
              <a:t>a colorectal cancer screening from the Kentucky Colon Cancer Screening Program, please call                     </a:t>
            </a:r>
            <a:r>
              <a:rPr lang="en-US" b="1" dirty="0" smtClean="0">
                <a:solidFill>
                  <a:srgbClr val="FF0000"/>
                </a:solidFill>
              </a:rPr>
              <a:t>1-800-633-8100</a:t>
            </a:r>
            <a:r>
              <a:rPr lang="en-US" dirty="0" smtClean="0"/>
              <a:t>. </a:t>
            </a:r>
            <a:r>
              <a:rPr lang="en-US" dirty="0"/>
              <a:t> </a:t>
            </a:r>
            <a:endParaRPr lang="en-US" dirty="0" smtClean="0"/>
          </a:p>
          <a:p>
            <a:r>
              <a:rPr lang="en-US" dirty="0" smtClean="0"/>
              <a:t>Educate &amp; encourage your patients/family members/neighbors to get their colon cancer screenings.</a:t>
            </a:r>
          </a:p>
          <a:p>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727289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828800"/>
            <a:ext cx="7024744" cy="1981200"/>
          </a:xfrm>
        </p:spPr>
        <p:txBody>
          <a:bodyPr>
            <a:normAutofit fontScale="90000"/>
          </a:bodyPr>
          <a:lstStyle/>
          <a:p>
            <a:pPr algn="ctr"/>
            <a:r>
              <a:rPr lang="en-US" dirty="0" smtClean="0"/>
              <a:t>Thank you </a:t>
            </a:r>
            <a:br>
              <a:rPr lang="en-US" dirty="0" smtClean="0"/>
            </a:br>
            <a:r>
              <a:rPr lang="en-US" dirty="0" smtClean="0"/>
              <a:t>and be sure </a:t>
            </a:r>
            <a:br>
              <a:rPr lang="en-US" dirty="0" smtClean="0"/>
            </a:br>
            <a:r>
              <a:rPr lang="en-US" dirty="0" smtClean="0"/>
              <a:t>to </a:t>
            </a:r>
            <a:r>
              <a:rPr lang="en-US" b="1" dirty="0" smtClean="0">
                <a:solidFill>
                  <a:srgbClr val="0070C0"/>
                </a:solidFill>
              </a:rPr>
              <a:t>Get Screened </a:t>
            </a:r>
            <a:r>
              <a:rPr lang="en-US" dirty="0" smtClean="0"/>
              <a:t/>
            </a:r>
            <a:br>
              <a:rPr lang="en-US" dirty="0" smtClean="0"/>
            </a:br>
            <a:r>
              <a:rPr lang="en-US" dirty="0" smtClean="0"/>
              <a:t>for Colon Cancer!</a:t>
            </a:r>
            <a:endParaRPr lang="en-US" dirty="0"/>
          </a:p>
        </p:txBody>
      </p:sp>
      <p:pic>
        <p:nvPicPr>
          <p:cNvPr id="5" name="Picture 4"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4191085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565" y="685800"/>
            <a:ext cx="7024744" cy="1143000"/>
          </a:xfrm>
        </p:spPr>
        <p:txBody>
          <a:bodyPr/>
          <a:lstStyle/>
          <a:p>
            <a:r>
              <a:rPr lang="en-US" dirty="0" smtClean="0"/>
              <a:t>Additional Notes</a:t>
            </a:r>
            <a:endParaRPr lang="en-US" dirty="0"/>
          </a:p>
        </p:txBody>
      </p:sp>
      <p:sp>
        <p:nvSpPr>
          <p:cNvPr id="3" name="Content Placeholder 2"/>
          <p:cNvSpPr>
            <a:spLocks noGrp="1"/>
          </p:cNvSpPr>
          <p:nvPr>
            <p:ph idx="1"/>
          </p:nvPr>
        </p:nvSpPr>
        <p:spPr>
          <a:xfrm>
            <a:off x="1032890" y="2057400"/>
            <a:ext cx="6777317" cy="3924748"/>
          </a:xfrm>
        </p:spPr>
        <p:txBody>
          <a:bodyPr>
            <a:normAutofit fontScale="92500" lnSpcReduction="20000"/>
          </a:bodyPr>
          <a:lstStyle/>
          <a:p>
            <a:r>
              <a:rPr lang="en-US" dirty="0" smtClean="0"/>
              <a:t>These slides were created by the Kentucky Cancer Consortium  and the Kentucky Cancer Program with help from our partners at the American Cancer Society, Kentucky Cancer Registry, Kentucky BRFS program &amp; the Colon Cancer Prevention Project.</a:t>
            </a:r>
          </a:p>
          <a:p>
            <a:r>
              <a:rPr lang="en-US" dirty="0" smtClean="0"/>
              <a:t>To view and/or download slides from this presentation, visit the Kentucky Cancer Consortium’s website at: </a:t>
            </a:r>
            <a:r>
              <a:rPr lang="en-US" dirty="0" smtClean="0">
                <a:hlinkClick r:id="rId3"/>
              </a:rPr>
              <a:t>http://www.kycancerc.org/</a:t>
            </a:r>
            <a:r>
              <a:rPr lang="en-US" dirty="0" smtClean="0"/>
              <a:t> or the Kentucky Cancer </a:t>
            </a:r>
            <a:r>
              <a:rPr lang="en-US" dirty="0"/>
              <a:t>Program’s website at</a:t>
            </a:r>
            <a:r>
              <a:rPr lang="en-US" dirty="0" smtClean="0"/>
              <a:t>: </a:t>
            </a:r>
            <a:r>
              <a:rPr lang="en-US" dirty="0" smtClean="0">
                <a:hlinkClick r:id="rId3"/>
              </a:rPr>
              <a:t>http</a:t>
            </a:r>
            <a:r>
              <a:rPr lang="en-US" dirty="0">
                <a:hlinkClick r:id="rId3"/>
              </a:rPr>
              <a:t>://www.kycancerc.org/</a:t>
            </a:r>
            <a:endParaRPr lang="en-US" dirty="0" smtClean="0"/>
          </a:p>
          <a:p>
            <a:r>
              <a:rPr lang="en-US" dirty="0" smtClean="0"/>
              <a:t>Please show the references and accompanying web pages at the end of the </a:t>
            </a:r>
            <a:r>
              <a:rPr lang="en-US" dirty="0" smtClean="0"/>
              <a:t>PowerPoint. </a:t>
            </a:r>
            <a:endParaRPr lang="en-US" dirty="0"/>
          </a:p>
        </p:txBody>
      </p:sp>
      <p:pic>
        <p:nvPicPr>
          <p:cNvPr id="5" name="Picture 4"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27160403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456" y="762000"/>
            <a:ext cx="7024744" cy="1143000"/>
          </a:xfrm>
        </p:spPr>
        <p:txBody>
          <a:bodyPr/>
          <a:lstStyle/>
          <a:p>
            <a:r>
              <a:rPr lang="en-US" dirty="0" smtClean="0"/>
              <a:t>References</a:t>
            </a:r>
            <a:endParaRPr lang="en-US" dirty="0"/>
          </a:p>
        </p:txBody>
      </p:sp>
      <p:pic>
        <p:nvPicPr>
          <p:cNvPr id="6" name="Picture 5"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
        <p:nvSpPr>
          <p:cNvPr id="4" name="Content Placeholder 2"/>
          <p:cNvSpPr>
            <a:spLocks noGrp="1"/>
          </p:cNvSpPr>
          <p:nvPr>
            <p:ph idx="1"/>
          </p:nvPr>
        </p:nvSpPr>
        <p:spPr>
          <a:xfrm>
            <a:off x="762000" y="1828800"/>
            <a:ext cx="7696200" cy="4419600"/>
          </a:xfrm>
        </p:spPr>
        <p:txBody>
          <a:bodyPr>
            <a:normAutofit fontScale="62500" lnSpcReduction="20000"/>
          </a:bodyPr>
          <a:lstStyle/>
          <a:p>
            <a:r>
              <a:rPr lang="en-US" dirty="0" smtClean="0"/>
              <a:t>Mayo </a:t>
            </a:r>
            <a:r>
              <a:rPr lang="en-US" dirty="0"/>
              <a:t>Clinic, http://www.mayoclinic.org/diseases-conditions/colon-polyps/basics/definition/con-20031957</a:t>
            </a:r>
          </a:p>
          <a:p>
            <a:r>
              <a:rPr lang="en-US" dirty="0"/>
              <a:t>John Hopkins Colon Cancer Center, </a:t>
            </a:r>
            <a:r>
              <a:rPr lang="en-US" dirty="0">
                <a:hlinkClick r:id="rId4"/>
              </a:rPr>
              <a:t>http://www.hopkinscoloncancercenter.org/CMS/CMS_Page.aspx?CurrentUDV=59&amp;CMS_Page_ID=0B34E9BE-5DE6-4CB4-B387-</a:t>
            </a:r>
            <a:r>
              <a:rPr lang="en-US" dirty="0" smtClean="0">
                <a:hlinkClick r:id="rId4"/>
              </a:rPr>
              <a:t>4158CC924084</a:t>
            </a:r>
            <a:endParaRPr lang="en-US" dirty="0" smtClean="0"/>
          </a:p>
          <a:p>
            <a:r>
              <a:rPr lang="en-US" dirty="0"/>
              <a:t> American Cancer </a:t>
            </a:r>
            <a:r>
              <a:rPr lang="en-US" dirty="0" smtClean="0"/>
              <a:t>Society</a:t>
            </a:r>
          </a:p>
          <a:p>
            <a:pPr lvl="1"/>
            <a:r>
              <a:rPr lang="en-US" dirty="0" smtClean="0">
                <a:hlinkClick r:id="rId5"/>
              </a:rPr>
              <a:t>http</a:t>
            </a:r>
            <a:r>
              <a:rPr lang="en-US" dirty="0">
                <a:hlinkClick r:id="rId5"/>
              </a:rPr>
              <a:t>://</a:t>
            </a:r>
            <a:r>
              <a:rPr lang="en-US" dirty="0" smtClean="0">
                <a:hlinkClick r:id="rId5"/>
              </a:rPr>
              <a:t>www.cancer.org/cancer/colonandrectumcancer/detailedguide/colorectal-cancer-what-is-cancer</a:t>
            </a:r>
            <a:endParaRPr lang="en-US" dirty="0" smtClean="0"/>
          </a:p>
          <a:p>
            <a:pPr lvl="1"/>
            <a:r>
              <a:rPr lang="en-US" dirty="0">
                <a:hlinkClick r:id="rId6"/>
              </a:rPr>
              <a:t>http://</a:t>
            </a:r>
            <a:r>
              <a:rPr lang="en-US" dirty="0" smtClean="0">
                <a:hlinkClick r:id="rId6"/>
              </a:rPr>
              <a:t>www.cancer.org/cancer/colonandrectumcancer/detailedguide/colorectal-cancer-risk-factors</a:t>
            </a:r>
            <a:endParaRPr lang="en-US" dirty="0" smtClean="0"/>
          </a:p>
          <a:p>
            <a:pPr lvl="1"/>
            <a:r>
              <a:rPr lang="en-US" dirty="0">
                <a:hlinkClick r:id="rId7"/>
              </a:rPr>
              <a:t>http://</a:t>
            </a:r>
            <a:r>
              <a:rPr lang="en-US" dirty="0" smtClean="0">
                <a:hlinkClick r:id="rId7"/>
              </a:rPr>
              <a:t>www.cancer.org/cancer/colonandrectumcancer/detailedguide/colorectal-cancer-signs-and-symptoms</a:t>
            </a:r>
            <a:endParaRPr lang="en-US" dirty="0" smtClean="0"/>
          </a:p>
          <a:p>
            <a:pPr lvl="1"/>
            <a:r>
              <a:rPr lang="en-US" dirty="0">
                <a:hlinkClick r:id="rId8"/>
              </a:rPr>
              <a:t>http://</a:t>
            </a:r>
            <a:r>
              <a:rPr lang="en-US" dirty="0" smtClean="0">
                <a:hlinkClick r:id="rId8"/>
              </a:rPr>
              <a:t>www.cancer.org/cancer/colonandrectumcancer/detailedguide/colorectal-cancer-diagnosed</a:t>
            </a:r>
            <a:endParaRPr lang="en-US" dirty="0" smtClean="0"/>
          </a:p>
          <a:p>
            <a:pPr lvl="1"/>
            <a:r>
              <a:rPr lang="en-US" dirty="0">
                <a:hlinkClick r:id="rId9"/>
              </a:rPr>
              <a:t>http://</a:t>
            </a:r>
            <a:r>
              <a:rPr lang="en-US" dirty="0" smtClean="0">
                <a:hlinkClick r:id="rId9"/>
              </a:rPr>
              <a:t>www.cancer.org/cancer/colonandrectumcancer/detailedguide/colorectal-cancer-detection</a:t>
            </a:r>
            <a:endParaRPr lang="en-US" dirty="0" smtClean="0"/>
          </a:p>
          <a:p>
            <a:pPr lvl="1"/>
            <a:r>
              <a:rPr lang="en-US" dirty="0">
                <a:hlinkClick r:id="rId10"/>
              </a:rPr>
              <a:t>http://</a:t>
            </a:r>
            <a:r>
              <a:rPr lang="en-US" dirty="0" smtClean="0">
                <a:hlinkClick r:id="rId10"/>
              </a:rPr>
              <a:t>www.cancer.org/cancer/colonandrectumcancer/moreinformation/colonandrectumcancerearlydetection/colorectal-cancer-early-detection-screening-coverage-laws</a:t>
            </a:r>
            <a:endParaRPr lang="en-US" dirty="0"/>
          </a:p>
          <a:p>
            <a:r>
              <a:rPr lang="en-US" dirty="0" smtClean="0"/>
              <a:t>National </a:t>
            </a:r>
            <a:r>
              <a:rPr lang="en-US" dirty="0"/>
              <a:t>Cancer </a:t>
            </a:r>
            <a:r>
              <a:rPr lang="en-US" dirty="0" smtClean="0"/>
              <a:t>Institute     </a:t>
            </a:r>
          </a:p>
          <a:p>
            <a:pPr lvl="1"/>
            <a:r>
              <a:rPr lang="en-US" dirty="0" smtClean="0">
                <a:hlinkClick r:id="rId11"/>
              </a:rPr>
              <a:t>http</a:t>
            </a:r>
            <a:r>
              <a:rPr lang="en-US" dirty="0">
                <a:hlinkClick r:id="rId11"/>
              </a:rPr>
              <a:t>://</a:t>
            </a:r>
            <a:r>
              <a:rPr lang="en-US" dirty="0" smtClean="0">
                <a:hlinkClick r:id="rId11"/>
              </a:rPr>
              <a:t>www.cancer.gov/cancertopics/pdq/treatment/colon/Patient/page1#figure_213_e</a:t>
            </a:r>
            <a:endParaRPr lang="en-US" dirty="0" smtClean="0"/>
          </a:p>
          <a:p>
            <a:pPr lvl="1"/>
            <a:r>
              <a:rPr lang="en-US" dirty="0">
                <a:hlinkClick r:id="rId12"/>
              </a:rPr>
              <a:t>http://www.cancer.gov/cancertopics/pdq/screening/colorectal/Patient/page2</a:t>
            </a:r>
            <a:endParaRPr lang="en-US" dirty="0"/>
          </a:p>
          <a:p>
            <a:endParaRPr lang="en-US" dirty="0" smtClean="0"/>
          </a:p>
          <a:p>
            <a:pPr marL="68580" indent="0">
              <a:buNone/>
            </a:pPr>
            <a:endParaRPr lang="en-US" dirty="0" smtClean="0"/>
          </a:p>
          <a:p>
            <a:endParaRPr lang="en-US" dirty="0"/>
          </a:p>
        </p:txBody>
      </p:sp>
    </p:spTree>
    <p:extLst>
      <p:ext uri="{BB962C8B-B14F-4D97-AF65-F5344CB8AC3E}">
        <p14:creationId xmlns:p14="http://schemas.microsoft.com/office/powerpoint/2010/main" val="1928195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4" name="Content Placeholder 2"/>
          <p:cNvSpPr>
            <a:spLocks noGrp="1"/>
          </p:cNvSpPr>
          <p:nvPr>
            <p:ph idx="1"/>
          </p:nvPr>
        </p:nvSpPr>
        <p:spPr/>
        <p:txBody>
          <a:bodyPr>
            <a:normAutofit fontScale="70000" lnSpcReduction="20000"/>
          </a:bodyPr>
          <a:lstStyle/>
          <a:p>
            <a:r>
              <a:rPr lang="en-US" dirty="0" smtClean="0"/>
              <a:t>State </a:t>
            </a:r>
            <a:r>
              <a:rPr lang="en-US" dirty="0"/>
              <a:t>Cancer Profiles, </a:t>
            </a:r>
            <a:r>
              <a:rPr lang="en-US" dirty="0">
                <a:hlinkClick r:id="rId3"/>
              </a:rPr>
              <a:t>http://statecancerprofiles.cancer.gov/quick-profiles/index.php?statename=kentucky</a:t>
            </a:r>
            <a:endParaRPr lang="en-US" dirty="0"/>
          </a:p>
          <a:p>
            <a:r>
              <a:rPr lang="en-US" dirty="0"/>
              <a:t>CDC-National Program of Cancer </a:t>
            </a:r>
            <a:r>
              <a:rPr lang="en-US" dirty="0" smtClean="0"/>
              <a:t>Registries</a:t>
            </a:r>
          </a:p>
          <a:p>
            <a:pPr lvl="1"/>
            <a:r>
              <a:rPr lang="en-US" dirty="0" smtClean="0">
                <a:hlinkClick r:id="rId4"/>
              </a:rPr>
              <a:t>http</a:t>
            </a:r>
            <a:r>
              <a:rPr lang="en-US" dirty="0">
                <a:hlinkClick r:id="rId4"/>
              </a:rPr>
              <a:t>://</a:t>
            </a:r>
            <a:r>
              <a:rPr lang="en-US" dirty="0" smtClean="0">
                <a:hlinkClick r:id="rId4"/>
              </a:rPr>
              <a:t>apps.nccd.cdc.gov/uscs/cancersrankedbystate.aspx</a:t>
            </a:r>
            <a:endParaRPr lang="en-US" dirty="0" smtClean="0"/>
          </a:p>
          <a:p>
            <a:pPr lvl="1"/>
            <a:r>
              <a:rPr lang="en-US" dirty="0"/>
              <a:t>http://www.cdc.gov/cancer/colorectal/sfl/publications/fact_sheets.htm</a:t>
            </a:r>
            <a:endParaRPr lang="en-US" dirty="0" smtClean="0"/>
          </a:p>
          <a:p>
            <a:r>
              <a:rPr lang="en-US" dirty="0"/>
              <a:t> State Cancer Profiles, </a:t>
            </a:r>
            <a:r>
              <a:rPr lang="en-US" dirty="0">
                <a:hlinkClick r:id="rId5"/>
              </a:rPr>
              <a:t>http://statecancerprofiles.cancer.gov/map/map.withimage.php?00&amp;001&amp;020&amp;00&amp;0&amp;01&amp;0&amp;1&amp;6&amp;0#</a:t>
            </a:r>
            <a:r>
              <a:rPr lang="en-US" dirty="0" smtClean="0">
                <a:hlinkClick r:id="rId5"/>
              </a:rPr>
              <a:t>results</a:t>
            </a:r>
            <a:endParaRPr lang="en-US" dirty="0" smtClean="0"/>
          </a:p>
          <a:p>
            <a:r>
              <a:rPr lang="en-US" dirty="0"/>
              <a:t> Kentucky Cancer Registry, </a:t>
            </a:r>
            <a:r>
              <a:rPr lang="en-US" dirty="0">
                <a:hlinkClick r:id="rId6"/>
              </a:rPr>
              <a:t>http://cancer-</a:t>
            </a:r>
            <a:r>
              <a:rPr lang="en-US" dirty="0" err="1">
                <a:hlinkClick r:id="rId6"/>
              </a:rPr>
              <a:t>rates.info</a:t>
            </a:r>
            <a:r>
              <a:rPr lang="en-US" dirty="0">
                <a:hlinkClick r:id="rId6"/>
              </a:rPr>
              <a:t>/</a:t>
            </a:r>
            <a:r>
              <a:rPr lang="en-US" dirty="0" err="1">
                <a:hlinkClick r:id="rId6"/>
              </a:rPr>
              <a:t>ky</a:t>
            </a:r>
            <a:r>
              <a:rPr lang="en-US" dirty="0">
                <a:hlinkClick r:id="rId6"/>
              </a:rPr>
              <a:t>/</a:t>
            </a:r>
            <a:r>
              <a:rPr lang="en-US" dirty="0" err="1">
                <a:hlinkClick r:id="rId6"/>
              </a:rPr>
              <a:t>index.php</a:t>
            </a:r>
            <a:endParaRPr lang="en-US" dirty="0"/>
          </a:p>
          <a:p>
            <a:r>
              <a:rPr lang="en-US" dirty="0" smtClean="0"/>
              <a:t> </a:t>
            </a:r>
            <a:r>
              <a:rPr lang="en-US" dirty="0"/>
              <a:t>“Colorectal Cancer in Kentucky-A Snapshot” on the Kentucky Cancer Consortium’s website: http://</a:t>
            </a:r>
            <a:r>
              <a:rPr lang="en-US" dirty="0" err="1"/>
              <a:t>www.kycancerc.org</a:t>
            </a:r>
            <a:r>
              <a:rPr lang="en-US" dirty="0"/>
              <a:t>/</a:t>
            </a:r>
            <a:r>
              <a:rPr lang="en-US" dirty="0" err="1"/>
              <a:t>canceractionplan</a:t>
            </a:r>
            <a:r>
              <a:rPr lang="en-US" dirty="0"/>
              <a:t>/Colon-fact-</a:t>
            </a:r>
            <a:r>
              <a:rPr lang="en-US" dirty="0" err="1"/>
              <a:t>sheet.pdf</a:t>
            </a:r>
            <a:endParaRPr lang="en-US" dirty="0"/>
          </a:p>
          <a:p>
            <a:endParaRPr lang="en-US" dirty="0"/>
          </a:p>
          <a:p>
            <a:endParaRPr lang="en-US" dirty="0"/>
          </a:p>
          <a:p>
            <a:pPr marL="68580" indent="0">
              <a:buNone/>
            </a:pPr>
            <a:endParaRPr lang="en-US" dirty="0"/>
          </a:p>
          <a:p>
            <a:endParaRPr lang="en-US" dirty="0"/>
          </a:p>
          <a:p>
            <a:endParaRPr lang="en-US" dirty="0"/>
          </a:p>
        </p:txBody>
      </p:sp>
      <p:pic>
        <p:nvPicPr>
          <p:cNvPr id="6" name="Picture 5" descr="Colon Cancer blue star symbol_blue (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928695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457200"/>
            <a:ext cx="7024744" cy="1143000"/>
          </a:xfrm>
        </p:spPr>
        <p:txBody>
          <a:bodyPr/>
          <a:lstStyle/>
          <a:p>
            <a:r>
              <a:rPr lang="en-US" dirty="0" smtClean="0"/>
              <a:t>Colon Cancer</a:t>
            </a:r>
            <a:endParaRPr lang="en-US" dirty="0"/>
          </a:p>
        </p:txBody>
      </p:sp>
      <p:sp>
        <p:nvSpPr>
          <p:cNvPr id="3" name="Content Placeholder 2"/>
          <p:cNvSpPr>
            <a:spLocks noGrp="1"/>
          </p:cNvSpPr>
          <p:nvPr>
            <p:ph idx="1"/>
          </p:nvPr>
        </p:nvSpPr>
        <p:spPr>
          <a:xfrm>
            <a:off x="1011453" y="1600200"/>
            <a:ext cx="6777317" cy="4495800"/>
          </a:xfrm>
          <a:ln>
            <a:noFill/>
          </a:ln>
        </p:spPr>
        <p:txBody>
          <a:bodyPr>
            <a:normAutofit/>
          </a:bodyPr>
          <a:lstStyle/>
          <a:p>
            <a:r>
              <a:rPr lang="en-US" dirty="0" smtClean="0"/>
              <a:t>Also called “Colorectal cancer”</a:t>
            </a:r>
          </a:p>
          <a:p>
            <a:r>
              <a:rPr lang="en-US" dirty="0" smtClean="0"/>
              <a:t>Uncontrolled, abnormal cell growth which starts in the colon or rectum</a:t>
            </a:r>
          </a:p>
          <a:p>
            <a:r>
              <a:rPr lang="en-US" dirty="0" smtClean="0"/>
              <a:t>These abnormal cells can form a mass of tissue</a:t>
            </a:r>
          </a:p>
          <a:p>
            <a:pPr indent="-342900">
              <a:spcBef>
                <a:spcPts val="600"/>
              </a:spcBef>
            </a:pPr>
            <a:r>
              <a:rPr lang="en-US" dirty="0" smtClean="0"/>
              <a:t>Usually begins as a </a:t>
            </a:r>
          </a:p>
          <a:p>
            <a:pPr marL="347472" indent="-457200">
              <a:spcBef>
                <a:spcPts val="600"/>
              </a:spcBef>
              <a:buNone/>
            </a:pPr>
            <a:r>
              <a:rPr lang="en-US" dirty="0" smtClean="0"/>
              <a:t>    noncancerous </a:t>
            </a:r>
            <a:r>
              <a:rPr lang="en-US" b="1" dirty="0" smtClean="0">
                <a:solidFill>
                  <a:srgbClr val="0070C0"/>
                </a:solidFill>
              </a:rPr>
              <a:t>polyp</a:t>
            </a:r>
            <a:r>
              <a:rPr lang="en-US" dirty="0" smtClean="0"/>
              <a:t>, </a:t>
            </a:r>
          </a:p>
          <a:p>
            <a:pPr marL="347472" indent="-457200">
              <a:spcBef>
                <a:spcPts val="600"/>
              </a:spcBef>
              <a:buNone/>
            </a:pPr>
            <a:r>
              <a:rPr lang="en-US" dirty="0" smtClean="0"/>
              <a:t>    that can, over time, </a:t>
            </a:r>
          </a:p>
          <a:p>
            <a:pPr marL="347472" indent="-457200">
              <a:spcBef>
                <a:spcPts val="600"/>
              </a:spcBef>
              <a:buNone/>
            </a:pPr>
            <a:r>
              <a:rPr lang="en-US" dirty="0"/>
              <a:t> </a:t>
            </a:r>
            <a:r>
              <a:rPr lang="en-US" dirty="0" smtClean="0"/>
              <a:t>   become a cancerous </a:t>
            </a:r>
          </a:p>
          <a:p>
            <a:pPr marL="347472" indent="-457200">
              <a:spcBef>
                <a:spcPts val="600"/>
              </a:spcBef>
              <a:buNone/>
            </a:pPr>
            <a:r>
              <a:rPr lang="en-US" dirty="0"/>
              <a:t> </a:t>
            </a:r>
            <a:r>
              <a:rPr lang="en-US" dirty="0" smtClean="0"/>
              <a:t>   tumor. </a:t>
            </a:r>
          </a:p>
        </p:txBody>
      </p:sp>
      <p:sp>
        <p:nvSpPr>
          <p:cNvPr id="5" name="TextBox 4"/>
          <p:cNvSpPr txBox="1"/>
          <p:nvPr/>
        </p:nvSpPr>
        <p:spPr>
          <a:xfrm>
            <a:off x="5029200" y="3352800"/>
            <a:ext cx="3376190" cy="2308324"/>
          </a:xfrm>
          <a:prstGeom prst="rect">
            <a:avLst/>
          </a:prstGeom>
          <a:solidFill>
            <a:schemeClr val="bg1">
              <a:lumMod val="85000"/>
            </a:schemeClr>
          </a:solidFill>
          <a:ln w="28575">
            <a:noFill/>
          </a:ln>
        </p:spPr>
        <p:txBody>
          <a:bodyPr wrap="square" rtlCol="0">
            <a:spAutoFit/>
          </a:bodyPr>
          <a:lstStyle/>
          <a:p>
            <a:pPr marL="0" lvl="2"/>
            <a:r>
              <a:rPr lang="en-US" b="1" dirty="0" smtClean="0">
                <a:solidFill>
                  <a:schemeClr val="tx1">
                    <a:lumMod val="65000"/>
                    <a:lumOff val="35000"/>
                  </a:schemeClr>
                </a:solidFill>
              </a:rPr>
              <a:t>Polyp:</a:t>
            </a:r>
          </a:p>
          <a:p>
            <a:r>
              <a:rPr lang="en-US" dirty="0" smtClean="0"/>
              <a:t>A polyp is a growth that shouldn’t be there. Most </a:t>
            </a:r>
            <a:r>
              <a:rPr lang="en-US" dirty="0"/>
              <a:t>colon polyps are harmless. But over time, some colon polyps can develop into colon cancer, which </a:t>
            </a:r>
            <a:r>
              <a:rPr lang="en-US" dirty="0" smtClean="0"/>
              <a:t>could be fatal if it is found </a:t>
            </a:r>
            <a:r>
              <a:rPr lang="en-US" dirty="0"/>
              <a:t>in </a:t>
            </a:r>
            <a:r>
              <a:rPr lang="en-US" dirty="0" smtClean="0"/>
              <a:t>a late stage.</a:t>
            </a:r>
            <a:endParaRPr lang="en-US" dirty="0"/>
          </a:p>
        </p:txBody>
      </p:sp>
      <p:pic>
        <p:nvPicPr>
          <p:cNvPr id="7" name="Picture 6" descr="Colon Cancer blue star symbol_blu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331240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05936"/>
          </a:xfrm>
        </p:spPr>
        <p:txBody>
          <a:bodyPr>
            <a:normAutofit fontScale="90000"/>
          </a:bodyPr>
          <a:lstStyle/>
          <a:p>
            <a:r>
              <a:rPr lang="en-US" sz="3200" dirty="0" smtClean="0"/>
              <a:t>Polyp Growth to Cancer: </a:t>
            </a:r>
            <a:br>
              <a:rPr lang="en-US" sz="3200" dirty="0" smtClean="0"/>
            </a:br>
            <a:r>
              <a:rPr lang="en-US" sz="3200" b="1" dirty="0" smtClean="0">
                <a:solidFill>
                  <a:srgbClr val="FF0000"/>
                </a:solidFill>
              </a:rPr>
              <a:t>An Opportunity for Intervention</a:t>
            </a:r>
            <a:endParaRPr lang="en-US" sz="3200" b="1" dirty="0">
              <a:solidFill>
                <a:srgbClr val="FF0000"/>
              </a:solidFill>
            </a:endParaRPr>
          </a:p>
        </p:txBody>
      </p:sp>
      <p:pic>
        <p:nvPicPr>
          <p:cNvPr id="4" name="Content Placeholder 3"/>
          <p:cNvPicPr>
            <a:picLocks noGrp="1" noChangeAspect="1"/>
          </p:cNvPicPr>
          <p:nvPr>
            <p:ph idx="1"/>
          </p:nvPr>
        </p:nvPicPr>
        <p:blipFill>
          <a:blip r:embed="rId3"/>
          <a:stretch>
            <a:fillRect/>
          </a:stretch>
        </p:blipFill>
        <p:spPr>
          <a:xfrm>
            <a:off x="1042988" y="2718022"/>
            <a:ext cx="6777037" cy="2720530"/>
          </a:xfrm>
          <a:prstGeom prst="rect">
            <a:avLst/>
          </a:prstGeom>
        </p:spPr>
      </p:pic>
      <p:pic>
        <p:nvPicPr>
          <p:cNvPr id="6" name="Picture 5"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402121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r>
              <a:rPr lang="en-US" dirty="0" smtClean="0"/>
              <a:t>Polyps in the Colon</a:t>
            </a:r>
            <a:endParaRPr lang="en-US" dirty="0"/>
          </a:p>
        </p:txBody>
      </p:sp>
      <p:pic>
        <p:nvPicPr>
          <p:cNvPr id="4" name="Content Placeholder 3"/>
          <p:cNvPicPr>
            <a:picLocks noGrp="1" noChangeAspect="1"/>
          </p:cNvPicPr>
          <p:nvPr>
            <p:ph idx="1"/>
          </p:nvPr>
        </p:nvPicPr>
        <p:blipFill>
          <a:blip r:embed="rId3"/>
          <a:stretch>
            <a:fillRect/>
          </a:stretch>
        </p:blipFill>
        <p:spPr>
          <a:xfrm>
            <a:off x="1852404" y="2324100"/>
            <a:ext cx="5158205" cy="3508375"/>
          </a:xfrm>
          <a:prstGeom prst="rect">
            <a:avLst/>
          </a:prstGeom>
        </p:spPr>
      </p:pic>
      <p:sp>
        <p:nvSpPr>
          <p:cNvPr id="5" name="TextBox 4"/>
          <p:cNvSpPr txBox="1"/>
          <p:nvPr/>
        </p:nvSpPr>
        <p:spPr>
          <a:xfrm>
            <a:off x="5385129" y="6184595"/>
            <a:ext cx="3225563" cy="276999"/>
          </a:xfrm>
          <a:prstGeom prst="rect">
            <a:avLst/>
          </a:prstGeom>
          <a:noFill/>
        </p:spPr>
        <p:txBody>
          <a:bodyPr wrap="none" rtlCol="0">
            <a:spAutoFit/>
          </a:bodyPr>
          <a:lstStyle/>
          <a:p>
            <a:r>
              <a:rPr lang="en-US" sz="1200" dirty="0" smtClean="0"/>
              <a:t>Image Source:  National Cancer Institute</a:t>
            </a:r>
            <a:endParaRPr lang="en-US" sz="1200" dirty="0"/>
          </a:p>
        </p:txBody>
      </p:sp>
      <p:pic>
        <p:nvPicPr>
          <p:cNvPr id="7" name="Picture 6"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Tree>
    <p:extLst>
      <p:ext uri="{BB962C8B-B14F-4D97-AF65-F5344CB8AC3E}">
        <p14:creationId xmlns:p14="http://schemas.microsoft.com/office/powerpoint/2010/main" val="131509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6125"/>
            <a:ext cx="7391400" cy="1789664"/>
          </a:xfrm>
        </p:spPr>
        <p:txBody>
          <a:bodyPr>
            <a:normAutofit fontScale="90000"/>
          </a:bodyPr>
          <a:lstStyle/>
          <a:p>
            <a:r>
              <a:rPr lang="en-US" dirty="0" smtClean="0"/>
              <a:t/>
            </a:r>
            <a:br>
              <a:rPr lang="en-US" dirty="0" smtClean="0"/>
            </a:br>
            <a:r>
              <a:rPr lang="en-US" dirty="0" smtClean="0"/>
              <a:t>Where is the Colon and Rectum &amp; What Do They Do? </a:t>
            </a:r>
            <a:br>
              <a:rPr lang="en-US" dirty="0" smtClean="0"/>
            </a:br>
            <a:endParaRPr lang="en-US" dirty="0"/>
          </a:p>
        </p:txBody>
      </p:sp>
      <p:sp>
        <p:nvSpPr>
          <p:cNvPr id="6" name="TextBox 5"/>
          <p:cNvSpPr txBox="1"/>
          <p:nvPr/>
        </p:nvSpPr>
        <p:spPr>
          <a:xfrm>
            <a:off x="3505200" y="2037277"/>
            <a:ext cx="2654894" cy="461665"/>
          </a:xfrm>
          <a:prstGeom prst="rect">
            <a:avLst/>
          </a:prstGeom>
          <a:noFill/>
        </p:spPr>
        <p:txBody>
          <a:bodyPr wrap="none" rtlCol="0">
            <a:spAutoFit/>
          </a:bodyPr>
          <a:lstStyle/>
          <a:p>
            <a:r>
              <a:rPr lang="en-US" sz="2400" dirty="0" smtClean="0">
                <a:solidFill>
                  <a:schemeClr val="accent1"/>
                </a:solidFill>
                <a:latin typeface="+mj-lt"/>
                <a:ea typeface="+mj-ea"/>
                <a:cs typeface="+mj-cs"/>
              </a:rPr>
              <a:t>Digestive </a:t>
            </a:r>
            <a:r>
              <a:rPr lang="en-US" sz="2400" dirty="0">
                <a:solidFill>
                  <a:schemeClr val="accent1"/>
                </a:solidFill>
                <a:latin typeface="+mj-lt"/>
                <a:ea typeface="+mj-ea"/>
                <a:cs typeface="+mj-cs"/>
              </a:rPr>
              <a:t>System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90800"/>
            <a:ext cx="4228240"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olon Cancer blue star symbol_blu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0"/>
            <a:ext cx="457200" cy="542475"/>
          </a:xfrm>
          <a:prstGeom prst="rect">
            <a:avLst/>
          </a:prstGeom>
        </p:spPr>
      </p:pic>
      <p:sp>
        <p:nvSpPr>
          <p:cNvPr id="8" name="TextBox 7"/>
          <p:cNvSpPr txBox="1"/>
          <p:nvPr/>
        </p:nvSpPr>
        <p:spPr>
          <a:xfrm>
            <a:off x="5867400" y="6183274"/>
            <a:ext cx="2730235" cy="276999"/>
          </a:xfrm>
          <a:prstGeom prst="rect">
            <a:avLst/>
          </a:prstGeom>
          <a:noFill/>
        </p:spPr>
        <p:txBody>
          <a:bodyPr wrap="none" rtlCol="0">
            <a:spAutoFit/>
          </a:bodyPr>
          <a:lstStyle/>
          <a:p>
            <a:r>
              <a:rPr lang="en-US" sz="1200" dirty="0" smtClean="0"/>
              <a:t>Image Source:  CDC, Screen for Life </a:t>
            </a:r>
            <a:endParaRPr lang="en-US" sz="1200" dirty="0"/>
          </a:p>
        </p:txBody>
      </p:sp>
    </p:spTree>
    <p:extLst>
      <p:ext uri="{BB962C8B-B14F-4D97-AF65-F5344CB8AC3E}">
        <p14:creationId xmlns:p14="http://schemas.microsoft.com/office/powerpoint/2010/main" val="9038346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35CB23875BDC4FB40C22CF0B961EA8" ma:contentTypeVersion="0" ma:contentTypeDescription="Create a new document." ma:contentTypeScope="" ma:versionID="a242340085b9b6e927f63ae8d726847c">
  <xsd:schema xmlns:xsd="http://www.w3.org/2001/XMLSchema" xmlns:p="http://schemas.microsoft.com/office/2006/metadata/properties" targetNamespace="http://schemas.microsoft.com/office/2006/metadata/properties" ma:root="true" ma:fieldsID="da71231a0ad548b0619fe4a06c66f3f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Absence Reques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093203D-2C4E-4702-97AF-0B7E22B79757}">
  <ds:schemaRefs>
    <ds:schemaRef ds:uri="http://schemas.microsoft.com/sharepoint/v3/contenttype/forms"/>
  </ds:schemaRefs>
</ds:datastoreItem>
</file>

<file path=customXml/itemProps2.xml><?xml version="1.0" encoding="utf-8"?>
<ds:datastoreItem xmlns:ds="http://schemas.openxmlformats.org/officeDocument/2006/customXml" ds:itemID="{3434DF30-BA03-4F40-BB22-24C79C8BE899}">
  <ds:schemaRefs>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51C6FF3-B069-4329-B636-BBB1E9E39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Austin</Template>
  <TotalTime>7401</TotalTime>
  <Words>4947</Words>
  <Application>Microsoft Office PowerPoint</Application>
  <PresentationFormat>On-screen Show (4:3)</PresentationFormat>
  <Paragraphs>477</Paragraphs>
  <Slides>54</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 Black</vt:lpstr>
      <vt:lpstr>Arial Narrow</vt:lpstr>
      <vt:lpstr>Calibri</vt:lpstr>
      <vt:lpstr>Wingdings 2</vt:lpstr>
      <vt:lpstr>Austin</vt:lpstr>
      <vt:lpstr>Colon Cancer in Kentucky  {Date} 2015</vt:lpstr>
      <vt:lpstr>How to Use This PowerPoint</vt:lpstr>
      <vt:lpstr>Overview</vt:lpstr>
      <vt:lpstr>Cancer Basics</vt:lpstr>
      <vt:lpstr>Cancer Basics</vt:lpstr>
      <vt:lpstr>Colon Cancer</vt:lpstr>
      <vt:lpstr>Polyp Growth to Cancer:  An Opportunity for Intervention</vt:lpstr>
      <vt:lpstr>Polyps in the Colon</vt:lpstr>
      <vt:lpstr> Where is the Colon and Rectum &amp; What Do They Do?  </vt:lpstr>
      <vt:lpstr>Risk Factors for Colon Cancer</vt:lpstr>
      <vt:lpstr>Risk Factors for Colon Cancer:  Lifestyle Factors</vt:lpstr>
      <vt:lpstr>          Other Risk Factors for Colon Cancer:  </vt:lpstr>
      <vt:lpstr>Signs &amp; Symptoms   of Colon Cancer</vt:lpstr>
      <vt:lpstr>Importance of Screening  for Colon Cancer</vt:lpstr>
      <vt:lpstr>Who should be screened?</vt:lpstr>
      <vt:lpstr>Which Screening Test Should You Get?</vt:lpstr>
      <vt:lpstr>PowerPoint Presentation</vt:lpstr>
      <vt:lpstr>Colon Cancer Screening and Insurance Coverage</vt:lpstr>
      <vt:lpstr>Colonoscopy Screening and Insurance Coverage</vt:lpstr>
      <vt:lpstr>Colonoscopy Screening and Insurance Coverage: Update</vt:lpstr>
      <vt:lpstr>Colonoscopy Screening and Insurance Coverage: Update</vt:lpstr>
      <vt:lpstr>Which Screening Test Should You Get?</vt:lpstr>
      <vt:lpstr>Colon Cancer 101 Facts</vt:lpstr>
      <vt:lpstr>PowerPoint Presentation</vt:lpstr>
      <vt:lpstr>     Colon Cancer Incidence Rate: Kentucky vs. U.S. (2007-2011)</vt:lpstr>
      <vt:lpstr>Colon Cancer Incidence Rate:  How Kentucky Ranks (2007-2011)</vt:lpstr>
      <vt:lpstr>PowerPoint Presentation</vt:lpstr>
      <vt:lpstr>PowerPoint Presentation</vt:lpstr>
      <vt:lpstr>PowerPoint Presentation</vt:lpstr>
      <vt:lpstr>Colon Cancer Death Rate:  Kentucky vs. U.S. (2007-2011)</vt:lpstr>
      <vt:lpstr>Colon Cancer Death Rate:  How Kentucky Ranks (2007-2011)</vt:lpstr>
      <vt:lpstr>PowerPoint Presentation</vt:lpstr>
      <vt:lpstr>PowerPoint Presentation</vt:lpstr>
      <vt:lpstr>PowerPoint Presentation</vt:lpstr>
      <vt:lpstr>Colon Cancer Screening:  How Kentucky Ranks</vt:lpstr>
      <vt:lpstr>Colon Cancer Disparities</vt:lpstr>
      <vt:lpstr>What can YOU do to help reduce the Risk for Colon Cancer in Kentucky? </vt:lpstr>
      <vt:lpstr>Tools You Can Use to EDUCATE</vt:lpstr>
      <vt:lpstr>Tools You Can Use to EDUCATE</vt:lpstr>
      <vt:lpstr>Tools You Can Use to EDUCATE</vt:lpstr>
      <vt:lpstr>PowerPoint Presentation</vt:lpstr>
      <vt:lpstr>Where are WE Going…</vt:lpstr>
      <vt:lpstr>80% by 2018 Initiative</vt:lpstr>
      <vt:lpstr>Colon Cancer Partners in Kentucky</vt:lpstr>
      <vt:lpstr>Kentucky Colon Cancer Screening Program Information</vt:lpstr>
      <vt:lpstr>What is the KY Colon Cancer Screening Program (KCCSP)?</vt:lpstr>
      <vt:lpstr>KCCSP:  Background</vt:lpstr>
      <vt:lpstr>KCCSP Funded Sites  for 2014-2016</vt:lpstr>
      <vt:lpstr>KCCSP &amp; Screening Disparities </vt:lpstr>
      <vt:lpstr>How can you get Involved?</vt:lpstr>
      <vt:lpstr>Thank you  and be sure  to Get Screened  for Colon Cancer!</vt:lpstr>
      <vt:lpstr>Additional Notes</vt:lpstr>
      <vt:lpstr>References</vt:lpstr>
      <vt:lpstr>References,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Colorectal Cancer Burden in Kentucky</dc:title>
  <dc:creator>jnee</dc:creator>
  <cp:lastModifiedBy>Jessica Jones</cp:lastModifiedBy>
  <cp:revision>276</cp:revision>
  <cp:lastPrinted>2014-05-21T14:50:28Z</cp:lastPrinted>
  <dcterms:created xsi:type="dcterms:W3CDTF">2012-10-24T14:19:39Z</dcterms:created>
  <dcterms:modified xsi:type="dcterms:W3CDTF">2015-06-25T19:35:22Z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0x010100B035CB23875BDC4FB40C22CF0B961EA8</vt:lpwstr>
  </property>
</Properties>
</file>