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80" r:id="rId4"/>
    <p:sldId id="285" r:id="rId5"/>
    <p:sldId id="281" r:id="rId6"/>
    <p:sldId id="282" r:id="rId7"/>
    <p:sldId id="283" r:id="rId8"/>
    <p:sldId id="298" r:id="rId9"/>
    <p:sldId id="296" r:id="rId10"/>
    <p:sldId id="289" r:id="rId11"/>
    <p:sldId id="299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1DF42-C970-45FF-8B60-8D756551837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84CCA0-DD92-464A-99A2-B43AAEE156EE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Building Capacity</a:t>
          </a:r>
          <a:endParaRPr lang="en-US" dirty="0">
            <a:latin typeface="Arial Black" panose="020B0A04020102020204" pitchFamily="34" charset="0"/>
          </a:endParaRPr>
        </a:p>
      </dgm:t>
    </dgm:pt>
    <dgm:pt modelId="{51683BE4-D53F-4EF4-B4F9-FF9DF66B77E3}" type="parTrans" cxnId="{6B81C75C-C1B4-455D-BF73-285E02A5A87C}">
      <dgm:prSet/>
      <dgm:spPr/>
      <dgm:t>
        <a:bodyPr/>
        <a:lstStyle/>
        <a:p>
          <a:endParaRPr lang="en-US"/>
        </a:p>
      </dgm:t>
    </dgm:pt>
    <dgm:pt modelId="{E9113F7E-D232-46F5-A425-6D30A86E82FA}" type="sibTrans" cxnId="{6B81C75C-C1B4-455D-BF73-285E02A5A87C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DE4B0D5C-EA77-4688-A1F4-93E3B30F2A8F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Get the Right People to the Table</a:t>
          </a:r>
          <a:endParaRPr lang="en-US" dirty="0">
            <a:latin typeface="Arial Black" panose="020B0A04020102020204" pitchFamily="34" charset="0"/>
          </a:endParaRPr>
        </a:p>
      </dgm:t>
    </dgm:pt>
    <dgm:pt modelId="{2278D2E2-813C-46AB-A188-10517D6CAD83}" type="parTrans" cxnId="{FF009379-0CF1-4B84-9383-145374F258E4}">
      <dgm:prSet/>
      <dgm:spPr/>
      <dgm:t>
        <a:bodyPr/>
        <a:lstStyle/>
        <a:p>
          <a:endParaRPr lang="en-US"/>
        </a:p>
      </dgm:t>
    </dgm:pt>
    <dgm:pt modelId="{CD1ABD8C-EC9A-47E1-93E7-548471FC7D50}" type="sibTrans" cxnId="{FF009379-0CF1-4B84-9383-145374F258E4}">
      <dgm:prSet/>
      <dgm:spPr/>
      <dgm:t>
        <a:bodyPr/>
        <a:lstStyle/>
        <a:p>
          <a:endParaRPr lang="en-US"/>
        </a:p>
      </dgm:t>
    </dgm:pt>
    <dgm:pt modelId="{D56AD430-B7E2-4E54-B918-E7061C013EED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Keep Them Engaged</a:t>
          </a:r>
          <a:endParaRPr lang="en-US" dirty="0">
            <a:latin typeface="Arial Black" panose="020B0A04020102020204" pitchFamily="34" charset="0"/>
          </a:endParaRPr>
        </a:p>
      </dgm:t>
    </dgm:pt>
    <dgm:pt modelId="{1F27F634-CC68-41C8-9926-D19E44BF2B84}" type="parTrans" cxnId="{8CEBCEAD-8072-44DF-BE87-6380573FA36A}">
      <dgm:prSet/>
      <dgm:spPr/>
      <dgm:t>
        <a:bodyPr/>
        <a:lstStyle/>
        <a:p>
          <a:endParaRPr lang="en-US"/>
        </a:p>
      </dgm:t>
    </dgm:pt>
    <dgm:pt modelId="{305390CD-6318-46BF-A211-9F3B71C12569}" type="sibTrans" cxnId="{8CEBCEAD-8072-44DF-BE87-6380573FA36A}">
      <dgm:prSet/>
      <dgm:spPr/>
      <dgm:t>
        <a:bodyPr/>
        <a:lstStyle/>
        <a:p>
          <a:endParaRPr lang="en-US"/>
        </a:p>
      </dgm:t>
    </dgm:pt>
    <dgm:pt modelId="{C5CF4FC4-EC2E-4947-9921-165A72E9F55E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Translating &amp; Disseminating Science</a:t>
          </a:r>
          <a:endParaRPr lang="en-US" dirty="0">
            <a:latin typeface="Arial Black" panose="020B0A04020102020204" pitchFamily="34" charset="0"/>
          </a:endParaRPr>
        </a:p>
      </dgm:t>
    </dgm:pt>
    <dgm:pt modelId="{579B7845-4C92-4380-9B28-857C1A114968}" type="parTrans" cxnId="{68C36219-2AF5-4681-AF4A-96A45EE151A7}">
      <dgm:prSet/>
      <dgm:spPr/>
      <dgm:t>
        <a:bodyPr/>
        <a:lstStyle/>
        <a:p>
          <a:endParaRPr lang="en-US"/>
        </a:p>
      </dgm:t>
    </dgm:pt>
    <dgm:pt modelId="{0489482F-6EB8-4D56-8DB4-3D630A258DD6}" type="sibTrans" cxnId="{68C36219-2AF5-4681-AF4A-96A45EE151A7}">
      <dgm:prSet/>
      <dgm:spPr/>
      <dgm:t>
        <a:bodyPr/>
        <a:lstStyle/>
        <a:p>
          <a:endParaRPr lang="en-US">
            <a:latin typeface="Arial Black" panose="020B0A04020102020204" pitchFamily="34" charset="0"/>
          </a:endParaRPr>
        </a:p>
      </dgm:t>
    </dgm:pt>
    <dgm:pt modelId="{0FEF7A1B-41C1-406C-9725-C7F8A0E84B9F}">
      <dgm:prSet phldrT="[Text]"/>
      <dgm:spPr/>
      <dgm:t>
        <a:bodyPr/>
        <a:lstStyle/>
        <a:p>
          <a:r>
            <a:rPr lang="en-US" smtClean="0">
              <a:latin typeface="Arial Black" panose="020B0A04020102020204" pitchFamily="34" charset="0"/>
            </a:rPr>
            <a:t>Make Data </a:t>
          </a:r>
          <a:r>
            <a:rPr lang="en-US" dirty="0" smtClean="0">
              <a:latin typeface="Arial Black" panose="020B0A04020102020204" pitchFamily="34" charset="0"/>
            </a:rPr>
            <a:t>Talk</a:t>
          </a:r>
          <a:endParaRPr lang="en-US" dirty="0">
            <a:latin typeface="Arial Black" panose="020B0A04020102020204" pitchFamily="34" charset="0"/>
          </a:endParaRPr>
        </a:p>
      </dgm:t>
    </dgm:pt>
    <dgm:pt modelId="{82E1A5D8-B458-46DD-B5E2-29E1A2B99247}" type="parTrans" cxnId="{6A6B5CBA-E677-4DD7-AAF8-955784279B22}">
      <dgm:prSet/>
      <dgm:spPr/>
      <dgm:t>
        <a:bodyPr/>
        <a:lstStyle/>
        <a:p>
          <a:endParaRPr lang="en-US"/>
        </a:p>
      </dgm:t>
    </dgm:pt>
    <dgm:pt modelId="{295B7922-92C0-448B-B3C9-CBA7C1657938}" type="sibTrans" cxnId="{6A6B5CBA-E677-4DD7-AAF8-955784279B22}">
      <dgm:prSet/>
      <dgm:spPr/>
      <dgm:t>
        <a:bodyPr/>
        <a:lstStyle/>
        <a:p>
          <a:endParaRPr lang="en-US"/>
        </a:p>
      </dgm:t>
    </dgm:pt>
    <dgm:pt modelId="{91BCCB22-E11E-4948-A94B-2A783270AE3C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Local Data</a:t>
          </a:r>
          <a:endParaRPr lang="en-US" dirty="0">
            <a:latin typeface="Arial Black" panose="020B0A04020102020204" pitchFamily="34" charset="0"/>
          </a:endParaRPr>
        </a:p>
      </dgm:t>
    </dgm:pt>
    <dgm:pt modelId="{04456DE8-EBA6-4C32-AB62-55CEFA5E18DA}" type="parTrans" cxnId="{036EB70A-9AB1-453F-8349-2DF710C91CC4}">
      <dgm:prSet/>
      <dgm:spPr/>
      <dgm:t>
        <a:bodyPr/>
        <a:lstStyle/>
        <a:p>
          <a:endParaRPr lang="en-US"/>
        </a:p>
      </dgm:t>
    </dgm:pt>
    <dgm:pt modelId="{81AA9324-74CF-4635-B363-070DB91097F7}" type="sibTrans" cxnId="{036EB70A-9AB1-453F-8349-2DF710C91CC4}">
      <dgm:prSet/>
      <dgm:spPr/>
      <dgm:t>
        <a:bodyPr/>
        <a:lstStyle/>
        <a:p>
          <a:endParaRPr lang="en-US"/>
        </a:p>
      </dgm:t>
    </dgm:pt>
    <dgm:pt modelId="{32D73F84-1E54-4B34-BE1A-BD199F08743F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Building Demand</a:t>
          </a:r>
          <a:endParaRPr lang="en-US" dirty="0">
            <a:latin typeface="Arial Black" panose="020B0A04020102020204" pitchFamily="34" charset="0"/>
          </a:endParaRPr>
        </a:p>
      </dgm:t>
    </dgm:pt>
    <dgm:pt modelId="{48D3C8BB-B3F9-4546-AED8-B9D4F368CF06}" type="parTrans" cxnId="{24B30676-2294-4B4C-BD6D-82F0A9280B0A}">
      <dgm:prSet/>
      <dgm:spPr/>
      <dgm:t>
        <a:bodyPr/>
        <a:lstStyle/>
        <a:p>
          <a:endParaRPr lang="en-US"/>
        </a:p>
      </dgm:t>
    </dgm:pt>
    <dgm:pt modelId="{CC499E62-C357-4A8A-8BD7-C177B6EFC481}" type="sibTrans" cxnId="{24B30676-2294-4B4C-BD6D-82F0A9280B0A}">
      <dgm:prSet/>
      <dgm:spPr/>
      <dgm:t>
        <a:bodyPr/>
        <a:lstStyle/>
        <a:p>
          <a:endParaRPr lang="en-US"/>
        </a:p>
      </dgm:t>
    </dgm:pt>
    <dgm:pt modelId="{4165EDAD-0715-48A9-8487-F8B5CBBEBFF1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Create a Tipping Point</a:t>
          </a:r>
          <a:endParaRPr lang="en-US" dirty="0">
            <a:latin typeface="Arial Black" panose="020B0A04020102020204" pitchFamily="34" charset="0"/>
          </a:endParaRPr>
        </a:p>
      </dgm:t>
    </dgm:pt>
    <dgm:pt modelId="{31E969C1-65C7-40C3-9EBA-25C5E0D74CE4}" type="parTrans" cxnId="{8819B2B0-A625-4711-985D-5F438194BFF3}">
      <dgm:prSet/>
      <dgm:spPr/>
      <dgm:t>
        <a:bodyPr/>
        <a:lstStyle/>
        <a:p>
          <a:endParaRPr lang="en-US"/>
        </a:p>
      </dgm:t>
    </dgm:pt>
    <dgm:pt modelId="{DBE96ED9-D067-4D4C-AA3C-4274A55D9B1B}" type="sibTrans" cxnId="{8819B2B0-A625-4711-985D-5F438194BFF3}">
      <dgm:prSet/>
      <dgm:spPr/>
      <dgm:t>
        <a:bodyPr/>
        <a:lstStyle/>
        <a:p>
          <a:endParaRPr lang="en-US"/>
        </a:p>
      </dgm:t>
    </dgm:pt>
    <dgm:pt modelId="{928EA935-419A-4B1B-ACF8-266EA341A9FE}">
      <dgm:prSet phldrT="[Text]"/>
      <dgm:spPr/>
      <dgm:t>
        <a:bodyPr/>
        <a:lstStyle/>
        <a:p>
          <a:r>
            <a:rPr lang="en-US" dirty="0" smtClean="0">
              <a:latin typeface="Arial Black" panose="020B0A04020102020204" pitchFamily="34" charset="0"/>
            </a:rPr>
            <a:t>Media Advocacy</a:t>
          </a:r>
          <a:endParaRPr lang="en-US" dirty="0">
            <a:latin typeface="Arial Black" panose="020B0A04020102020204" pitchFamily="34" charset="0"/>
          </a:endParaRPr>
        </a:p>
      </dgm:t>
    </dgm:pt>
    <dgm:pt modelId="{11D7EA20-536D-4286-A7CD-55AAEA73732E}" type="parTrans" cxnId="{8631920D-36AD-4EC4-8149-5AF7FC6FE828}">
      <dgm:prSet/>
      <dgm:spPr/>
      <dgm:t>
        <a:bodyPr/>
        <a:lstStyle/>
        <a:p>
          <a:endParaRPr lang="en-US"/>
        </a:p>
      </dgm:t>
    </dgm:pt>
    <dgm:pt modelId="{A4FA42CE-F1BC-451D-81AA-26C877EF89D2}" type="sibTrans" cxnId="{8631920D-36AD-4EC4-8149-5AF7FC6FE828}">
      <dgm:prSet/>
      <dgm:spPr/>
      <dgm:t>
        <a:bodyPr/>
        <a:lstStyle/>
        <a:p>
          <a:endParaRPr lang="en-US"/>
        </a:p>
      </dgm:t>
    </dgm:pt>
    <dgm:pt modelId="{E875A0C5-1FBC-4A58-8509-0907565E3116}" type="pres">
      <dgm:prSet presAssocID="{6F21DF42-C970-45FF-8B60-8D75655183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33F9E1-DCFB-4AF1-81BF-5408EF8E7B1C}" type="pres">
      <dgm:prSet presAssocID="{6F21DF42-C970-45FF-8B60-8D7565518371}" presName="tSp" presStyleCnt="0"/>
      <dgm:spPr/>
    </dgm:pt>
    <dgm:pt modelId="{C727043A-B926-4BCA-8CFA-B480E01F5C4E}" type="pres">
      <dgm:prSet presAssocID="{6F21DF42-C970-45FF-8B60-8D7565518371}" presName="bSp" presStyleCnt="0"/>
      <dgm:spPr/>
    </dgm:pt>
    <dgm:pt modelId="{3EF800FD-C2D7-4132-9244-F0F8832286BA}" type="pres">
      <dgm:prSet presAssocID="{6F21DF42-C970-45FF-8B60-8D7565518371}" presName="process" presStyleCnt="0"/>
      <dgm:spPr/>
    </dgm:pt>
    <dgm:pt modelId="{93E27CF4-771A-47B3-BEA9-BDB87BFB7146}" type="pres">
      <dgm:prSet presAssocID="{5584CCA0-DD92-464A-99A2-B43AAEE156EE}" presName="composite1" presStyleCnt="0"/>
      <dgm:spPr/>
    </dgm:pt>
    <dgm:pt modelId="{D1CF0E0E-5679-4F20-AB6E-5B1F69DA6A40}" type="pres">
      <dgm:prSet presAssocID="{5584CCA0-DD92-464A-99A2-B43AAEE156EE}" presName="dummyNode1" presStyleLbl="node1" presStyleIdx="0" presStyleCnt="3"/>
      <dgm:spPr/>
    </dgm:pt>
    <dgm:pt modelId="{52B26489-2918-4599-A722-8F565F0FFC3F}" type="pres">
      <dgm:prSet presAssocID="{5584CCA0-DD92-464A-99A2-B43AAEE156E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7A6A3-2292-4769-8B2F-2ECA81519BB1}" type="pres">
      <dgm:prSet presAssocID="{5584CCA0-DD92-464A-99A2-B43AAEE156E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59C38-7EEC-4669-82E9-916F250F4BF2}" type="pres">
      <dgm:prSet presAssocID="{5584CCA0-DD92-464A-99A2-B43AAEE156E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C3C75-113E-46C2-8312-E46F2B5A87A4}" type="pres">
      <dgm:prSet presAssocID="{5584CCA0-DD92-464A-99A2-B43AAEE156EE}" presName="connSite1" presStyleCnt="0"/>
      <dgm:spPr/>
    </dgm:pt>
    <dgm:pt modelId="{FD1A8888-73F2-4E72-8531-A6388F50B3D4}" type="pres">
      <dgm:prSet presAssocID="{E9113F7E-D232-46F5-A425-6D30A86E82FA}" presName="Name9" presStyleLbl="sibTrans2D1" presStyleIdx="0" presStyleCnt="2"/>
      <dgm:spPr/>
      <dgm:t>
        <a:bodyPr/>
        <a:lstStyle/>
        <a:p>
          <a:endParaRPr lang="en-US"/>
        </a:p>
      </dgm:t>
    </dgm:pt>
    <dgm:pt modelId="{0882A913-6839-4767-AB70-207AC1724AAE}" type="pres">
      <dgm:prSet presAssocID="{C5CF4FC4-EC2E-4947-9921-165A72E9F55E}" presName="composite2" presStyleCnt="0"/>
      <dgm:spPr/>
    </dgm:pt>
    <dgm:pt modelId="{C13A3405-7938-4CB9-B614-57574C2CD7AA}" type="pres">
      <dgm:prSet presAssocID="{C5CF4FC4-EC2E-4947-9921-165A72E9F55E}" presName="dummyNode2" presStyleLbl="node1" presStyleIdx="0" presStyleCnt="3"/>
      <dgm:spPr/>
    </dgm:pt>
    <dgm:pt modelId="{181A2AD7-2C8C-4E38-BE19-EEB8174C039B}" type="pres">
      <dgm:prSet presAssocID="{C5CF4FC4-EC2E-4947-9921-165A72E9F55E}" presName="childNode2" presStyleLbl="bgAcc1" presStyleIdx="1" presStyleCnt="3" custLinFactNeighborX="1766" custLinFactNeighborY="1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20CC2-E90F-469A-8172-7B965380B399}" type="pres">
      <dgm:prSet presAssocID="{C5CF4FC4-EC2E-4947-9921-165A72E9F5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2C900-5F58-4DF3-B436-06A81E272761}" type="pres">
      <dgm:prSet presAssocID="{C5CF4FC4-EC2E-4947-9921-165A72E9F55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C0F48-556C-43BF-BA9F-A690DCA0BD06}" type="pres">
      <dgm:prSet presAssocID="{C5CF4FC4-EC2E-4947-9921-165A72E9F55E}" presName="connSite2" presStyleCnt="0"/>
      <dgm:spPr/>
    </dgm:pt>
    <dgm:pt modelId="{4315AAE9-9B16-4D65-8B78-255852C78A0B}" type="pres">
      <dgm:prSet presAssocID="{0489482F-6EB8-4D56-8DB4-3D630A258DD6}" presName="Name18" presStyleLbl="sibTrans2D1" presStyleIdx="1" presStyleCnt="2"/>
      <dgm:spPr/>
      <dgm:t>
        <a:bodyPr/>
        <a:lstStyle/>
        <a:p>
          <a:endParaRPr lang="en-US"/>
        </a:p>
      </dgm:t>
    </dgm:pt>
    <dgm:pt modelId="{6D1C7991-A0E2-4F6F-91E5-7D03CFC74880}" type="pres">
      <dgm:prSet presAssocID="{32D73F84-1E54-4B34-BE1A-BD199F08743F}" presName="composite1" presStyleCnt="0"/>
      <dgm:spPr/>
    </dgm:pt>
    <dgm:pt modelId="{1ED417C6-98C7-4CFC-8E06-87537378C164}" type="pres">
      <dgm:prSet presAssocID="{32D73F84-1E54-4B34-BE1A-BD199F08743F}" presName="dummyNode1" presStyleLbl="node1" presStyleIdx="1" presStyleCnt="3"/>
      <dgm:spPr/>
    </dgm:pt>
    <dgm:pt modelId="{0008441F-29BE-4DAB-8DA5-C72A36245207}" type="pres">
      <dgm:prSet presAssocID="{32D73F84-1E54-4B34-BE1A-BD199F08743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A136-AC6D-488C-9B71-07C94CE757CF}" type="pres">
      <dgm:prSet presAssocID="{32D73F84-1E54-4B34-BE1A-BD199F08743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8F038-2F6E-40B7-B9D9-CB7A2AF8CD78}" type="pres">
      <dgm:prSet presAssocID="{32D73F84-1E54-4B34-BE1A-BD199F08743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05EA9-3A03-44D4-A1B1-5D5DD44B2FBF}" type="pres">
      <dgm:prSet presAssocID="{32D73F84-1E54-4B34-BE1A-BD199F08743F}" presName="connSite1" presStyleCnt="0"/>
      <dgm:spPr/>
    </dgm:pt>
  </dgm:ptLst>
  <dgm:cxnLst>
    <dgm:cxn modelId="{7DB4E7F2-C0A6-4249-B330-07BA080A9CD9}" type="presOf" srcId="{4165EDAD-0715-48A9-8487-F8B5CBBEBFF1}" destId="{0008441F-29BE-4DAB-8DA5-C72A36245207}" srcOrd="0" destOrd="0" presId="urn:microsoft.com/office/officeart/2005/8/layout/hProcess4"/>
    <dgm:cxn modelId="{0FA51B21-23C9-4198-89E9-58336F29DF57}" type="presOf" srcId="{D56AD430-B7E2-4E54-B918-E7061C013EED}" destId="{52B26489-2918-4599-A722-8F565F0FFC3F}" srcOrd="0" destOrd="1" presId="urn:microsoft.com/office/officeart/2005/8/layout/hProcess4"/>
    <dgm:cxn modelId="{FF009379-0CF1-4B84-9383-145374F258E4}" srcId="{5584CCA0-DD92-464A-99A2-B43AAEE156EE}" destId="{DE4B0D5C-EA77-4688-A1F4-93E3B30F2A8F}" srcOrd="0" destOrd="0" parTransId="{2278D2E2-813C-46AB-A188-10517D6CAD83}" sibTransId="{CD1ABD8C-EC9A-47E1-93E7-548471FC7D50}"/>
    <dgm:cxn modelId="{DCDB4A5A-FFD1-4F6D-BEF1-FC17B5F02118}" type="presOf" srcId="{DE4B0D5C-EA77-4688-A1F4-93E3B30F2A8F}" destId="{9BA7A6A3-2292-4769-8B2F-2ECA81519BB1}" srcOrd="1" destOrd="0" presId="urn:microsoft.com/office/officeart/2005/8/layout/hProcess4"/>
    <dgm:cxn modelId="{036EB70A-9AB1-453F-8349-2DF710C91CC4}" srcId="{C5CF4FC4-EC2E-4947-9921-165A72E9F55E}" destId="{91BCCB22-E11E-4948-A94B-2A783270AE3C}" srcOrd="1" destOrd="0" parTransId="{04456DE8-EBA6-4C32-AB62-55CEFA5E18DA}" sibTransId="{81AA9324-74CF-4635-B363-070DB91097F7}"/>
    <dgm:cxn modelId="{23F4A12F-B3D5-459E-9D25-AE610017958B}" type="presOf" srcId="{32D73F84-1E54-4B34-BE1A-BD199F08743F}" destId="{2BD8F038-2F6E-40B7-B9D9-CB7A2AF8CD78}" srcOrd="0" destOrd="0" presId="urn:microsoft.com/office/officeart/2005/8/layout/hProcess4"/>
    <dgm:cxn modelId="{8631920D-36AD-4EC4-8149-5AF7FC6FE828}" srcId="{32D73F84-1E54-4B34-BE1A-BD199F08743F}" destId="{928EA935-419A-4B1B-ACF8-266EA341A9FE}" srcOrd="1" destOrd="0" parTransId="{11D7EA20-536D-4286-A7CD-55AAEA73732E}" sibTransId="{A4FA42CE-F1BC-451D-81AA-26C877EF89D2}"/>
    <dgm:cxn modelId="{DBAB8A22-A4C8-4312-B0A5-8C16E9F17183}" type="presOf" srcId="{0FEF7A1B-41C1-406C-9725-C7F8A0E84B9F}" destId="{181A2AD7-2C8C-4E38-BE19-EEB8174C039B}" srcOrd="0" destOrd="0" presId="urn:microsoft.com/office/officeart/2005/8/layout/hProcess4"/>
    <dgm:cxn modelId="{F86B3EB4-FEE5-467E-8A10-7E24D7F34CC3}" type="presOf" srcId="{0FEF7A1B-41C1-406C-9725-C7F8A0E84B9F}" destId="{6FA20CC2-E90F-469A-8172-7B965380B399}" srcOrd="1" destOrd="0" presId="urn:microsoft.com/office/officeart/2005/8/layout/hProcess4"/>
    <dgm:cxn modelId="{24B30676-2294-4B4C-BD6D-82F0A9280B0A}" srcId="{6F21DF42-C970-45FF-8B60-8D7565518371}" destId="{32D73F84-1E54-4B34-BE1A-BD199F08743F}" srcOrd="2" destOrd="0" parTransId="{48D3C8BB-B3F9-4546-AED8-B9D4F368CF06}" sibTransId="{CC499E62-C357-4A8A-8BD7-C177B6EFC481}"/>
    <dgm:cxn modelId="{D68E82C4-339E-4637-A262-2FE948ADC543}" type="presOf" srcId="{91BCCB22-E11E-4948-A94B-2A783270AE3C}" destId="{6FA20CC2-E90F-469A-8172-7B965380B399}" srcOrd="1" destOrd="1" presId="urn:microsoft.com/office/officeart/2005/8/layout/hProcess4"/>
    <dgm:cxn modelId="{9AD3B73D-76C9-4599-A88E-BA410D851FC6}" type="presOf" srcId="{6F21DF42-C970-45FF-8B60-8D7565518371}" destId="{E875A0C5-1FBC-4A58-8509-0907565E3116}" srcOrd="0" destOrd="0" presId="urn:microsoft.com/office/officeart/2005/8/layout/hProcess4"/>
    <dgm:cxn modelId="{E0716C59-0615-4948-AD7F-A2BA073A79D4}" type="presOf" srcId="{4165EDAD-0715-48A9-8487-F8B5CBBEBFF1}" destId="{D64CA136-AC6D-488C-9B71-07C94CE757CF}" srcOrd="1" destOrd="0" presId="urn:microsoft.com/office/officeart/2005/8/layout/hProcess4"/>
    <dgm:cxn modelId="{8819B2B0-A625-4711-985D-5F438194BFF3}" srcId="{32D73F84-1E54-4B34-BE1A-BD199F08743F}" destId="{4165EDAD-0715-48A9-8487-F8B5CBBEBFF1}" srcOrd="0" destOrd="0" parTransId="{31E969C1-65C7-40C3-9EBA-25C5E0D74CE4}" sibTransId="{DBE96ED9-D067-4D4C-AA3C-4274A55D9B1B}"/>
    <dgm:cxn modelId="{CE70FBF3-1AF7-47D8-9E10-D622D796E40C}" type="presOf" srcId="{DE4B0D5C-EA77-4688-A1F4-93E3B30F2A8F}" destId="{52B26489-2918-4599-A722-8F565F0FFC3F}" srcOrd="0" destOrd="0" presId="urn:microsoft.com/office/officeart/2005/8/layout/hProcess4"/>
    <dgm:cxn modelId="{E22A8C5A-31FC-4BB7-A3B2-0086F4A3E627}" type="presOf" srcId="{E9113F7E-D232-46F5-A425-6D30A86E82FA}" destId="{FD1A8888-73F2-4E72-8531-A6388F50B3D4}" srcOrd="0" destOrd="0" presId="urn:microsoft.com/office/officeart/2005/8/layout/hProcess4"/>
    <dgm:cxn modelId="{6A6B5CBA-E677-4DD7-AAF8-955784279B22}" srcId="{C5CF4FC4-EC2E-4947-9921-165A72E9F55E}" destId="{0FEF7A1B-41C1-406C-9725-C7F8A0E84B9F}" srcOrd="0" destOrd="0" parTransId="{82E1A5D8-B458-46DD-B5E2-29E1A2B99247}" sibTransId="{295B7922-92C0-448B-B3C9-CBA7C1657938}"/>
    <dgm:cxn modelId="{8CEBCEAD-8072-44DF-BE87-6380573FA36A}" srcId="{5584CCA0-DD92-464A-99A2-B43AAEE156EE}" destId="{D56AD430-B7E2-4E54-B918-E7061C013EED}" srcOrd="1" destOrd="0" parTransId="{1F27F634-CC68-41C8-9926-D19E44BF2B84}" sibTransId="{305390CD-6318-46BF-A211-9F3B71C12569}"/>
    <dgm:cxn modelId="{D177563A-58E7-4AD4-95B2-99B76ED99BC9}" type="presOf" srcId="{928EA935-419A-4B1B-ACF8-266EA341A9FE}" destId="{0008441F-29BE-4DAB-8DA5-C72A36245207}" srcOrd="0" destOrd="1" presId="urn:microsoft.com/office/officeart/2005/8/layout/hProcess4"/>
    <dgm:cxn modelId="{6B81C75C-C1B4-455D-BF73-285E02A5A87C}" srcId="{6F21DF42-C970-45FF-8B60-8D7565518371}" destId="{5584CCA0-DD92-464A-99A2-B43AAEE156EE}" srcOrd="0" destOrd="0" parTransId="{51683BE4-D53F-4EF4-B4F9-FF9DF66B77E3}" sibTransId="{E9113F7E-D232-46F5-A425-6D30A86E82FA}"/>
    <dgm:cxn modelId="{4A901A1D-CA2F-48BA-B21D-9A299D1740D0}" type="presOf" srcId="{0489482F-6EB8-4D56-8DB4-3D630A258DD6}" destId="{4315AAE9-9B16-4D65-8B78-255852C78A0B}" srcOrd="0" destOrd="0" presId="urn:microsoft.com/office/officeart/2005/8/layout/hProcess4"/>
    <dgm:cxn modelId="{B3CD02B8-3BEF-441F-9E44-B000A23BCD79}" type="presOf" srcId="{91BCCB22-E11E-4948-A94B-2A783270AE3C}" destId="{181A2AD7-2C8C-4E38-BE19-EEB8174C039B}" srcOrd="0" destOrd="1" presId="urn:microsoft.com/office/officeart/2005/8/layout/hProcess4"/>
    <dgm:cxn modelId="{D76337B9-E135-4B79-A4FA-1DDDA14AE3D2}" type="presOf" srcId="{C5CF4FC4-EC2E-4947-9921-165A72E9F55E}" destId="{8FE2C900-5F58-4DF3-B436-06A81E272761}" srcOrd="0" destOrd="0" presId="urn:microsoft.com/office/officeart/2005/8/layout/hProcess4"/>
    <dgm:cxn modelId="{045B4D48-678E-4474-AC01-794BBA10F0AB}" type="presOf" srcId="{928EA935-419A-4B1B-ACF8-266EA341A9FE}" destId="{D64CA136-AC6D-488C-9B71-07C94CE757CF}" srcOrd="1" destOrd="1" presId="urn:microsoft.com/office/officeart/2005/8/layout/hProcess4"/>
    <dgm:cxn modelId="{89E112B2-5314-4A22-85D6-C04067CDFA68}" type="presOf" srcId="{D56AD430-B7E2-4E54-B918-E7061C013EED}" destId="{9BA7A6A3-2292-4769-8B2F-2ECA81519BB1}" srcOrd="1" destOrd="1" presId="urn:microsoft.com/office/officeart/2005/8/layout/hProcess4"/>
    <dgm:cxn modelId="{68C36219-2AF5-4681-AF4A-96A45EE151A7}" srcId="{6F21DF42-C970-45FF-8B60-8D7565518371}" destId="{C5CF4FC4-EC2E-4947-9921-165A72E9F55E}" srcOrd="1" destOrd="0" parTransId="{579B7845-4C92-4380-9B28-857C1A114968}" sibTransId="{0489482F-6EB8-4D56-8DB4-3D630A258DD6}"/>
    <dgm:cxn modelId="{58E94682-F98A-4C73-89EE-D81A96375A36}" type="presOf" srcId="{5584CCA0-DD92-464A-99A2-B43AAEE156EE}" destId="{3CD59C38-7EEC-4669-82E9-916F250F4BF2}" srcOrd="0" destOrd="0" presId="urn:microsoft.com/office/officeart/2005/8/layout/hProcess4"/>
    <dgm:cxn modelId="{79CAFA8A-0614-44EF-9A9E-355EDC9A60CA}" type="presParOf" srcId="{E875A0C5-1FBC-4A58-8509-0907565E3116}" destId="{5733F9E1-DCFB-4AF1-81BF-5408EF8E7B1C}" srcOrd="0" destOrd="0" presId="urn:microsoft.com/office/officeart/2005/8/layout/hProcess4"/>
    <dgm:cxn modelId="{6AEC3BEB-D4A7-41EB-8A60-B33F9C3F10A0}" type="presParOf" srcId="{E875A0C5-1FBC-4A58-8509-0907565E3116}" destId="{C727043A-B926-4BCA-8CFA-B480E01F5C4E}" srcOrd="1" destOrd="0" presId="urn:microsoft.com/office/officeart/2005/8/layout/hProcess4"/>
    <dgm:cxn modelId="{2373D1F8-D67A-4870-85EA-71F9E9CAB210}" type="presParOf" srcId="{E875A0C5-1FBC-4A58-8509-0907565E3116}" destId="{3EF800FD-C2D7-4132-9244-F0F8832286BA}" srcOrd="2" destOrd="0" presId="urn:microsoft.com/office/officeart/2005/8/layout/hProcess4"/>
    <dgm:cxn modelId="{E8FAB6AF-2287-46B9-8C9F-26C080AEF6D3}" type="presParOf" srcId="{3EF800FD-C2D7-4132-9244-F0F8832286BA}" destId="{93E27CF4-771A-47B3-BEA9-BDB87BFB7146}" srcOrd="0" destOrd="0" presId="urn:microsoft.com/office/officeart/2005/8/layout/hProcess4"/>
    <dgm:cxn modelId="{EC31431E-15E0-401C-B679-DB5A6123C389}" type="presParOf" srcId="{93E27CF4-771A-47B3-BEA9-BDB87BFB7146}" destId="{D1CF0E0E-5679-4F20-AB6E-5B1F69DA6A40}" srcOrd="0" destOrd="0" presId="urn:microsoft.com/office/officeart/2005/8/layout/hProcess4"/>
    <dgm:cxn modelId="{6AA2799A-E55D-4809-9A47-ED8BE022AB35}" type="presParOf" srcId="{93E27CF4-771A-47B3-BEA9-BDB87BFB7146}" destId="{52B26489-2918-4599-A722-8F565F0FFC3F}" srcOrd="1" destOrd="0" presId="urn:microsoft.com/office/officeart/2005/8/layout/hProcess4"/>
    <dgm:cxn modelId="{410FFE93-6639-4B9F-96DC-DCBF89E4E0D0}" type="presParOf" srcId="{93E27CF4-771A-47B3-BEA9-BDB87BFB7146}" destId="{9BA7A6A3-2292-4769-8B2F-2ECA81519BB1}" srcOrd="2" destOrd="0" presId="urn:microsoft.com/office/officeart/2005/8/layout/hProcess4"/>
    <dgm:cxn modelId="{844914D3-E2F8-4963-BA0B-E2EB08CA6CEA}" type="presParOf" srcId="{93E27CF4-771A-47B3-BEA9-BDB87BFB7146}" destId="{3CD59C38-7EEC-4669-82E9-916F250F4BF2}" srcOrd="3" destOrd="0" presId="urn:microsoft.com/office/officeart/2005/8/layout/hProcess4"/>
    <dgm:cxn modelId="{06A3B4ED-21FE-4ABB-BC61-F9336FBC5290}" type="presParOf" srcId="{93E27CF4-771A-47B3-BEA9-BDB87BFB7146}" destId="{11CC3C75-113E-46C2-8312-E46F2B5A87A4}" srcOrd="4" destOrd="0" presId="urn:microsoft.com/office/officeart/2005/8/layout/hProcess4"/>
    <dgm:cxn modelId="{522EAA92-A197-4C72-8A68-AEA09CAC62FF}" type="presParOf" srcId="{3EF800FD-C2D7-4132-9244-F0F8832286BA}" destId="{FD1A8888-73F2-4E72-8531-A6388F50B3D4}" srcOrd="1" destOrd="0" presId="urn:microsoft.com/office/officeart/2005/8/layout/hProcess4"/>
    <dgm:cxn modelId="{5AA355BB-5D4D-40C6-AAEB-9C40E36C7500}" type="presParOf" srcId="{3EF800FD-C2D7-4132-9244-F0F8832286BA}" destId="{0882A913-6839-4767-AB70-207AC1724AAE}" srcOrd="2" destOrd="0" presId="urn:microsoft.com/office/officeart/2005/8/layout/hProcess4"/>
    <dgm:cxn modelId="{AD566156-C135-4DE0-8672-B089DC533874}" type="presParOf" srcId="{0882A913-6839-4767-AB70-207AC1724AAE}" destId="{C13A3405-7938-4CB9-B614-57574C2CD7AA}" srcOrd="0" destOrd="0" presId="urn:microsoft.com/office/officeart/2005/8/layout/hProcess4"/>
    <dgm:cxn modelId="{E7032585-9350-4109-8DA8-C09421CCA7CC}" type="presParOf" srcId="{0882A913-6839-4767-AB70-207AC1724AAE}" destId="{181A2AD7-2C8C-4E38-BE19-EEB8174C039B}" srcOrd="1" destOrd="0" presId="urn:microsoft.com/office/officeart/2005/8/layout/hProcess4"/>
    <dgm:cxn modelId="{9E41E0FA-7D75-4306-973A-5B6655EE86F1}" type="presParOf" srcId="{0882A913-6839-4767-AB70-207AC1724AAE}" destId="{6FA20CC2-E90F-469A-8172-7B965380B399}" srcOrd="2" destOrd="0" presId="urn:microsoft.com/office/officeart/2005/8/layout/hProcess4"/>
    <dgm:cxn modelId="{14C47461-302C-4E89-B810-9B2AC3D4E087}" type="presParOf" srcId="{0882A913-6839-4767-AB70-207AC1724AAE}" destId="{8FE2C900-5F58-4DF3-B436-06A81E272761}" srcOrd="3" destOrd="0" presId="urn:microsoft.com/office/officeart/2005/8/layout/hProcess4"/>
    <dgm:cxn modelId="{3AA1C741-A731-4FF5-B99F-DED7AF77E431}" type="presParOf" srcId="{0882A913-6839-4767-AB70-207AC1724AAE}" destId="{71DC0F48-556C-43BF-BA9F-A690DCA0BD06}" srcOrd="4" destOrd="0" presId="urn:microsoft.com/office/officeart/2005/8/layout/hProcess4"/>
    <dgm:cxn modelId="{3AA5DA93-168D-4C36-90ED-9E096D26B0D0}" type="presParOf" srcId="{3EF800FD-C2D7-4132-9244-F0F8832286BA}" destId="{4315AAE9-9B16-4D65-8B78-255852C78A0B}" srcOrd="3" destOrd="0" presId="urn:microsoft.com/office/officeart/2005/8/layout/hProcess4"/>
    <dgm:cxn modelId="{5FBF4236-D3BD-444E-BEB8-E529DCD1B05A}" type="presParOf" srcId="{3EF800FD-C2D7-4132-9244-F0F8832286BA}" destId="{6D1C7991-A0E2-4F6F-91E5-7D03CFC74880}" srcOrd="4" destOrd="0" presId="urn:microsoft.com/office/officeart/2005/8/layout/hProcess4"/>
    <dgm:cxn modelId="{E867CE7D-7962-4AB1-863B-C71E76719D71}" type="presParOf" srcId="{6D1C7991-A0E2-4F6F-91E5-7D03CFC74880}" destId="{1ED417C6-98C7-4CFC-8E06-87537378C164}" srcOrd="0" destOrd="0" presId="urn:microsoft.com/office/officeart/2005/8/layout/hProcess4"/>
    <dgm:cxn modelId="{2A8CE02E-F6E6-4E05-A6D4-FEA97DA06F1B}" type="presParOf" srcId="{6D1C7991-A0E2-4F6F-91E5-7D03CFC74880}" destId="{0008441F-29BE-4DAB-8DA5-C72A36245207}" srcOrd="1" destOrd="0" presId="urn:microsoft.com/office/officeart/2005/8/layout/hProcess4"/>
    <dgm:cxn modelId="{ADDD99B5-3071-4268-808D-2C27D3FF35EB}" type="presParOf" srcId="{6D1C7991-A0E2-4F6F-91E5-7D03CFC74880}" destId="{D64CA136-AC6D-488C-9B71-07C94CE757CF}" srcOrd="2" destOrd="0" presId="urn:microsoft.com/office/officeart/2005/8/layout/hProcess4"/>
    <dgm:cxn modelId="{5570B1B3-2F87-4B70-A35E-107A1A10D208}" type="presParOf" srcId="{6D1C7991-A0E2-4F6F-91E5-7D03CFC74880}" destId="{2BD8F038-2F6E-40B7-B9D9-CB7A2AF8CD78}" srcOrd="3" destOrd="0" presId="urn:microsoft.com/office/officeart/2005/8/layout/hProcess4"/>
    <dgm:cxn modelId="{639169E0-A0C7-4EC1-B8E0-0E2C7D0527FB}" type="presParOf" srcId="{6D1C7991-A0E2-4F6F-91E5-7D03CFC74880}" destId="{CEB05EA9-3A03-44D4-A1B1-5D5DD44B2FB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D8EBD-639D-4C68-BB2D-B40BEACEFE4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A61F-1B3A-4D6C-A2EE-834E4E44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C76B1-4A99-4CA0-AF63-5CD97D47E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2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Leitchfield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9860-319A-4A53-B494-FDDE49BC0B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explicit or implicit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3F51-8A43-46FE-A56A-B8634ABC5F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0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goal is to protect everyone from SHS</a:t>
            </a:r>
          </a:p>
          <a:p>
            <a:r>
              <a:rPr lang="en-US" baseline="0" dirty="0"/>
              <a:t>Better to have no law than a partial one that is nearly impossible to strengthen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0516-0DF7-45F0-B98A-FD59C49B71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12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3-legged horse analogy</a:t>
            </a:r>
          </a:p>
          <a:p>
            <a:r>
              <a:rPr lang="en-US" dirty="0" smtClean="0"/>
              <a:t>Expired</a:t>
            </a:r>
            <a:r>
              <a:rPr lang="en-US" baseline="0" dirty="0" smtClean="0"/>
              <a:t>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AE73-9183-4135-A350-6D729E617D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0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456" indent="-176456" defTabSz="9411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KCSP developed &amp;</a:t>
            </a:r>
            <a:r>
              <a:rPr lang="en-US" baseline="0" dirty="0" smtClean="0"/>
              <a:t> </a:t>
            </a:r>
            <a:r>
              <a:rPr lang="en-US" dirty="0" smtClean="0"/>
              <a:t>tested this </a:t>
            </a:r>
            <a:r>
              <a:rPr lang="en-US" baseline="0" dirty="0" smtClean="0"/>
              <a:t>model with rural Kentucky communities </a:t>
            </a:r>
          </a:p>
          <a:p>
            <a:pPr marL="176456" indent="-176456" defTabSz="941100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Found it effective in helping communities pass comprehensive smoke-free policies. </a:t>
            </a:r>
          </a:p>
          <a:p>
            <a:pPr marL="176456" indent="-176456" defTabSz="941100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It is your road map for running a successful smoke-free campaign.</a:t>
            </a:r>
          </a:p>
          <a:p>
            <a:pPr marL="176456" indent="-176456" defTabSz="941100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Focus is on educating and informing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Depending on the Phase of readiness, we use all 3</a:t>
            </a:r>
            <a:r>
              <a:rPr lang="en-US" baseline="0" dirty="0" smtClean="0"/>
              <a:t> elements of our policy advocacy approach as per the slide: (see phases document handout)</a:t>
            </a:r>
          </a:p>
          <a:p>
            <a:pPr marL="235275" indent="-235275">
              <a:buAutoNum type="arabicPeriod"/>
            </a:pPr>
            <a:r>
              <a:rPr lang="en-US" baseline="0" dirty="0" smtClean="0"/>
              <a:t>Building awareness: to build demand for smoke-free workplaces by documenting the problem</a:t>
            </a:r>
          </a:p>
          <a:p>
            <a:pPr marL="235275" indent="-235275">
              <a:buAutoNum type="arabicPeriod"/>
            </a:pPr>
            <a:r>
              <a:rPr lang="en-US" baseline="0" dirty="0" smtClean="0"/>
              <a:t>Building momentum: to build capacity by identifying, educating, and mobilizing your “friends”</a:t>
            </a:r>
          </a:p>
          <a:p>
            <a:pPr marL="235275" indent="-235275">
              <a:buAutoNum type="arabicPeriod"/>
            </a:pPr>
            <a:r>
              <a:rPr lang="en-US" baseline="0" dirty="0" smtClean="0"/>
              <a:t>Building a case for legislative action: to create a tipping point such that the community is asking for smoke free air and policymakers are listening</a:t>
            </a:r>
          </a:p>
          <a:p>
            <a:pPr marL="235275" indent="-235275">
              <a:buAutoNum type="arabicPeriod"/>
            </a:pPr>
            <a:r>
              <a:rPr lang="en-US" baseline="0" dirty="0" smtClean="0"/>
              <a:t>Building a Smoke-free Ordinance: enactment</a:t>
            </a:r>
          </a:p>
          <a:p>
            <a:pPr marL="235275" indent="-235275">
              <a:buAutoNum type="arabicPeriod"/>
            </a:pPr>
            <a:r>
              <a:rPr lang="en-US" baseline="0" dirty="0" smtClean="0"/>
              <a:t>Building Implementation of a Smoke-free Community: create smooth transition from enactment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implementation and enforcement</a:t>
            </a:r>
          </a:p>
          <a:p>
            <a:pPr marL="235275" indent="-235275">
              <a:buAutoNum type="arabicPeriod"/>
            </a:pPr>
            <a:r>
              <a:rPr lang="en-US" baseline="0" dirty="0" smtClean="0"/>
              <a:t>Building community commitment to smoke-free: to maintain the integrity of the law and/or strengthen it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3F51-8A43-46FE-A56A-B8634ABC5F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5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KCSP is:</a:t>
            </a:r>
          </a:p>
          <a:p>
            <a:r>
              <a:rPr lang="en-US" dirty="0" smtClean="0"/>
              <a:t>Research and community engagement center</a:t>
            </a:r>
          </a:p>
          <a:p>
            <a:r>
              <a:rPr lang="en-US" dirty="0" smtClean="0"/>
              <a:t>Assist communities with the development and implementation of smoke-free community policies and tobacco-free campus policies</a:t>
            </a:r>
          </a:p>
          <a:p>
            <a:r>
              <a:rPr lang="en-US" dirty="0" smtClean="0"/>
              <a:t>Working with local communities in Kentucky for nearly 15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A3F51-8A43-46FE-A56A-B8634ABC5F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A9860-319A-4A53-B494-FDDE49BC0B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8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6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0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1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7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9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4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4584-F682-47DF-80B2-E814D1067457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5536-7D89-47BC-862D-549CAC00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audrey.darville@uky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uky.edu/breathe/tobacco-treatment/tobacco-treatment-specialist-train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csp.uky.edu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mailto:kcsp00@lsv.uky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4582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Opportunities: </a:t>
            </a:r>
            <a:br>
              <a:rPr lang="en-US" b="1" dirty="0" smtClean="0"/>
            </a:br>
            <a:r>
              <a:rPr lang="en-US" b="1" dirty="0" smtClean="0"/>
              <a:t>Local Smoke-free Laws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Ellen J. Hahn, PhD, RN, FAAN </a:t>
            </a:r>
          </a:p>
          <a:p>
            <a:r>
              <a:rPr lang="en-US" dirty="0" smtClean="0"/>
              <a:t>Kentucky Center for Smoke-free Policy</a:t>
            </a:r>
          </a:p>
          <a:p>
            <a:r>
              <a:rPr lang="en-US" dirty="0" smtClean="0"/>
              <a:t>BREATHE </a:t>
            </a:r>
          </a:p>
          <a:p>
            <a:r>
              <a:rPr lang="en-US" dirty="0" smtClean="0"/>
              <a:t>University of Kentucky </a:t>
            </a:r>
          </a:p>
          <a:p>
            <a:r>
              <a:rPr lang="en-US" dirty="0" smtClean="0"/>
              <a:t>College of Nursing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33139"/>
            <a:ext cx="21399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59412"/>
            <a:ext cx="13287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867400"/>
            <a:ext cx="1637205" cy="66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33" y="304800"/>
            <a:ext cx="8229600" cy="857250"/>
          </a:xfrm>
        </p:spPr>
        <p:txBody>
          <a:bodyPr>
            <a:normAutofit/>
          </a:bodyPr>
          <a:lstStyle/>
          <a:p>
            <a:r>
              <a:rPr lang="en-US" sz="3300" b="1" dirty="0"/>
              <a:t>KCSP: A value-added resource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894" y="1259205"/>
            <a:ext cx="7886700" cy="32123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Share resources, tools, and strategies that work</a:t>
            </a:r>
          </a:p>
          <a:p>
            <a:pPr lvl="1"/>
            <a:r>
              <a:rPr lang="en-US" dirty="0" smtClean="0"/>
              <a:t>County level data</a:t>
            </a:r>
          </a:p>
          <a:p>
            <a:pPr lvl="1"/>
            <a:r>
              <a:rPr lang="en-US" dirty="0" smtClean="0"/>
              <a:t>Print media templates</a:t>
            </a:r>
          </a:p>
          <a:p>
            <a:pPr lvl="1"/>
            <a:r>
              <a:rPr lang="en-US" dirty="0" smtClean="0"/>
              <a:t>Legal resources</a:t>
            </a:r>
          </a:p>
          <a:p>
            <a:pPr lvl="1"/>
            <a:r>
              <a:rPr lang="en-US" dirty="0" smtClean="0"/>
              <a:t>Community trainings &amp; presentations</a:t>
            </a:r>
          </a:p>
          <a:p>
            <a:r>
              <a:rPr lang="en-US" dirty="0" smtClean="0">
                <a:cs typeface="Arial" panose="020B0604020202020204" pitchFamily="34" charset="0"/>
              </a:rPr>
              <a:t>Suggest </a:t>
            </a:r>
            <a:r>
              <a:rPr lang="en-US" dirty="0">
                <a:cs typeface="Arial" panose="020B0604020202020204" pitchFamily="34" charset="0"/>
              </a:rPr>
              <a:t>tailored strategies based on your stage of readiness for smoke-free policy </a:t>
            </a:r>
          </a:p>
          <a:p>
            <a:r>
              <a:rPr lang="en-US" dirty="0">
                <a:cs typeface="Arial" panose="020B0604020202020204" pitchFamily="34" charset="0"/>
              </a:rPr>
              <a:t>Serve as your ‘sounding board’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471512"/>
            <a:ext cx="8710256" cy="19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49808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BREATHE </a:t>
            </a:r>
            <a:r>
              <a:rPr lang="en-US" dirty="0"/>
              <a:t>Tobacco Treatment Specialist Training </a:t>
            </a:r>
            <a:r>
              <a:rPr lang="en-US" dirty="0" smtClean="0"/>
              <a:t>Program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542" y="1828799"/>
            <a:ext cx="3657600" cy="4663440"/>
          </a:xfrm>
        </p:spPr>
        <p:txBody>
          <a:bodyPr>
            <a:normAutofit/>
          </a:bodyPr>
          <a:lstStyle/>
          <a:p>
            <a:r>
              <a:rPr lang="en-US" sz="2400" dirty="0"/>
              <a:t>ATTUD-accredited online training program</a:t>
            </a:r>
          </a:p>
          <a:p>
            <a:r>
              <a:rPr lang="en-US" sz="2400" dirty="0" smtClean="0"/>
              <a:t>27 hours of </a:t>
            </a:r>
            <a:r>
              <a:rPr lang="en-US" sz="2400" dirty="0"/>
              <a:t>instruction </a:t>
            </a:r>
            <a:r>
              <a:rPr lang="en-US" sz="2400" dirty="0" smtClean="0"/>
              <a:t>time designed to be completed over 8 weeks</a:t>
            </a:r>
          </a:p>
          <a:p>
            <a:r>
              <a:rPr lang="en-US" sz="2400" dirty="0" smtClean="0"/>
              <a:t>Contact Audrey Darville </a:t>
            </a: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audrey.darville@uky.edu</a:t>
            </a:r>
            <a:r>
              <a:rPr lang="en-US" sz="2400" dirty="0" smtClean="0"/>
              <a:t> for more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7283" y="1524000"/>
            <a:ext cx="3590873" cy="4664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2042" y="6169074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en-US" dirty="0">
                <a:hlinkClick r:id="rId4"/>
              </a:rPr>
              <a:t>http://www.uky.edu/breathe/tobacco-treatment/tobacco-treatment-specialist-training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1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46" y="1670670"/>
            <a:ext cx="8229600" cy="1143000"/>
          </a:xfrm>
        </p:spPr>
        <p:txBody>
          <a:bodyPr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Ask 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4745" y="2695853"/>
            <a:ext cx="6248400" cy="303857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Kentucky Center for Smoke-free Policy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BREATHE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www.breathe.uky.edu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kcsp00@lsv.uky.edu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(859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323-9958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kysmokefree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616613"/>
            <a:ext cx="1257300" cy="108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891962"/>
            <a:ext cx="2438019" cy="831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7807" y="300942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30103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Two-thirds of Kentuckians </a:t>
            </a:r>
            <a:r>
              <a:rPr lang="en-US" sz="4000" dirty="0" smtClean="0"/>
              <a:t>breathe </a:t>
            </a:r>
            <a:r>
              <a:rPr lang="en-US" sz="4000" dirty="0"/>
              <a:t>toxic secondhand smoke at work every day, putting them at </a:t>
            </a:r>
            <a:r>
              <a:rPr lang="en-US" sz="4000" b="1" dirty="0"/>
              <a:t>grave health risk </a:t>
            </a:r>
            <a:r>
              <a:rPr lang="en-US" sz="4000" dirty="0"/>
              <a:t>and </a:t>
            </a:r>
            <a:r>
              <a:rPr lang="en-US" sz="4000" b="1" dirty="0"/>
              <a:t>costing taxpayers billions </a:t>
            </a:r>
            <a:r>
              <a:rPr lang="en-US" sz="4000" dirty="0"/>
              <a:t>every year in healthcare costs and </a:t>
            </a:r>
            <a:r>
              <a:rPr lang="en-US" sz="4000" dirty="0" smtClean="0"/>
              <a:t>productivity </a:t>
            </a:r>
            <a:r>
              <a:rPr lang="en-US" sz="4000" dirty="0"/>
              <a:t>losses. </a:t>
            </a:r>
          </a:p>
        </p:txBody>
      </p:sp>
    </p:spTree>
    <p:extLst>
      <p:ext uri="{BB962C8B-B14F-4D97-AF65-F5344CB8AC3E}">
        <p14:creationId xmlns:p14="http://schemas.microsoft.com/office/powerpoint/2010/main" val="38208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7506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685800"/>
            <a:ext cx="173141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1094"/>
            <a:ext cx="9144000" cy="99417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E-cigarettes Included in Kentucky Ordinances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1104" y="2309613"/>
            <a:ext cx="4679272" cy="2851547"/>
          </a:xfrm>
        </p:spPr>
        <p:txBody>
          <a:bodyPr>
            <a:normAutofit fontScale="77500" lnSpcReduction="20000"/>
          </a:bodyPr>
          <a:lstStyle/>
          <a:p>
            <a:pPr marL="308610" lvl="1" indent="0">
              <a:buNone/>
            </a:pPr>
            <a:r>
              <a:rPr lang="en-US" sz="2600" dirty="0" smtClean="0"/>
              <a:t>1. Berea</a:t>
            </a:r>
          </a:p>
          <a:p>
            <a:pPr marL="308610" lvl="1" indent="0">
              <a:buNone/>
            </a:pPr>
            <a:r>
              <a:rPr lang="en-US" sz="2600" dirty="0" smtClean="0"/>
              <a:t>2. Bardstown</a:t>
            </a:r>
          </a:p>
          <a:p>
            <a:pPr marL="308610" lvl="1" indent="0">
              <a:buNone/>
            </a:pPr>
            <a:r>
              <a:rPr lang="en-US" sz="2600" dirty="0" smtClean="0"/>
              <a:t>3. Danville</a:t>
            </a:r>
          </a:p>
          <a:p>
            <a:pPr marL="308610" lvl="1" indent="0">
              <a:buNone/>
            </a:pPr>
            <a:r>
              <a:rPr lang="en-US" sz="2600" dirty="0" smtClean="0"/>
              <a:t>4. Glasgow</a:t>
            </a:r>
          </a:p>
          <a:p>
            <a:pPr marL="308610" lvl="1" indent="0">
              <a:buNone/>
            </a:pPr>
            <a:r>
              <a:rPr lang="en-US" sz="2600" dirty="0" smtClean="0"/>
              <a:t>5. Lexington-Fayette</a:t>
            </a:r>
          </a:p>
          <a:p>
            <a:pPr marL="308610" lvl="1" indent="0">
              <a:buNone/>
            </a:pPr>
            <a:r>
              <a:rPr lang="en-US" sz="2600" dirty="0" smtClean="0"/>
              <a:t>6. Manchester</a:t>
            </a:r>
          </a:p>
          <a:p>
            <a:pPr marL="308610" lvl="1" indent="0">
              <a:buNone/>
            </a:pPr>
            <a:r>
              <a:rPr lang="en-US" sz="2400" dirty="0" smtClean="0"/>
              <a:t>7</a:t>
            </a:r>
            <a:r>
              <a:rPr lang="en-US" sz="2400" dirty="0"/>
              <a:t>. Morehead</a:t>
            </a:r>
          </a:p>
          <a:p>
            <a:pPr marL="308610" lvl="1" indent="0">
              <a:buNone/>
            </a:pPr>
            <a:r>
              <a:rPr lang="en-US" sz="2400" dirty="0"/>
              <a:t>8. Richmond </a:t>
            </a:r>
          </a:p>
          <a:p>
            <a:pPr marL="308610" lvl="1" indent="0">
              <a:buNone/>
            </a:pPr>
            <a:r>
              <a:rPr lang="en-US" sz="2400" dirty="0"/>
              <a:t>9. Versailles</a:t>
            </a:r>
          </a:p>
          <a:p>
            <a:pPr marL="308610" lvl="1" indent="0">
              <a:buNone/>
            </a:pPr>
            <a:endParaRPr lang="en-US" sz="2600" dirty="0" smtClean="0"/>
          </a:p>
          <a:p>
            <a:pPr marL="308610" lvl="1" indent="0">
              <a:buNone/>
            </a:pP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309613"/>
            <a:ext cx="4495800" cy="2784477"/>
          </a:xfrm>
        </p:spPr>
        <p:txBody>
          <a:bodyPr>
            <a:normAutofit fontScale="70000" lnSpcReduction="20000"/>
          </a:bodyPr>
          <a:lstStyle/>
          <a:p>
            <a:pPr marL="308610" lvl="1" indent="0">
              <a:buNone/>
            </a:pPr>
            <a:r>
              <a:rPr lang="en-US" sz="2800" dirty="0" smtClean="0"/>
              <a:t>10</a:t>
            </a:r>
            <a:r>
              <a:rPr lang="en-US" sz="2800" dirty="0"/>
              <a:t>. Woodford County</a:t>
            </a:r>
          </a:p>
          <a:p>
            <a:pPr marL="308610" lvl="1" indent="0">
              <a:buNone/>
            </a:pPr>
            <a:r>
              <a:rPr lang="en-US" sz="2800" dirty="0"/>
              <a:t>11. Ashland</a:t>
            </a:r>
          </a:p>
          <a:p>
            <a:pPr marL="308610" lvl="1" indent="0">
              <a:buNone/>
            </a:pPr>
            <a:r>
              <a:rPr lang="en-US" sz="2800" dirty="0"/>
              <a:t>12. Pikeville</a:t>
            </a:r>
          </a:p>
          <a:p>
            <a:pPr marL="308610" lvl="1" indent="0">
              <a:buNone/>
            </a:pPr>
            <a:r>
              <a:rPr lang="en-US" sz="2800" dirty="0"/>
              <a:t>13. </a:t>
            </a:r>
            <a:r>
              <a:rPr lang="en-US" sz="2800" dirty="0" smtClean="0"/>
              <a:t>Hazard</a:t>
            </a:r>
          </a:p>
          <a:p>
            <a:pPr marL="308610" lvl="1" indent="0">
              <a:buNone/>
            </a:pPr>
            <a:r>
              <a:rPr lang="en-US" sz="2800" dirty="0" smtClean="0"/>
              <a:t>14. Prestonsburg</a:t>
            </a:r>
          </a:p>
          <a:p>
            <a:pPr marL="308610" lvl="1" indent="0">
              <a:buNone/>
            </a:pPr>
            <a:r>
              <a:rPr lang="en-US" sz="2800" dirty="0" smtClean="0"/>
              <a:t>15. Leitchfield</a:t>
            </a:r>
          </a:p>
          <a:p>
            <a:pPr marL="308610" lvl="1" indent="0">
              <a:buNone/>
            </a:pPr>
            <a:r>
              <a:rPr lang="en-US" sz="2800" dirty="0" smtClean="0"/>
              <a:t>16. Clarkson</a:t>
            </a:r>
          </a:p>
          <a:p>
            <a:pPr marL="308610" lvl="1" indent="0">
              <a:buNone/>
            </a:pPr>
            <a:r>
              <a:rPr lang="en-US" sz="2800" dirty="0" smtClean="0"/>
              <a:t>17. Henderson</a:t>
            </a:r>
          </a:p>
          <a:p>
            <a:pPr marL="308610" lvl="1" indent="0">
              <a:buNone/>
            </a:pPr>
            <a:r>
              <a:rPr lang="en-US" sz="2800" dirty="0" smtClean="0"/>
              <a:t>18. Louisville Metro</a:t>
            </a:r>
          </a:p>
          <a:p>
            <a:pPr marL="308610" lvl="1" indent="0">
              <a:buNone/>
            </a:pPr>
            <a:endParaRPr lang="en-US" sz="2800" dirty="0"/>
          </a:p>
          <a:p>
            <a:pPr marL="308610" lvl="1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45819"/>
            <a:ext cx="1317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mage result for e-cigaret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61160"/>
            <a:ext cx="2586297" cy="14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736" y="317358"/>
            <a:ext cx="6160062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Why </a:t>
            </a:r>
            <a:r>
              <a:rPr lang="en-US" sz="3600" b="1" dirty="0" smtClean="0">
                <a:solidFill>
                  <a:srgbClr val="0070C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Focus </a:t>
            </a:r>
            <a:r>
              <a:rPr lang="en-US" sz="3600" b="1" dirty="0">
                <a:solidFill>
                  <a:srgbClr val="0070C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on </a:t>
            </a:r>
            <a:r>
              <a:rPr lang="en-US" sz="3600" b="1" dirty="0" smtClean="0">
                <a:solidFill>
                  <a:srgbClr val="0070C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Local </a:t>
            </a:r>
            <a:r>
              <a:rPr lang="en-US" sz="3600" b="1" dirty="0">
                <a:solidFill>
                  <a:srgbClr val="0070C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smtClean="0">
                <a:solidFill>
                  <a:srgbClr val="0070C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aws</a:t>
            </a:r>
            <a:r>
              <a:rPr lang="en-US" sz="3600" b="1" dirty="0">
                <a:solidFill>
                  <a:srgbClr val="0070C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698644" y="1378304"/>
            <a:ext cx="7654246" cy="3681182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cs typeface="Arial" panose="020B0604020202020204" pitchFamily="34" charset="0"/>
              </a:rPr>
              <a:t>Create a climate where local communities can consider spending their political capital on 100% effective smoke-free workplace laws. </a:t>
            </a:r>
          </a:p>
          <a:p>
            <a:r>
              <a:rPr lang="en-US" sz="2600" dirty="0">
                <a:cs typeface="Arial" panose="020B0604020202020204" pitchFamily="34" charset="0"/>
              </a:rPr>
              <a:t>Passing smoke-free laws one community at a time bolsters support for a Smoke-free Kentucky </a:t>
            </a:r>
            <a:r>
              <a:rPr lang="en-US" sz="2600" dirty="0" smtClean="0">
                <a:cs typeface="Arial" panose="020B0604020202020204" pitchFamily="34" charset="0"/>
              </a:rPr>
              <a:t>(only 1/3 </a:t>
            </a:r>
            <a:r>
              <a:rPr lang="en-US" sz="2600" dirty="0">
                <a:cs typeface="Arial" panose="020B0604020202020204" pitchFamily="34" charset="0"/>
              </a:rPr>
              <a:t>of Kentuckians </a:t>
            </a:r>
            <a:r>
              <a:rPr lang="en-US" sz="2600" dirty="0" smtClean="0">
                <a:cs typeface="Arial" panose="020B0604020202020204" pitchFamily="34" charset="0"/>
              </a:rPr>
              <a:t>covered currently)</a:t>
            </a:r>
            <a:endParaRPr lang="en-US" sz="2600" dirty="0">
              <a:cs typeface="Arial" panose="020B0604020202020204" pitchFamily="34" charset="0"/>
            </a:endParaRPr>
          </a:p>
          <a:p>
            <a:r>
              <a:rPr lang="en-US" sz="2600" dirty="0">
                <a:cs typeface="Arial" panose="020B0604020202020204" pitchFamily="34" charset="0"/>
              </a:rPr>
              <a:t>Popularity in rural communities</a:t>
            </a:r>
          </a:p>
          <a:p>
            <a:r>
              <a:rPr lang="en-US" sz="2600" dirty="0">
                <a:cs typeface="Arial" panose="020B0604020202020204" pitchFamily="34" charset="0"/>
              </a:rPr>
              <a:t>Better to focus on </a:t>
            </a:r>
            <a:r>
              <a:rPr lang="en-US" sz="2600" dirty="0" smtClean="0">
                <a:cs typeface="Arial" panose="020B0604020202020204" pitchFamily="34" charset="0"/>
              </a:rPr>
              <a:t>strong local laws </a:t>
            </a:r>
            <a:r>
              <a:rPr lang="en-US" sz="2600" dirty="0">
                <a:cs typeface="Arial" panose="020B0604020202020204" pitchFamily="34" charset="0"/>
              </a:rPr>
              <a:t>rather than accept a state law </a:t>
            </a:r>
            <a:r>
              <a:rPr lang="en-US" sz="2600" dirty="0" smtClean="0">
                <a:cs typeface="Arial" panose="020B0604020202020204" pitchFamily="34" charset="0"/>
              </a:rPr>
              <a:t>with no population health benefits</a:t>
            </a:r>
            <a:endParaRPr lang="en-US" sz="2600" dirty="0"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Image result for political 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43" y="5126261"/>
            <a:ext cx="2318644" cy="14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586202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Partial Laws Don’t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308" y="2037127"/>
            <a:ext cx="4370513" cy="3071505"/>
          </a:xfrm>
        </p:spPr>
        <p:txBody>
          <a:bodyPr>
            <a:noAutofit/>
          </a:bodyPr>
          <a:lstStyle/>
          <a:p>
            <a:pPr lvl="1"/>
            <a:r>
              <a:rPr lang="en-US" sz="2600" dirty="0" smtClean="0">
                <a:cs typeface="Arial" panose="020B0604020202020204" pitchFamily="34" charset="0"/>
              </a:rPr>
              <a:t>Leave </a:t>
            </a:r>
            <a:r>
              <a:rPr lang="en-US" sz="2600" dirty="0">
                <a:cs typeface="Arial" panose="020B0604020202020204" pitchFamily="34" charset="0"/>
              </a:rPr>
              <a:t>many unprotected 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Create health disparities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Do not improve population health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Cause confusion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They ‘stick’ and are rarely strengthened</a:t>
            </a:r>
          </a:p>
        </p:txBody>
      </p:sp>
      <p:pic>
        <p:nvPicPr>
          <p:cNvPr id="9218" name="Picture 2" descr="Image result for bar tenders more likely to die from lung can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309878" cy="50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543050"/>
            <a:ext cx="822960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50" b="1" dirty="0"/>
              <a:t>Smoke-free laws improve health and lower costs, but </a:t>
            </a:r>
            <a:r>
              <a:rPr lang="en-US" sz="4050" b="1" u="sng" dirty="0"/>
              <a:t>only if they are </a:t>
            </a:r>
            <a:r>
              <a:rPr lang="en-US" sz="4050" b="1" u="sng" dirty="0" smtClean="0"/>
              <a:t>comprehensive, or 100%</a:t>
            </a:r>
            <a:r>
              <a:rPr lang="en-US" sz="4050" b="1" dirty="0" smtClean="0"/>
              <a:t>.</a:t>
            </a:r>
            <a:endParaRPr lang="en-US" sz="405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179" y="4067332"/>
            <a:ext cx="3408158" cy="204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6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is the Time to </a:t>
            </a:r>
            <a:r>
              <a:rPr lang="en-US" b="1" dirty="0" smtClean="0"/>
              <a:t>Act Local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66479"/>
            <a:ext cx="2182557" cy="2097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70240"/>
            <a:ext cx="5587327" cy="25159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3429000"/>
            <a:ext cx="28194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480" y="3878345"/>
            <a:ext cx="4879319" cy="2979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6482" y="5121263"/>
            <a:ext cx="2853175" cy="49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068" y="2585275"/>
            <a:ext cx="1655188" cy="286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838" y="6392461"/>
            <a:ext cx="444936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381000"/>
          <a:ext cx="8458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54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598</Words>
  <Application>Microsoft Office PowerPoint</Application>
  <PresentationFormat>On-screen Show (4:3)</PresentationFormat>
  <Paragraphs>107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Franklin Gothic Medium</vt:lpstr>
      <vt:lpstr>Office Theme</vt:lpstr>
      <vt:lpstr>Opportunities:  Local Smoke-free Laws</vt:lpstr>
      <vt:lpstr>PowerPoint Presentation</vt:lpstr>
      <vt:lpstr>PowerPoint Presentation</vt:lpstr>
      <vt:lpstr>E-cigarettes Included in Kentucky Ordinances</vt:lpstr>
      <vt:lpstr>Why Focus on Local Laws?</vt:lpstr>
      <vt:lpstr>Partial Laws Don’t Work</vt:lpstr>
      <vt:lpstr>PowerPoint Presentation</vt:lpstr>
      <vt:lpstr>Now is the Time to Act Local</vt:lpstr>
      <vt:lpstr>PowerPoint Presentation</vt:lpstr>
      <vt:lpstr>KCSP: A value-added resource</vt:lpstr>
      <vt:lpstr>BREATHE Tobacco Treatment Specialist Training Program </vt:lpstr>
      <vt:lpstr>Ask Us!</vt:lpstr>
    </vt:vector>
  </TitlesOfParts>
  <Company>University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and Messaging on  Smoke-free Air in Rural Communities</dc:title>
  <dc:creator>Hahn, Ellen J</dc:creator>
  <cp:lastModifiedBy>Kristian Wagner</cp:lastModifiedBy>
  <cp:revision>39</cp:revision>
  <dcterms:created xsi:type="dcterms:W3CDTF">2016-11-16T11:55:50Z</dcterms:created>
  <dcterms:modified xsi:type="dcterms:W3CDTF">2017-10-30T14:34:01Z</dcterms:modified>
</cp:coreProperties>
</file>