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38"/>
  </p:notesMasterIdLst>
  <p:sldIdLst>
    <p:sldId id="298" r:id="rId2"/>
    <p:sldId id="291" r:id="rId3"/>
    <p:sldId id="308" r:id="rId4"/>
    <p:sldId id="306" r:id="rId5"/>
    <p:sldId id="310" r:id="rId6"/>
    <p:sldId id="304" r:id="rId7"/>
    <p:sldId id="309" r:id="rId8"/>
    <p:sldId id="331" r:id="rId9"/>
    <p:sldId id="313" r:id="rId10"/>
    <p:sldId id="334" r:id="rId11"/>
    <p:sldId id="335" r:id="rId12"/>
    <p:sldId id="336" r:id="rId13"/>
    <p:sldId id="312" r:id="rId14"/>
    <p:sldId id="292" r:id="rId15"/>
    <p:sldId id="314" r:id="rId16"/>
    <p:sldId id="316" r:id="rId17"/>
    <p:sldId id="315" r:id="rId18"/>
    <p:sldId id="302" r:id="rId19"/>
    <p:sldId id="317" r:id="rId20"/>
    <p:sldId id="318" r:id="rId21"/>
    <p:sldId id="303" r:id="rId22"/>
    <p:sldId id="319" r:id="rId23"/>
    <p:sldId id="320" r:id="rId24"/>
    <p:sldId id="337" r:id="rId25"/>
    <p:sldId id="321" r:id="rId26"/>
    <p:sldId id="324" r:id="rId27"/>
    <p:sldId id="325" r:id="rId28"/>
    <p:sldId id="326" r:id="rId29"/>
    <p:sldId id="301" r:id="rId30"/>
    <p:sldId id="332" r:id="rId31"/>
    <p:sldId id="338" r:id="rId32"/>
    <p:sldId id="339" r:id="rId33"/>
    <p:sldId id="333" r:id="rId34"/>
    <p:sldId id="340" r:id="rId35"/>
    <p:sldId id="329" r:id="rId36"/>
    <p:sldId id="299" r:id="rId37"/>
  </p:sldIdLst>
  <p:sldSz cx="9144000" cy="6858000" type="screen4x3"/>
  <p:notesSz cx="7010400" cy="92964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A29"/>
    <a:srgbClr val="89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70" autoAdjust="0"/>
  </p:normalViewPr>
  <p:slideViewPr>
    <p:cSldViewPr>
      <p:cViewPr varScale="1">
        <p:scale>
          <a:sx n="65" d="100"/>
          <a:sy n="65" d="100"/>
        </p:scale>
        <p:origin x="1954"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p:scale>
          <a:sx n="90" d="100"/>
          <a:sy n="90" d="100"/>
        </p:scale>
        <p:origin x="2070"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A623F1F-258F-4A88-BAB9-50C5366BD34E}" type="datetimeFigureOut">
              <a:rPr lang="en-US" smtClean="0"/>
              <a:pPr/>
              <a:t>10/23/2017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17126FB-2B1F-4974-8E2F-7B224A2F74C2}" type="slidenum">
              <a:rPr lang="en-US" smtClean="0"/>
              <a:pPr/>
              <a:t>‹#›</a:t>
            </a:fld>
            <a:endParaRPr lang="en-US" dirty="0"/>
          </a:p>
        </p:txBody>
      </p:sp>
    </p:spTree>
    <p:extLst>
      <p:ext uri="{BB962C8B-B14F-4D97-AF65-F5344CB8AC3E}">
        <p14:creationId xmlns:p14="http://schemas.microsoft.com/office/powerpoint/2010/main" val="247033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chi.org/documents2012/InterNACHI%20et.%20al.%20vs.%20Com.%20of%20Kentucky%20et%20al.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a:t>
            </a:fld>
            <a:endParaRPr lang="en-US" dirty="0"/>
          </a:p>
        </p:txBody>
      </p:sp>
    </p:spTree>
    <p:extLst>
      <p:ext uri="{BB962C8B-B14F-4D97-AF65-F5344CB8AC3E}">
        <p14:creationId xmlns:p14="http://schemas.microsoft.com/office/powerpoint/2010/main" val="248572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CFHS revised the amended regulations and</a:t>
            </a:r>
            <a:r>
              <a:rPr lang="en-US" baseline="0" dirty="0" smtClean="0"/>
              <a:t> filed on 8/14/17 with few changes to the amendments.</a:t>
            </a:r>
            <a:endParaRPr lang="en-US" dirty="0" smtClean="0"/>
          </a:p>
          <a:p>
            <a:endParaRPr lang="en-US" dirty="0" smtClean="0"/>
          </a:p>
          <a:p>
            <a:r>
              <a:rPr lang="en-US" dirty="0" smtClean="0"/>
              <a:t>This set of revised/amended regulations went before the Kentucky Administrative Regulation Review Subcommittee at their September 2017 meeting. The regulations were deferred. The Cabinet agreed to defer them through October 2017. In September and early October 2017, the Kentucky Radon Program Advisory Committee reviewed the regulations as amended and provided comment back to the cabinet. The Cabinet is in the process of revising the regulations as amended to address concerns and to assure that regulations consider what is safe for the public and assures safety and best practices for business owners who are testing and mitigating radon.</a:t>
            </a:r>
          </a:p>
          <a:p>
            <a:endParaRPr lang="en-US" dirty="0" smtClean="0"/>
          </a:p>
          <a:p>
            <a:r>
              <a:rPr lang="en-US" dirty="0" smtClean="0"/>
              <a:t>The Cabinet will bring the revised regulations before the Administrative Regulation Review Committee at their November 2017 meeting. </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12</a:t>
            </a:fld>
            <a:endParaRPr lang="en-US" dirty="0"/>
          </a:p>
        </p:txBody>
      </p:sp>
    </p:spTree>
    <p:extLst>
      <p:ext uri="{BB962C8B-B14F-4D97-AF65-F5344CB8AC3E}">
        <p14:creationId xmlns:p14="http://schemas.microsoft.com/office/powerpoint/2010/main" val="191334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a:t>
            </a:r>
            <a:r>
              <a:rPr lang="en-US" baseline="0" dirty="0" smtClean="0"/>
              <a:t> s</a:t>
            </a:r>
            <a:r>
              <a:rPr lang="en-US" dirty="0" smtClean="0"/>
              <a:t>tate radon certification laws provide an</a:t>
            </a:r>
            <a:r>
              <a:rPr lang="en-US" baseline="0" dirty="0" smtClean="0"/>
              <a:t> important legal framework for protecting consumers, reducing radon risk, and improving the states’ understanding of radon testing and mitigation activities. </a:t>
            </a:r>
          </a:p>
          <a:p>
            <a:endParaRPr lang="en-US" baseline="0" dirty="0" smtClean="0"/>
          </a:p>
          <a:p>
            <a:r>
              <a:rPr lang="en-US" baseline="0" dirty="0" smtClean="0"/>
              <a:t>The following are key issues that states should consider in developing radon certification policies.</a:t>
            </a:r>
          </a:p>
          <a:p>
            <a:endParaRPr lang="en-US" baseline="0" dirty="0" smtClean="0"/>
          </a:p>
          <a:p>
            <a:r>
              <a:rPr lang="en-US" b="1" baseline="0" dirty="0" smtClean="0"/>
              <a:t>State Certification: </a:t>
            </a:r>
            <a:r>
              <a:rPr lang="en-US" baseline="0" dirty="0" smtClean="0"/>
              <a:t>Require state certification of radon professionals and laboratories</a:t>
            </a:r>
          </a:p>
          <a:p>
            <a:r>
              <a:rPr lang="en-US" baseline="0" dirty="0" smtClean="0"/>
              <a:t/>
            </a:r>
            <a:br>
              <a:rPr lang="en-US" baseline="0" dirty="0" smtClean="0"/>
            </a:br>
            <a:r>
              <a:rPr lang="en-US" b="1" baseline="0" dirty="0" smtClean="0"/>
              <a:t>Training and Examination: </a:t>
            </a:r>
            <a:r>
              <a:rPr lang="en-US" baseline="0" dirty="0" smtClean="0"/>
              <a:t>Require completion of a state-approved training course and examination</a:t>
            </a:r>
          </a:p>
          <a:p>
            <a:endParaRPr lang="en-US" baseline="0" dirty="0" smtClean="0"/>
          </a:p>
          <a:p>
            <a:r>
              <a:rPr lang="en-US" b="1" baseline="0" dirty="0" smtClean="0"/>
              <a:t>Work Practices: </a:t>
            </a:r>
            <a:r>
              <a:rPr lang="en-US" baseline="0" dirty="0" smtClean="0"/>
              <a:t>Require compliance with testing and mitigation protocols, as well as quality assurance and worker health/safety plans</a:t>
            </a:r>
          </a:p>
          <a:p>
            <a:endParaRPr lang="en-US" baseline="0" dirty="0" smtClean="0"/>
          </a:p>
          <a:p>
            <a:r>
              <a:rPr lang="en-US" b="1" baseline="0" dirty="0" smtClean="0"/>
              <a:t>Reporting Requirements: </a:t>
            </a:r>
            <a:r>
              <a:rPr lang="en-US" baseline="0" dirty="0" smtClean="0"/>
              <a:t>Require reporting of testing and mitigation activities and facilitate data analysis</a:t>
            </a:r>
          </a:p>
          <a:p>
            <a:endParaRPr lang="en-US" baseline="0" dirty="0" smtClean="0"/>
          </a:p>
          <a:p>
            <a:r>
              <a:rPr lang="en-US" b="1" baseline="0" dirty="0" smtClean="0"/>
              <a:t>Enforcement: </a:t>
            </a:r>
            <a:r>
              <a:rPr lang="en-US" baseline="0" dirty="0" smtClean="0"/>
              <a:t>Establish clear and comprehensive enforcement provisions</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13</a:t>
            </a:fld>
            <a:endParaRPr lang="en-US" dirty="0"/>
          </a:p>
        </p:txBody>
      </p:sp>
    </p:spTree>
    <p:extLst>
      <p:ext uri="{BB962C8B-B14F-4D97-AF65-F5344CB8AC3E}">
        <p14:creationId xmlns:p14="http://schemas.microsoft.com/office/powerpoint/2010/main" val="335495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past two decades, the real estate transaction</a:t>
            </a:r>
            <a:r>
              <a:rPr lang="en-US" baseline="0" dirty="0" smtClean="0"/>
              <a:t> has been a central focus of efforts to increase testing for and mitigation of elevated radon levels in existing homes. The purchase and sale of a home is a key opportunity for testing and mitigation, as the parties are already negotiating various aspects of the transaction that involve repairs and improvements to the property.</a:t>
            </a:r>
          </a:p>
          <a:p>
            <a:endParaRPr lang="en-US" baseline="0" dirty="0" smtClean="0"/>
          </a:p>
          <a:p>
            <a:r>
              <a:rPr lang="en-US" baseline="0" dirty="0" smtClean="0"/>
              <a:t>While federal policy does not play a role in this area, state law does address various aspects of the real estate transaction. </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14</a:t>
            </a:fld>
            <a:endParaRPr lang="en-US" dirty="0"/>
          </a:p>
        </p:txBody>
      </p:sp>
    </p:spTree>
    <p:extLst>
      <p:ext uri="{BB962C8B-B14F-4D97-AF65-F5344CB8AC3E}">
        <p14:creationId xmlns:p14="http://schemas.microsoft.com/office/powerpoint/2010/main" val="2712407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a:t>
            </a:r>
            <a:r>
              <a:rPr lang="en-US" baseline="0" dirty="0" smtClean="0"/>
              <a:t> states have laws requiring radon disclosure during the real estate transaction. </a:t>
            </a:r>
          </a:p>
          <a:p>
            <a:endParaRPr lang="en-US" baseline="0" dirty="0" smtClean="0"/>
          </a:p>
          <a:p>
            <a:r>
              <a:rPr lang="en-US" baseline="0" dirty="0" smtClean="0"/>
              <a:t>There are no </a:t>
            </a:r>
            <a:r>
              <a:rPr lang="en-US" baseline="0" dirty="0" smtClean="0"/>
              <a:t>laws </a:t>
            </a:r>
            <a:r>
              <a:rPr lang="en-US" baseline="0" dirty="0" smtClean="0"/>
              <a:t>requiring radon testing on the part of the buyer or seller.</a:t>
            </a:r>
          </a:p>
          <a:p>
            <a:endParaRPr lang="en-US" baseline="0" dirty="0" smtClean="0"/>
          </a:p>
          <a:p>
            <a:r>
              <a:rPr lang="en-US" baseline="0" dirty="0" smtClean="0"/>
              <a:t>The laws typically require disclosure of conditions of which the seller is “aware” or has “knowledge.” The laws DO NOT require the seller to TEST THE HOME FOR RADON to determine if radon is present. It is impossible to know if radon exists without testing.</a:t>
            </a:r>
          </a:p>
          <a:p>
            <a:endParaRPr lang="en-US" baseline="0" dirty="0" smtClean="0"/>
          </a:p>
          <a:p>
            <a:r>
              <a:rPr lang="en-US" baseline="0" dirty="0" smtClean="0"/>
              <a:t>About half of the state laws require disclosure (or copies) of the results of any radon tests performed on the property. A few require disclosure of radon </a:t>
            </a:r>
            <a:r>
              <a:rPr lang="en-US" baseline="0" dirty="0" smtClean="0"/>
              <a:t>mitigation systems </a:t>
            </a:r>
            <a:r>
              <a:rPr lang="en-US" baseline="0" dirty="0" smtClean="0"/>
              <a:t>on the property.</a:t>
            </a:r>
          </a:p>
          <a:p>
            <a:endParaRPr lang="en-US" baseline="0" dirty="0" smtClean="0"/>
          </a:p>
          <a:p>
            <a:r>
              <a:rPr lang="en-US" baseline="0" dirty="0" smtClean="0"/>
              <a:t>At least eight states have laws that require sellers to provide buyers with general information about radon.</a:t>
            </a:r>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15</a:t>
            </a:fld>
            <a:endParaRPr lang="en-US" dirty="0"/>
          </a:p>
        </p:txBody>
      </p:sp>
    </p:spTree>
    <p:extLst>
      <p:ext uri="{BB962C8B-B14F-4D97-AF65-F5344CB8AC3E}">
        <p14:creationId xmlns:p14="http://schemas.microsoft.com/office/powerpoint/2010/main" val="1613604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16</a:t>
            </a:fld>
            <a:endParaRPr lang="en-US" dirty="0"/>
          </a:p>
        </p:txBody>
      </p:sp>
    </p:spTree>
    <p:extLst>
      <p:ext uri="{BB962C8B-B14F-4D97-AF65-F5344CB8AC3E}">
        <p14:creationId xmlns:p14="http://schemas.microsoft.com/office/powerpoint/2010/main" val="3758579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important aspects of an effective radon disclosure requirement</a:t>
            </a:r>
            <a:r>
              <a:rPr lang="en-US" baseline="0" dirty="0" smtClean="0"/>
              <a:t> are content and format. The more specific the content (ex: test results for the property), the more likely it will prompt action. Moreover, the way in which the information is conveyed can help make it more likely that the parties will pay attention to radon. The following are elements to consider in developing a robust radon disclosure policy.</a:t>
            </a:r>
          </a:p>
          <a:p>
            <a:endParaRPr lang="en-US" baseline="0" dirty="0" smtClean="0"/>
          </a:p>
          <a:p>
            <a:r>
              <a:rPr lang="en-US" b="1" baseline="0" dirty="0" smtClean="0"/>
              <a:t>Transactions Covered: </a:t>
            </a:r>
            <a:r>
              <a:rPr lang="en-US" baseline="0" dirty="0" smtClean="0"/>
              <a:t>Require disclosure in existing and new home transactions.</a:t>
            </a:r>
          </a:p>
          <a:p>
            <a:endParaRPr lang="en-US" baseline="0" dirty="0" smtClean="0"/>
          </a:p>
          <a:p>
            <a:r>
              <a:rPr lang="en-US" b="1" baseline="0" dirty="0" smtClean="0"/>
              <a:t>Nature of Disclosure: </a:t>
            </a:r>
            <a:r>
              <a:rPr lang="en-US" b="0" baseline="0" dirty="0" smtClean="0"/>
              <a:t>Require disclosure of known property-specific radon information.</a:t>
            </a:r>
          </a:p>
          <a:p>
            <a:endParaRPr lang="en-US" b="0" baseline="0" dirty="0" smtClean="0"/>
          </a:p>
          <a:p>
            <a:r>
              <a:rPr lang="en-US" b="1" baseline="0" dirty="0" smtClean="0"/>
              <a:t>Radon Warning: </a:t>
            </a:r>
            <a:r>
              <a:rPr lang="en-US" b="0" baseline="0" dirty="0" smtClean="0"/>
              <a:t>Require provision of general radon information.</a:t>
            </a:r>
          </a:p>
          <a:p>
            <a:endParaRPr lang="en-US" b="0" baseline="0" dirty="0" smtClean="0"/>
          </a:p>
          <a:p>
            <a:r>
              <a:rPr lang="en-US" b="1" baseline="0" dirty="0" smtClean="0"/>
              <a:t>Acknowledgement: </a:t>
            </a:r>
            <a:r>
              <a:rPr lang="en-US" b="0" baseline="0" dirty="0" smtClean="0"/>
              <a:t>Require seller and buyer signatures to affirm distribution and receipt of required radon disclosures.</a:t>
            </a:r>
          </a:p>
          <a:p>
            <a:endParaRPr lang="en-US" b="0" baseline="0" dirty="0" smtClean="0"/>
          </a:p>
          <a:p>
            <a:r>
              <a:rPr lang="en-US" b="1" baseline="0" dirty="0" smtClean="0"/>
              <a:t>Required Testing: </a:t>
            </a:r>
            <a:r>
              <a:rPr lang="en-US" b="0" baseline="0" dirty="0" smtClean="0"/>
              <a:t>Require sellers to test for radon and disclose the test results.</a:t>
            </a:r>
            <a:endParaRPr lang="en-US" b="1"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17</a:t>
            </a:fld>
            <a:endParaRPr lang="en-US" dirty="0"/>
          </a:p>
        </p:txBody>
      </p:sp>
    </p:spTree>
    <p:extLst>
      <p:ext uri="{BB962C8B-B14F-4D97-AF65-F5344CB8AC3E}">
        <p14:creationId xmlns:p14="http://schemas.microsoft.com/office/powerpoint/2010/main" val="397757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one-third of the nation’s housing units are occupied by renters. Many states have laws and regulations establishing minimum conditions in rental housing, including requirements for addressing indoor air quality</a:t>
            </a:r>
            <a:r>
              <a:rPr lang="en-US" baseline="0" dirty="0" smtClean="0"/>
              <a:t> conditions such as lead-based paint and carbon monoxide. Few of these state policies address radon.</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18</a:t>
            </a:fld>
            <a:endParaRPr lang="en-US" dirty="0"/>
          </a:p>
        </p:txBody>
      </p:sp>
    </p:spTree>
    <p:extLst>
      <p:ext uri="{BB962C8B-B14F-4D97-AF65-F5344CB8AC3E}">
        <p14:creationId xmlns:p14="http://schemas.microsoft.com/office/powerpoint/2010/main" val="420807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three states have adopted laws or regulations addressing radon in rental dwellings.</a:t>
            </a:r>
          </a:p>
          <a:p>
            <a:endParaRPr lang="en-US" dirty="0" smtClean="0"/>
          </a:p>
          <a:p>
            <a:r>
              <a:rPr lang="en-US" dirty="0" smtClean="0"/>
              <a:t>They have done this in two ways: by requiring landlords to disclose radon information</a:t>
            </a:r>
            <a:r>
              <a:rPr lang="en-US" baseline="0" dirty="0" smtClean="0"/>
              <a:t> to tenants, and by requiring landlords to test for and mitigate elevated radon levels. At least two states have enacted laws that require landlords to disclose radon information to tenants (FL and IL). Maine is the only state that has enacted legislation or regulations requiring testing and/or mitigation in rental dwellings.</a:t>
            </a:r>
          </a:p>
          <a:p>
            <a:r>
              <a:rPr lang="en-US" baseline="0" dirty="0"/>
              <a:t/>
            </a:r>
            <a:br>
              <a:rPr lang="en-US" baseline="0" dirty="0"/>
            </a:br>
            <a:r>
              <a:rPr lang="en-US" baseline="0" dirty="0" smtClean="0"/>
              <a:t>There are no laws in Kentucky regarding radon in rental dwellings.</a:t>
            </a:r>
          </a:p>
        </p:txBody>
      </p:sp>
      <p:sp>
        <p:nvSpPr>
          <p:cNvPr id="4" name="Slide Number Placeholder 3"/>
          <p:cNvSpPr>
            <a:spLocks noGrp="1"/>
          </p:cNvSpPr>
          <p:nvPr>
            <p:ph type="sldNum" sz="quarter" idx="10"/>
          </p:nvPr>
        </p:nvSpPr>
        <p:spPr/>
        <p:txBody>
          <a:bodyPr/>
          <a:lstStyle/>
          <a:p>
            <a:fld id="{617126FB-2B1F-4974-8E2F-7B224A2F74C2}" type="slidenum">
              <a:rPr lang="en-US" smtClean="0"/>
              <a:pPr/>
              <a:t>19</a:t>
            </a:fld>
            <a:endParaRPr lang="en-US" dirty="0"/>
          </a:p>
        </p:txBody>
      </p:sp>
    </p:spTree>
    <p:extLst>
      <p:ext uri="{BB962C8B-B14F-4D97-AF65-F5344CB8AC3E}">
        <p14:creationId xmlns:p14="http://schemas.microsoft.com/office/powerpoint/2010/main" val="1952776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Tenants</a:t>
            </a:r>
            <a:r>
              <a:rPr lang="en-US" baseline="0" dirty="0" smtClean="0"/>
              <a:t> face significant constraints in addressing radon problems, given their lack of authority to undertake building repairs and the challenges they face in pursuing the legal remedies that may be available to them.</a:t>
            </a:r>
          </a:p>
          <a:p>
            <a:endParaRPr lang="en-US" baseline="0" dirty="0" smtClean="0"/>
          </a:p>
          <a:p>
            <a:r>
              <a:rPr lang="en-US" b="1" baseline="0" dirty="0" smtClean="0"/>
              <a:t>Testing and Mitigation: </a:t>
            </a:r>
            <a:r>
              <a:rPr lang="en-US" baseline="0" dirty="0" smtClean="0"/>
              <a:t>Require landlords to test for an mitigate elevated radon levels.</a:t>
            </a:r>
          </a:p>
          <a:p>
            <a:endParaRPr lang="en-US" baseline="0" dirty="0" smtClean="0"/>
          </a:p>
          <a:p>
            <a:r>
              <a:rPr lang="en-US" b="1" baseline="0" dirty="0" smtClean="0"/>
              <a:t>Professional Services: </a:t>
            </a:r>
            <a:r>
              <a:rPr lang="en-US" b="0" baseline="0" dirty="0" smtClean="0"/>
              <a:t>Require that testing and mitigation of rental property be carried out by certified professionals.</a:t>
            </a:r>
          </a:p>
          <a:p>
            <a:endParaRPr lang="en-US" b="0" baseline="0" dirty="0" smtClean="0"/>
          </a:p>
          <a:p>
            <a:r>
              <a:rPr lang="en-US" b="1" baseline="0" dirty="0" smtClean="0"/>
              <a:t>Reporting: </a:t>
            </a:r>
            <a:r>
              <a:rPr lang="en-US" b="0" baseline="0" dirty="0" smtClean="0"/>
              <a:t>Require reporting of testing and mitigation activities to tenants and to the state.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20</a:t>
            </a:fld>
            <a:endParaRPr lang="en-US" dirty="0"/>
          </a:p>
        </p:txBody>
      </p:sp>
    </p:spTree>
    <p:extLst>
      <p:ext uri="{BB962C8B-B14F-4D97-AF65-F5344CB8AC3E}">
        <p14:creationId xmlns:p14="http://schemas.microsoft.com/office/powerpoint/2010/main" val="233674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vital component of a state radon risk-reduction strategy is ensuring</a:t>
            </a:r>
            <a:r>
              <a:rPr lang="en-US" baseline="0" dirty="0" smtClean="0"/>
              <a:t> that new homes are built to minimize radon entry. New home construction techniques for controlling radon are well established, and the cost is considerably lower than the cost to install a radon mitigation system. Stronger RRNC action is needed to keep pace with new construction and reduce the number of homes in the U.S. with elevated radon levels.</a:t>
            </a:r>
          </a:p>
          <a:p>
            <a:endParaRPr lang="en-US" baseline="0" dirty="0" smtClean="0"/>
          </a:p>
          <a:p>
            <a:r>
              <a:rPr lang="en-US" baseline="0" dirty="0" smtClean="0"/>
              <a:t>Most states that have both statewide building codes and significant radon potential still DO NOT address radon control in their building codes.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21</a:t>
            </a:fld>
            <a:endParaRPr lang="en-US" dirty="0"/>
          </a:p>
        </p:txBody>
      </p:sp>
    </p:spTree>
    <p:extLst>
      <p:ext uri="{BB962C8B-B14F-4D97-AF65-F5344CB8AC3E}">
        <p14:creationId xmlns:p14="http://schemas.microsoft.com/office/powerpoint/2010/main" val="98358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a:t>
            </a:fld>
            <a:endParaRPr lang="en-US" dirty="0"/>
          </a:p>
        </p:txBody>
      </p:sp>
    </p:spTree>
    <p:extLst>
      <p:ext uri="{BB962C8B-B14F-4D97-AF65-F5344CB8AC3E}">
        <p14:creationId xmlns:p14="http://schemas.microsoft.com/office/powerpoint/2010/main" val="238699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Eight states in the U.S. – Illinois, Massachusetts, Maryland, Michigan, Minnesota, New Jersey, Oregon and Washington – have adopted mandatory RRNC measures as part of their state-wide, residential building codes.</a:t>
            </a:r>
          </a:p>
          <a:p>
            <a:endParaRPr lang="en-US" baseline="0" dirty="0" smtClean="0"/>
          </a:p>
          <a:p>
            <a:r>
              <a:rPr lang="en-US" baseline="0" dirty="0" smtClean="0"/>
              <a:t>Five of the eight have adopted the radon control standard of the International residential Code (IRC) – a model building code developed by the International Code Council that contains a radon control standard, which calls for a passive (no fan) sub-slab or sub-membrane depressurization system to be installed in homes located in Zone 1 areas. The state of NJ has developed its own radon standard, which includes elements similar to IRC. In Maine, homeowners or builders who choose to incorporate radon control techniques into new home construction must do so in accordance with the ASTM standard. Nebraska enacted a law establishing a RRNC Task Force to develop recommended minimum standards for radon resistant new construction by April 2018.</a:t>
            </a:r>
          </a:p>
          <a:p>
            <a:endParaRPr lang="en-US" baseline="0" dirty="0" smtClean="0"/>
          </a:p>
          <a:p>
            <a:r>
              <a:rPr lang="en-US" baseline="0" dirty="0" smtClean="0"/>
              <a:t>None of the states require radon testing following construction or provision of test kits to the owner.</a:t>
            </a:r>
          </a:p>
          <a:p>
            <a:endParaRPr lang="en-US" baseline="0" dirty="0" smtClean="0"/>
          </a:p>
          <a:p>
            <a:r>
              <a:rPr lang="en-US" baseline="0" dirty="0" smtClean="0"/>
              <a:t>Minnesota and Illinois require RRNC for all new construction throughout the state. The other five state policies apply to specific localities based on average radon potential.</a:t>
            </a:r>
          </a:p>
          <a:p>
            <a:endParaRPr lang="en-US" baseline="0" dirty="0" smtClean="0"/>
          </a:p>
          <a:p>
            <a:r>
              <a:rPr lang="en-US" baseline="0" dirty="0" smtClean="0"/>
              <a:t>The Minnesota Department of Health has developed a voluntary “Gold Standard”  for radon resistant new construction, which goes beyond the state building code to incorporate active (fan powered) radon control standards. The Department also provides information on builders and contractors who use the Gold Standard.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17126FB-2B1F-4974-8E2F-7B224A2F74C2}" type="slidenum">
              <a:rPr lang="en-US" smtClean="0"/>
              <a:pPr/>
              <a:t>22</a:t>
            </a:fld>
            <a:endParaRPr lang="en-US" dirty="0"/>
          </a:p>
        </p:txBody>
      </p:sp>
    </p:spTree>
    <p:extLst>
      <p:ext uri="{BB962C8B-B14F-4D97-AF65-F5344CB8AC3E}">
        <p14:creationId xmlns:p14="http://schemas.microsoft.com/office/powerpoint/2010/main" val="176962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One important policy opportunity for protecting public health is to include radon control requirements in </a:t>
            </a:r>
            <a:r>
              <a:rPr lang="en-US" sz="1200" b="0" i="1" kern="1200" dirty="0" smtClean="0">
                <a:solidFill>
                  <a:schemeClr val="tx1"/>
                </a:solidFill>
                <a:effectLst/>
                <a:latin typeface="+mn-lt"/>
                <a:ea typeface="+mn-ea"/>
                <a:cs typeface="+mn-cs"/>
              </a:rPr>
              <a:t>residential building codes</a:t>
            </a:r>
            <a:r>
              <a:rPr lang="en-US" sz="1200" b="0" i="0" kern="1200" dirty="0" smtClean="0">
                <a:solidFill>
                  <a:schemeClr val="tx1"/>
                </a:solidFill>
                <a:effectLst/>
                <a:latin typeface="+mn-lt"/>
                <a:ea typeface="+mn-ea"/>
                <a:cs typeface="+mn-cs"/>
              </a:rPr>
              <a:t>— both local building codes and statewide building codes that are mandatory at the local level. </a:t>
            </a:r>
            <a:r>
              <a:rPr lang="en-US" dirty="0" smtClean="0"/>
              <a:t> Here</a:t>
            </a:r>
            <a:r>
              <a:rPr lang="en-US" baseline="0" dirty="0" smtClean="0"/>
              <a:t> are some options policymakers can consider for strengthening existing policies and adopting new RRNC requirements to reduce exposure.</a:t>
            </a:r>
          </a:p>
          <a:p>
            <a:endParaRPr lang="en-US" baseline="0" dirty="0" smtClean="0"/>
          </a:p>
          <a:p>
            <a:r>
              <a:rPr lang="en-US" b="1" baseline="0" dirty="0" smtClean="0"/>
              <a:t>Geographic Scope: </a:t>
            </a:r>
            <a:r>
              <a:rPr lang="en-US" b="0" baseline="0" dirty="0" smtClean="0"/>
              <a:t>Apply RRNC requirements to residential construction in high and moderate radon potential areas.</a:t>
            </a:r>
            <a:endParaRPr lang="en-US" baseline="0" dirty="0" smtClean="0"/>
          </a:p>
          <a:p>
            <a:endParaRPr lang="en-US" baseline="0" dirty="0" smtClean="0"/>
          </a:p>
          <a:p>
            <a:r>
              <a:rPr lang="en-US" b="1" baseline="0" dirty="0" smtClean="0"/>
              <a:t>Radon Control Standard: </a:t>
            </a:r>
            <a:r>
              <a:rPr lang="en-US" b="0" baseline="0" dirty="0" smtClean="0"/>
              <a:t>As an alternative to requiring a passive RRNC system, require an active RRNC system or a passive system combined with testing. </a:t>
            </a:r>
          </a:p>
          <a:p>
            <a:endParaRPr lang="en-US" b="0" baseline="0" dirty="0" smtClean="0"/>
          </a:p>
          <a:p>
            <a:r>
              <a:rPr lang="en-US" b="1" baseline="0" dirty="0" smtClean="0"/>
              <a:t>Residential Buildings Covered: </a:t>
            </a:r>
            <a:r>
              <a:rPr lang="en-US" b="0" baseline="0" dirty="0" smtClean="0"/>
              <a:t>Apply RRNC requirements to all types of new residential construction.</a:t>
            </a:r>
          </a:p>
          <a:p>
            <a:endParaRPr lang="en-US" b="1" baseline="0" dirty="0" smtClean="0"/>
          </a:p>
          <a:p>
            <a:r>
              <a:rPr lang="en-US" b="1" baseline="0" dirty="0" smtClean="0"/>
              <a:t>Local Implementation: </a:t>
            </a:r>
            <a:r>
              <a:rPr lang="en-US" b="0" baseline="0" dirty="0" smtClean="0"/>
              <a:t>Incorporate technical assistance and capacity building for local code officials who enforce RRNC requirements. </a:t>
            </a:r>
            <a:endParaRPr lang="en-US" b="1" baseline="0" dirty="0" smtClean="0"/>
          </a:p>
          <a:p>
            <a:endParaRPr lang="en-US" b="1" baseline="0" dirty="0" smtClean="0"/>
          </a:p>
          <a:p>
            <a:r>
              <a:rPr lang="en-US" b="1" baseline="0" dirty="0" smtClean="0"/>
              <a:t>Disclosure:</a:t>
            </a:r>
            <a:r>
              <a:rPr lang="en-US" b="0" baseline="0" dirty="0" smtClean="0"/>
              <a:t> Require that builders provide new homeowners with radon information.</a:t>
            </a:r>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23</a:t>
            </a:fld>
            <a:endParaRPr lang="en-US" dirty="0"/>
          </a:p>
        </p:txBody>
      </p:sp>
    </p:spTree>
    <p:extLst>
      <p:ext uri="{BB962C8B-B14F-4D97-AF65-F5344CB8AC3E}">
        <p14:creationId xmlns:p14="http://schemas.microsoft.com/office/powerpoint/2010/main" val="39009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child care environment is vitally</a:t>
            </a:r>
            <a:r>
              <a:rPr lang="en-US" baseline="0" dirty="0" smtClean="0"/>
              <a:t> important to the health and development of millions of young children who receive care outside their homes. </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25</a:t>
            </a:fld>
            <a:endParaRPr lang="en-US" dirty="0"/>
          </a:p>
        </p:txBody>
      </p:sp>
    </p:spTree>
    <p:extLst>
      <p:ext uri="{BB962C8B-B14F-4D97-AF65-F5344CB8AC3E}">
        <p14:creationId xmlns:p14="http://schemas.microsoft.com/office/powerpoint/2010/main" val="371924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Eight states have established radon testing and/or mitigation requirements for existing child care facilities. </a:t>
            </a:r>
          </a:p>
          <a:p>
            <a:endParaRPr lang="en-US" baseline="0" dirty="0" smtClean="0"/>
          </a:p>
          <a:p>
            <a:r>
              <a:rPr lang="en-US" baseline="0" dirty="0" smtClean="0"/>
              <a:t>All require radon testing in one or more types of licensed child care facilities. </a:t>
            </a:r>
          </a:p>
          <a:p>
            <a:endParaRPr lang="en-US" baseline="0" dirty="0" smtClean="0"/>
          </a:p>
          <a:p>
            <a:r>
              <a:rPr lang="en-US" baseline="0" dirty="0" smtClean="0"/>
              <a:t>Most of the states that require radon testing also set forth testing procedures for carrying out the testing. By specifying testing practices and procedures, state policies can help ensure consistency with best practices and reliability of radon testing results. A number of states require re-testing at periodic intervals, through the timeline varies from to two years (the EPA recommendation) to five.</a:t>
            </a:r>
          </a:p>
          <a:p>
            <a:endParaRPr lang="en-US" baseline="0" dirty="0" smtClean="0"/>
          </a:p>
          <a:p>
            <a:r>
              <a:rPr lang="en-US" baseline="0" dirty="0" smtClean="0"/>
              <a:t>Reporting of radon test results is important not only for making parents/guardians aware of facility conditions, but also for facilitating state oversight of testing requirements and giving state agencies a better understanding of the scope of the radon problem within the state. Several of the states require radon test results to be reported to the state, a few require reporting when renewing licensing, a couple require reporting to the health department and some require results to be available to parents. Connecticut requires posting of results next to the child care facility license, while New Jersey requires posting at a location visible to parent/guardian. Illinois requires copies given to parents/guardian upon request.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17126FB-2B1F-4974-8E2F-7B224A2F74C2}" type="slidenum">
              <a:rPr lang="en-US" smtClean="0"/>
              <a:pPr/>
              <a:t>26</a:t>
            </a:fld>
            <a:endParaRPr lang="en-US" dirty="0"/>
          </a:p>
        </p:txBody>
      </p:sp>
    </p:spTree>
    <p:extLst>
      <p:ext uri="{BB962C8B-B14F-4D97-AF65-F5344CB8AC3E}">
        <p14:creationId xmlns:p14="http://schemas.microsoft.com/office/powerpoint/2010/main" val="317548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states limit their radon testing requirement to facilities or structures they believe present the greatest potential for elevated radon based on location (ex: centers that use lower levels of buildings, parts of the state with higher potential for radon).</a:t>
            </a:r>
          </a:p>
          <a:p>
            <a:endParaRPr lang="en-US" baseline="0" dirty="0" smtClean="0"/>
          </a:p>
          <a:p>
            <a:r>
              <a:rPr lang="en-US" baseline="0" dirty="0" smtClean="0"/>
              <a:t>Most of the states reviewed here (CT, IA, MI, NH and RI) require mitigation for elevated radon levels and establish a mitigation action level of 4.0 pCi/L. </a:t>
            </a:r>
          </a:p>
          <a:p>
            <a:endParaRPr lang="en-US" baseline="0" dirty="0" smtClean="0"/>
          </a:p>
          <a:p>
            <a:r>
              <a:rPr lang="en-US" baseline="0" dirty="0" smtClean="0"/>
              <a:t>Some states also establish protocols for conducting the mitigation. Some states require certification or licensure of radon mitigation professionals. Iowa requires the development of a mitigation plan that is approved by the Department of Public Health.</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17126FB-2B1F-4974-8E2F-7B224A2F74C2}" type="slidenum">
              <a:rPr lang="en-US" smtClean="0"/>
              <a:pPr/>
              <a:t>27</a:t>
            </a:fld>
            <a:endParaRPr lang="en-US" dirty="0"/>
          </a:p>
        </p:txBody>
      </p:sp>
    </p:spTree>
    <p:extLst>
      <p:ext uri="{BB962C8B-B14F-4D97-AF65-F5344CB8AC3E}">
        <p14:creationId xmlns:p14="http://schemas.microsoft.com/office/powerpoint/2010/main" val="2254100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states that do not require licensed child care providers to address</a:t>
            </a:r>
            <a:r>
              <a:rPr lang="en-US" baseline="0" dirty="0" smtClean="0"/>
              <a:t> radon risks nonetheless have established formal agency initiatives to encourage radon testing and mitigation in child care facilities. These activities, include voluntary recognition programs, outreach, and technical and financial assistance. </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28</a:t>
            </a:fld>
            <a:endParaRPr lang="en-US" dirty="0"/>
          </a:p>
        </p:txBody>
      </p:sp>
    </p:spTree>
    <p:extLst>
      <p:ext uri="{BB962C8B-B14F-4D97-AF65-F5344CB8AC3E}">
        <p14:creationId xmlns:p14="http://schemas.microsoft.com/office/powerpoint/2010/main" val="263795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children the best chance for educational success, school facilities need to be free of environmental problems that impact health and impede learning.</a:t>
            </a:r>
            <a:r>
              <a:rPr lang="en-US" baseline="0" dirty="0" smtClean="0"/>
              <a:t> Many schools have already taken action to test for and mitigate elevated radon levels. Radon control techniques are also available for new construction.</a:t>
            </a:r>
            <a:endParaRPr lang="en-US" dirty="0" smtClean="0"/>
          </a:p>
        </p:txBody>
      </p:sp>
      <p:sp>
        <p:nvSpPr>
          <p:cNvPr id="4" name="Slide Number Placeholder 3"/>
          <p:cNvSpPr>
            <a:spLocks noGrp="1"/>
          </p:cNvSpPr>
          <p:nvPr>
            <p:ph type="sldNum" sz="quarter" idx="10"/>
          </p:nvPr>
        </p:nvSpPr>
        <p:spPr/>
        <p:txBody>
          <a:bodyPr/>
          <a:lstStyle/>
          <a:p>
            <a:fld id="{617126FB-2B1F-4974-8E2F-7B224A2F74C2}" type="slidenum">
              <a:rPr lang="en-US" smtClean="0"/>
              <a:pPr/>
              <a:t>29</a:t>
            </a:fld>
            <a:endParaRPr lang="en-US" dirty="0"/>
          </a:p>
        </p:txBody>
      </p:sp>
    </p:spTree>
    <p:extLst>
      <p:ext uri="{BB962C8B-B14F-4D97-AF65-F5344CB8AC3E}">
        <p14:creationId xmlns:p14="http://schemas.microsoft.com/office/powerpoint/2010/main" val="33577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Several policies require schools to test, but few require mitigation if levels are elevated. Of those that include mitigation, most do not set a standard level of when to mitigation. Rhode Island does require mitigation above the EPA’s action level of 4.0 </a:t>
            </a:r>
            <a:r>
              <a:rPr lang="en-US" sz="1200" kern="1200" dirty="0" err="1" smtClean="0">
                <a:solidFill>
                  <a:schemeClr val="tx1"/>
                </a:solidFill>
                <a:effectLst/>
                <a:latin typeface="+mn-lt"/>
                <a:ea typeface="+mn-ea"/>
                <a:cs typeface="+mn-cs"/>
              </a:rPr>
              <a:t>pCi</a:t>
            </a:r>
            <a:r>
              <a:rPr lang="en-US" sz="1200" kern="1200" dirty="0" smtClean="0">
                <a:solidFill>
                  <a:schemeClr val="tx1"/>
                </a:solidFill>
                <a:effectLst/>
                <a:latin typeface="+mn-lt"/>
                <a:ea typeface="+mn-ea"/>
                <a:cs typeface="+mn-cs"/>
              </a:rPr>
              <a:t>/L.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Several states require or encourage schools or school districts to develop their own radon testing and mitigation plan.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majority require reporting requirements, including a variety of the following methods:</a:t>
            </a:r>
          </a:p>
          <a:p>
            <a:pPr lvl="1"/>
            <a:r>
              <a:rPr lang="en-US" sz="1200" kern="1200" dirty="0" smtClean="0">
                <a:solidFill>
                  <a:schemeClr val="tx1"/>
                </a:solidFill>
                <a:effectLst/>
                <a:latin typeface="+mn-lt"/>
                <a:ea typeface="+mn-ea"/>
                <a:cs typeface="+mn-cs"/>
              </a:rPr>
              <a:t>Maintained on file and available for review</a:t>
            </a:r>
          </a:p>
          <a:p>
            <a:pPr lvl="1"/>
            <a:r>
              <a:rPr lang="en-US" sz="1200" kern="1200" dirty="0" smtClean="0">
                <a:solidFill>
                  <a:schemeClr val="tx1"/>
                </a:solidFill>
                <a:effectLst/>
                <a:latin typeface="+mn-lt"/>
                <a:ea typeface="+mn-ea"/>
                <a:cs typeface="+mn-cs"/>
              </a:rPr>
              <a:t>Provided at school board meeting</a:t>
            </a:r>
          </a:p>
          <a:p>
            <a:pPr lvl="1"/>
            <a:r>
              <a:rPr lang="en-US" sz="1200" kern="1200" dirty="0" smtClean="0">
                <a:solidFill>
                  <a:schemeClr val="tx1"/>
                </a:solidFill>
                <a:effectLst/>
                <a:latin typeface="+mn-lt"/>
                <a:ea typeface="+mn-ea"/>
                <a:cs typeface="+mn-cs"/>
              </a:rPr>
              <a:t>Posted on school and/or district website</a:t>
            </a:r>
          </a:p>
          <a:p>
            <a:pPr lvl="1"/>
            <a:r>
              <a:rPr lang="en-US" sz="1200" kern="1200" dirty="0" smtClean="0">
                <a:solidFill>
                  <a:schemeClr val="tx1"/>
                </a:solidFill>
                <a:effectLst/>
                <a:latin typeface="+mn-lt"/>
                <a:ea typeface="+mn-ea"/>
                <a:cs typeface="+mn-cs"/>
              </a:rPr>
              <a:t>Reported to Health Department or Bureau for Public Health</a:t>
            </a:r>
          </a:p>
          <a:p>
            <a:pPr lvl="1"/>
            <a:r>
              <a:rPr lang="en-US" sz="1200" kern="1200" dirty="0" smtClean="0">
                <a:solidFill>
                  <a:schemeClr val="tx1"/>
                </a:solidFill>
                <a:effectLst/>
                <a:latin typeface="+mn-lt"/>
                <a:ea typeface="+mn-ea"/>
                <a:cs typeface="+mn-cs"/>
              </a:rPr>
              <a:t>Reported to Board of Education</a:t>
            </a:r>
          </a:p>
          <a:p>
            <a:pPr lvl="1"/>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Some require new schools to be built with RRNC, but some only require in areas with high to moderate radon potential.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Connecticut prohibits approval of school building plans in areas with high to moderate radon potential, unless plans include RRNC.</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Rhode Island requires any new construction or school renovations over $500,000 to incorporate radon mitigation if located in an area with high to moderate radon potential.</a:t>
            </a:r>
          </a:p>
          <a:p>
            <a:pPr lvl="1"/>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617126FB-2B1F-4974-8E2F-7B224A2F74C2}" type="slidenum">
              <a:rPr lang="en-US" smtClean="0"/>
              <a:pPr/>
              <a:t>30</a:t>
            </a:fld>
            <a:endParaRPr lang="en-US" dirty="0"/>
          </a:p>
        </p:txBody>
      </p:sp>
    </p:spTree>
    <p:extLst>
      <p:ext uri="{BB962C8B-B14F-4D97-AF65-F5344CB8AC3E}">
        <p14:creationId xmlns:p14="http://schemas.microsoft.com/office/powerpoint/2010/main" val="3312308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want to learn more about laws and policies to reduce radon risk, I encourage you to complete o</a:t>
            </a:r>
            <a:r>
              <a:rPr lang="en-US" dirty="0" smtClean="0"/>
              <a:t>ur free radon continuing education course. This</a:t>
            </a:r>
            <a:r>
              <a:rPr lang="en-US" baseline="0" dirty="0" smtClean="0"/>
              <a:t> </a:t>
            </a:r>
            <a:r>
              <a:rPr lang="en-US" dirty="0" smtClean="0"/>
              <a:t>self paced</a:t>
            </a:r>
            <a:r>
              <a:rPr lang="en-US" baseline="0" dirty="0" smtClean="0"/>
              <a:t> course and can be accessed from our website – breathe.uky.edu. </a:t>
            </a:r>
          </a:p>
          <a:p>
            <a:endParaRPr lang="en-US" baseline="0" dirty="0" smtClean="0"/>
          </a:p>
          <a:p>
            <a:r>
              <a:rPr lang="en-US" baseline="0" dirty="0" smtClean="0"/>
              <a:t>The course goes into detail about why exposure to radon increases lung cancer risk, especially with tobacco smoke. It also covers how to discuss the basics of radon exposure, testing and mitigation; and includes information about laws and policies designed to reduce radon risk.</a:t>
            </a:r>
          </a:p>
          <a:p>
            <a:endParaRPr lang="en-US" baseline="0" dirty="0" smtClean="0"/>
          </a:p>
          <a:p>
            <a:r>
              <a:rPr lang="en-US" baseline="0" dirty="0" smtClean="0"/>
              <a:t>The program also covers how to effectively communicate about radon health risks and answer frequently asked questions. It addresses strategies and information that can increase radon testing and mitigation when necessary.</a:t>
            </a:r>
          </a:p>
          <a:p>
            <a:endParaRPr lang="en-US" baseline="0" dirty="0" smtClean="0"/>
          </a:p>
          <a:p>
            <a:r>
              <a:rPr lang="en-US" baseline="0" dirty="0" smtClean="0"/>
              <a:t>I have some fliers with more detail about this continuing education opportunity that you can take with you.</a:t>
            </a:r>
          </a:p>
        </p:txBody>
      </p:sp>
      <p:sp>
        <p:nvSpPr>
          <p:cNvPr id="4" name="Slide Number Placeholder 3"/>
          <p:cNvSpPr>
            <a:spLocks noGrp="1"/>
          </p:cNvSpPr>
          <p:nvPr>
            <p:ph type="sldNum" sz="quarter" idx="10"/>
          </p:nvPr>
        </p:nvSpPr>
        <p:spPr/>
        <p:txBody>
          <a:bodyPr/>
          <a:lstStyle/>
          <a:p>
            <a:fld id="{4BD4427A-41A9-44C7-8ABF-07D4A0E8A264}" type="slidenum">
              <a:rPr lang="en-US" smtClean="0"/>
              <a:t>33</a:t>
            </a:fld>
            <a:endParaRPr lang="en-US" dirty="0"/>
          </a:p>
        </p:txBody>
      </p:sp>
    </p:spTree>
    <p:extLst>
      <p:ext uri="{BB962C8B-B14F-4D97-AF65-F5344CB8AC3E}">
        <p14:creationId xmlns:p14="http://schemas.microsoft.com/office/powerpoint/2010/main" val="1448431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0B7449-66F8-4893-8CD8-00DC7FF09245}" type="slidenum">
              <a:rPr lang="en-US" smtClean="0"/>
              <a:t>34</a:t>
            </a:fld>
            <a:endParaRPr lang="en-US"/>
          </a:p>
        </p:txBody>
      </p:sp>
    </p:spTree>
    <p:extLst>
      <p:ext uri="{BB962C8B-B14F-4D97-AF65-F5344CB8AC3E}">
        <p14:creationId xmlns:p14="http://schemas.microsoft.com/office/powerpoint/2010/main" val="1961230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t>There are two known causes of lung cancer, exposure to tobacco smoke and radon. </a:t>
            </a:r>
          </a:p>
          <a:p>
            <a:endParaRPr lang="en-US" altLang="en-US" dirty="0"/>
          </a:p>
          <a:p>
            <a:r>
              <a:rPr lang="en-US" altLang="en-US" dirty="0"/>
              <a:t>That means if we could eliminate exposure to both, we could theoretically eliminate lung cancer. </a:t>
            </a:r>
          </a:p>
          <a:p>
            <a:endParaRPr lang="en-US" altLang="en-US" dirty="0"/>
          </a:p>
          <a:p>
            <a:r>
              <a:rPr lang="en-US" altLang="en-US" dirty="0"/>
              <a:t>At the very least, if we could reduce exposure to tobacco smoke and radon, we could reduce the prevalence of lung cancer, along with its significant morbidity and mortality and related health care costs. </a:t>
            </a:r>
          </a:p>
        </p:txBody>
      </p:sp>
      <p:sp>
        <p:nvSpPr>
          <p:cNvPr id="52228" name="Slide Number Placeholder 3"/>
          <p:cNvSpPr>
            <a:spLocks noGrp="1"/>
          </p:cNvSpPr>
          <p:nvPr>
            <p:ph type="sldNum" sz="quarter" idx="5"/>
          </p:nvPr>
        </p:nvSpPr>
        <p:spPr bwMode="auto">
          <a:noFill/>
          <a:ln>
            <a:miter lim="800000"/>
            <a:headEnd/>
            <a:tailEnd/>
          </a:ln>
        </p:spPr>
        <p:txBody>
          <a:bodyPr/>
          <a:lstStyle/>
          <a:p>
            <a:fld id="{A6EC6BA6-B175-4BB8-B50E-F23F69890331}" type="slidenum">
              <a:rPr lang="en-US" altLang="en-US" smtClean="0">
                <a:latin typeface="Times New Roman" pitchFamily="18" charset="0"/>
              </a:rPr>
              <a:pPr/>
              <a:t>3</a:t>
            </a:fld>
            <a:endParaRPr lang="en-US" altLang="en-US" dirty="0">
              <a:latin typeface="Times New Roman" pitchFamily="18" charset="0"/>
            </a:endParaRPr>
          </a:p>
        </p:txBody>
      </p:sp>
    </p:spTree>
    <p:extLst>
      <p:ext uri="{BB962C8B-B14F-4D97-AF65-F5344CB8AC3E}">
        <p14:creationId xmlns:p14="http://schemas.microsoft.com/office/powerpoint/2010/main" val="1269216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36</a:t>
            </a:fld>
            <a:endParaRPr lang="en-US" dirty="0"/>
          </a:p>
        </p:txBody>
      </p:sp>
    </p:spTree>
    <p:extLst>
      <p:ext uri="{BB962C8B-B14F-4D97-AF65-F5344CB8AC3E}">
        <p14:creationId xmlns:p14="http://schemas.microsoft.com/office/powerpoint/2010/main" val="108927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a:t>A little bit about why we do what we do:</a:t>
            </a:r>
          </a:p>
          <a:p>
            <a:endParaRPr lang="en-US" altLang="en-US" dirty="0"/>
          </a:p>
          <a:p>
            <a:r>
              <a:rPr lang="en-US" altLang="en-US" dirty="0"/>
              <a:t>The 2009 SG’s Call to Action to Promote Health Homes listed SHS and radon as common hazards, and described the steps people can take to protect themselves from disease, disability and injury that may result from health hazards in their houses. </a:t>
            </a:r>
          </a:p>
          <a:p>
            <a:endParaRPr lang="en-US" altLang="en-US" dirty="0"/>
          </a:p>
          <a:p>
            <a:r>
              <a:rPr lang="en-US" altLang="en-US" dirty="0"/>
              <a:t>These steps have been scientifically proven to reduce health problems that cause or contribute to disease and injuries. </a:t>
            </a:r>
          </a:p>
          <a:p>
            <a:endParaRPr lang="en-US" altLang="en-US" dirty="0"/>
          </a:p>
          <a:p>
            <a:r>
              <a:rPr lang="en-US" altLang="en-US" dirty="0"/>
              <a:t>And, improving literacy about healthy homes and teaching people about the steps they can take to change unhealthy and unsafe behaviors at home will lead to better health for all Americans.</a:t>
            </a:r>
          </a:p>
          <a:p>
            <a:endParaRPr lang="en-US" altLang="en-US" dirty="0"/>
          </a:p>
          <a:p>
            <a:r>
              <a:rPr lang="en-US" altLang="en-US" dirty="0"/>
              <a:t>This Call to Action also outlines the next steps of a society-wide, comprehensive and coordinated approach to healthy homes that will result in the greatest possible public health impact and reduce disparities in the availability of healthy, safe, affordable, accessible, and environmentally friendly homes.</a:t>
            </a:r>
          </a:p>
          <a:p>
            <a:endParaRPr lang="en-US" altLang="en-US" dirty="0"/>
          </a:p>
        </p:txBody>
      </p:sp>
      <p:sp>
        <p:nvSpPr>
          <p:cNvPr id="48132" name="Slide Number Placeholder 3"/>
          <p:cNvSpPr>
            <a:spLocks noGrp="1"/>
          </p:cNvSpPr>
          <p:nvPr>
            <p:ph type="sldNum" sz="quarter" idx="5"/>
          </p:nvPr>
        </p:nvSpPr>
        <p:spPr bwMode="auto">
          <a:noFill/>
          <a:ln>
            <a:miter lim="800000"/>
            <a:headEnd/>
            <a:tailEnd/>
          </a:ln>
        </p:spPr>
        <p:txBody>
          <a:bodyPr/>
          <a:lstStyle/>
          <a:p>
            <a:fld id="{20F831FB-1698-43CF-B7D2-74271F12C0C2}" type="slidenum">
              <a:rPr lang="en-US" altLang="en-US" smtClean="0"/>
              <a:pPr/>
              <a:t>4</a:t>
            </a:fld>
            <a:endParaRPr lang="en-US" altLang="en-US" dirty="0"/>
          </a:p>
        </p:txBody>
      </p:sp>
    </p:spTree>
    <p:extLst>
      <p:ext uri="{BB962C8B-B14F-4D97-AF65-F5344CB8AC3E}">
        <p14:creationId xmlns:p14="http://schemas.microsoft.com/office/powerpoint/2010/main" val="366349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minimum standards for the radon profession will give the public greater confidence in taking action to test or mitigate their homes and will ensure that radon work is carried out according to accepted industry practices.</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6</a:t>
            </a:fld>
            <a:endParaRPr lang="en-US" dirty="0"/>
          </a:p>
        </p:txBody>
      </p:sp>
    </p:spTree>
    <p:extLst>
      <p:ext uri="{BB962C8B-B14F-4D97-AF65-F5344CB8AC3E}">
        <p14:creationId xmlns:p14="http://schemas.microsoft.com/office/powerpoint/2010/main" val="105843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13</a:t>
            </a:r>
            <a:r>
              <a:rPr lang="en-US" baseline="0" dirty="0" smtClean="0"/>
              <a:t> states have laws that establish a state certification program, including minimum-qualifications and standards of practice. Those states include, </a:t>
            </a:r>
            <a:r>
              <a:rPr lang="en-US" sz="1200" dirty="0" smtClean="0"/>
              <a:t>Florida, Illinois, Indiana, Iowa, Kansas, Kentucky, Maine, Nebraska, New Jersey, Ohio, Pennsylvania, Rhode Island, and West Virginia.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All policies</a:t>
            </a:r>
            <a:r>
              <a:rPr lang="en-US" sz="1200" baseline="0" dirty="0" smtClean="0"/>
              <a:t> require certification for those performing radon measurement and mitigation.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All states require individuals to complete a state-approved training course and pass a state-approved exam in order to be certified. Several require continuing education in order to be re-certified.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All but one (WV) require standards/protocols that require certified radon testers to comply with federal and/or state testing protocols. Most of these states reference EPA guidance documents, while states such as Illinois and Ohio have established their own detailed testing protocols. Most of these states require pre- and post-mitigation testing, and some prohibit the same person from doing both testing and mitigation on a project. </a:t>
            </a:r>
            <a:endParaRPr lang="en-US" sz="1200" u="sng"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Nearly all of the states require certified professionals to establish quality assurance/quality control plans, and some states establish detailed plan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majority of states also require adoption of health and safety plans to protect those performing the radon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Nearly all require that certified professionals report to the state on a regular basis information about their testing and mitigation activities. State regulations typically specify the information that must be reported, and most require address of the test/mitigation, results of test, type of mitigation system. Several states require more specific information about testing (ex: type and location of the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of the laws and regulations include a wide range of enforcement authorities for addressing violations: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Inspection of records, businesses, and/or work of certified professionals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Suspension or revocation of certification under specified circumstances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Administrative, civil and/or criminal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of the laws require payment of fees for certification and re-certification. Most specify that the fees collected under the program are to be deposited in a designated account or fund to support program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7</a:t>
            </a:fld>
            <a:endParaRPr lang="en-US" dirty="0"/>
          </a:p>
        </p:txBody>
      </p:sp>
    </p:spTree>
    <p:extLst>
      <p:ext uri="{BB962C8B-B14F-4D97-AF65-F5344CB8AC3E}">
        <p14:creationId xmlns:p14="http://schemas.microsoft.com/office/powerpoint/2010/main" val="348426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Certification: </a:t>
            </a:r>
            <a:r>
              <a:rPr lang="en-US" b="0" dirty="0" smtClean="0"/>
              <a:t>Previous regulations required v</a:t>
            </a:r>
            <a:r>
              <a:rPr lang="en-US" sz="1200" b="0" kern="1200" dirty="0" smtClean="0">
                <a:solidFill>
                  <a:schemeClr val="tx1"/>
                </a:solidFill>
                <a:effectLst/>
                <a:latin typeface="+mn-lt"/>
                <a:ea typeface="+mn-ea"/>
                <a:cs typeface="+mn-cs"/>
              </a:rPr>
              <a:t>erification </a:t>
            </a:r>
            <a:r>
              <a:rPr lang="en-US" sz="1200" kern="1200" dirty="0" smtClean="0">
                <a:solidFill>
                  <a:schemeClr val="tx1"/>
                </a:solidFill>
                <a:effectLst/>
                <a:latin typeface="+mn-lt"/>
                <a:ea typeface="+mn-ea"/>
                <a:cs typeface="+mn-cs"/>
              </a:rPr>
              <a:t>of a completion of an AARST-NRPP or NRSP course and</a:t>
            </a:r>
            <a:r>
              <a:rPr lang="en-US" sz="1200" kern="1200" baseline="0" dirty="0" smtClean="0">
                <a:solidFill>
                  <a:schemeClr val="tx1"/>
                </a:solidFill>
                <a:effectLst/>
                <a:latin typeface="+mn-lt"/>
                <a:ea typeface="+mn-ea"/>
                <a:cs typeface="+mn-cs"/>
              </a:rPr>
              <a:t> exam. </a:t>
            </a:r>
            <a:r>
              <a:rPr lang="en-US" sz="1200" b="1" kern="1200" baseline="0" dirty="0" smtClean="0">
                <a:solidFill>
                  <a:schemeClr val="tx1"/>
                </a:solidFill>
                <a:effectLst/>
                <a:latin typeface="+mn-lt"/>
                <a:ea typeface="+mn-ea"/>
                <a:cs typeface="+mn-cs"/>
              </a:rPr>
              <a:t>Amendent 902 KAR 95:041:</a:t>
            </a:r>
            <a:r>
              <a:rPr lang="en-US" baseline="0" dirty="0" smtClean="0"/>
              <a:t> </a:t>
            </a:r>
            <a:r>
              <a:rPr lang="en-US" sz="1200" i="0" kern="1200" dirty="0" smtClean="0">
                <a:solidFill>
                  <a:schemeClr val="tx1"/>
                </a:solidFill>
                <a:effectLst/>
                <a:latin typeface="+mn-lt"/>
                <a:ea typeface="+mn-ea"/>
                <a:cs typeface="+mn-cs"/>
              </a:rPr>
              <a:t>A radon training course shall be cabinet-approved is issued by the: AARST, ABIH, AIHA, ANSI, ASTM, NRPP or WHO</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These organizations do not have existing radon certification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smtClean="0">
                <a:solidFill>
                  <a:schemeClr val="tx1"/>
                </a:solidFill>
                <a:effectLst/>
                <a:latin typeface="+mn-lt"/>
                <a:ea typeface="+mn-ea"/>
                <a:cs typeface="+mn-cs"/>
              </a:rPr>
              <a:t>Quality assurance: </a:t>
            </a:r>
            <a:r>
              <a:rPr lang="en-US" sz="1200" b="0" i="0" kern="1200" baseline="0" dirty="0" smtClean="0">
                <a:solidFill>
                  <a:schemeClr val="tx1"/>
                </a:solidFill>
                <a:effectLst/>
                <a:latin typeface="+mn-lt"/>
                <a:ea typeface="+mn-ea"/>
                <a:cs typeface="+mn-cs"/>
              </a:rPr>
              <a:t>AARST is the only organization with ANSI-ASTM approved standard operating procedures for quality control programs. </a:t>
            </a:r>
            <a:r>
              <a:rPr lang="en-US" sz="1200" b="1" i="0" kern="1200" baseline="0" dirty="0" smtClean="0">
                <a:solidFill>
                  <a:schemeClr val="tx1"/>
                </a:solidFill>
                <a:effectLst/>
                <a:latin typeface="+mn-lt"/>
                <a:ea typeface="+mn-ea"/>
                <a:cs typeface="+mn-cs"/>
              </a:rPr>
              <a:t>Amendment: </a:t>
            </a:r>
            <a:r>
              <a:rPr lang="en-US" sz="1200" b="0" i="0" kern="1200" baseline="0" dirty="0" smtClean="0">
                <a:solidFill>
                  <a:schemeClr val="tx1"/>
                </a:solidFill>
                <a:effectLst/>
                <a:latin typeface="+mn-lt"/>
                <a:ea typeface="+mn-ea"/>
                <a:cs typeface="+mn-cs"/>
              </a:rPr>
              <a:t>Cabinet will approve standard operating procedures issued by AARST, ABIH, AIHA, ANSI, ASTM, NRPP or WHO. These additional groups DO NOT HAVE radon standard operating procedures.</a:t>
            </a:r>
            <a:r>
              <a:rPr lang="en-US" sz="1200" b="1"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Replaced requirement to mitigate a home below 4.0 picocuries per liter to as low as reasonably achievable (ALARA). This requirement is subjective and can be interpreted differently by different parties. This action level is the industry standard. Failure to set an action level is problematic for real estate transactions and could interfere with the purchase transaction. It could create a potential public health issue, as radon mitigation contractors are not held accountable for reducing indoor radon concentrations to below any type of benchmark.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smtClean="0">
                <a:solidFill>
                  <a:schemeClr val="tx1"/>
                </a:solidFill>
                <a:effectLst/>
                <a:latin typeface="+mn-lt"/>
                <a:ea typeface="+mn-ea"/>
                <a:cs typeface="+mn-cs"/>
              </a:rPr>
              <a:t>Reporting to state: </a:t>
            </a:r>
            <a:r>
              <a:rPr lang="en-US" sz="1200" b="0" i="0" kern="1200" baseline="0" dirty="0" smtClean="0">
                <a:solidFill>
                  <a:schemeClr val="tx1"/>
                </a:solidFill>
                <a:effectLst/>
                <a:latin typeface="+mn-lt"/>
                <a:ea typeface="+mn-ea"/>
                <a:cs typeface="+mn-cs"/>
              </a:rPr>
              <a:t>Previous regulations required radon testing and mitigation quarterly. Details about testing and mitigation (ex: methods for testing, conditions under which tests were conducted, location of test in building, type of mitigation system installed, location of mitigation system, post mitigation measurement, floor plan of the structure, diagnostic and communication testing). </a:t>
            </a:r>
            <a:r>
              <a:rPr lang="en-US" sz="1200" b="1" i="0" kern="1200" baseline="0" dirty="0" smtClean="0">
                <a:solidFill>
                  <a:schemeClr val="tx1"/>
                </a:solidFill>
                <a:effectLst/>
                <a:latin typeface="+mn-lt"/>
                <a:ea typeface="+mn-ea"/>
                <a:cs typeface="+mn-cs"/>
              </a:rPr>
              <a:t>Amendment: </a:t>
            </a:r>
            <a:r>
              <a:rPr lang="en-US" sz="1200" b="0" i="0" kern="1200" baseline="0" dirty="0" smtClean="0">
                <a:solidFill>
                  <a:schemeClr val="tx1"/>
                </a:solidFill>
                <a:effectLst/>
                <a:latin typeface="+mn-lt"/>
                <a:ea typeface="+mn-ea"/>
                <a:cs typeface="+mn-cs"/>
              </a:rPr>
              <a:t>Reduced to semi-annually and most details about testing and mitigation eliminated. Only reporting requirements are result of the test, date tested and type of structure mitigated. Requirements to calibrate equipment to assure accurate readings were removed. Over time, if calibration is not done on machines, the readings fluctuate greatly. </a:t>
            </a:r>
            <a:endParaRPr lang="en-US"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9</a:t>
            </a:fld>
            <a:endParaRPr lang="en-US" dirty="0"/>
          </a:p>
        </p:txBody>
      </p:sp>
    </p:spTree>
    <p:extLst>
      <p:ext uri="{BB962C8B-B14F-4D97-AF65-F5344CB8AC3E}">
        <p14:creationId xmlns:p14="http://schemas.microsoft.com/office/powerpoint/2010/main" val="140111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The injunction was filed on 6/25/15 in Franklin Circuit Court, Division II, Case No: 15-01-687: </a:t>
            </a:r>
            <a:r>
              <a:rPr lang="en-US" sz="1200" u="sng"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https://www.nachi.org/documents2012/InterNACHI%20et.%20al.%20vs.%20Com.%20of%20Kentucky%20et%20al.pdf</a:t>
            </a:r>
            <a:r>
              <a:rPr lang="en-US"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but we didn’t hear about it until 6/30/15 </a:t>
            </a:r>
          </a:p>
          <a:p>
            <a:endParaRPr lang="en-US" sz="1200" dirty="0" smtClean="0">
              <a:solidFill>
                <a:srgbClr val="1F497D"/>
              </a:solidFill>
              <a:effectLst/>
              <a:latin typeface="Calibri" panose="020F0502020204030204" pitchFamily="34" charset="0"/>
              <a:cs typeface="Times New Roman" panose="02020603050405020304" pitchFamily="18" charset="0"/>
            </a:endParaRPr>
          </a:p>
          <a:p>
            <a:r>
              <a:rPr lang="en-US" dirty="0" smtClean="0"/>
              <a:t>Petitioners included Air Source Technology (Bruce Ferguson), Advanced Radon Services (Edwin Huff/Randy Watson), IPM Services (Dennis Brewer/Linda </a:t>
            </a:r>
            <a:r>
              <a:rPr lang="en-US" dirty="0" err="1" smtClean="0"/>
              <a:t>Vittitoe</a:t>
            </a:r>
            <a:r>
              <a:rPr lang="en-US" dirty="0" smtClean="0"/>
              <a:t>), Inspector USA (D. Michael Green), Central KY Home Inspections (David McLean), </a:t>
            </a:r>
            <a:r>
              <a:rPr lang="en-US" dirty="0" err="1" smtClean="0"/>
              <a:t>AccuCheck</a:t>
            </a:r>
            <a:r>
              <a:rPr lang="en-US" dirty="0" smtClean="0"/>
              <a:t> Home Inspections and Radon Services (J.B. Langford), B4UCLOSE (</a:t>
            </a:r>
            <a:r>
              <a:rPr lang="en-US" dirty="0" err="1" smtClean="0"/>
              <a:t>Erby</a:t>
            </a:r>
            <a:r>
              <a:rPr lang="en-US" dirty="0" smtClean="0"/>
              <a:t> </a:t>
            </a:r>
            <a:r>
              <a:rPr lang="en-US" dirty="0" err="1" smtClean="0"/>
              <a:t>Crofutt</a:t>
            </a:r>
            <a:r>
              <a:rPr lang="en-US" dirty="0" smtClean="0"/>
              <a:t>), and Radon Solutions of KY (Kenny McLaughlin) NOTE: All these are INC (incorporated businesses). </a:t>
            </a:r>
          </a:p>
          <a:p>
            <a:endParaRPr lang="en-US" dirty="0" smtClean="0"/>
          </a:p>
          <a:p>
            <a:r>
              <a:rPr lang="en-US" dirty="0" smtClean="0"/>
              <a:t>This was a petition for declaration of rights and temporary and permanent injunctive relief. Audrey </a:t>
            </a:r>
            <a:r>
              <a:rPr lang="en-US" dirty="0" err="1" smtClean="0"/>
              <a:t>Tayse</a:t>
            </a:r>
            <a:r>
              <a:rPr lang="en-US" dirty="0" smtClean="0"/>
              <a:t> Haynes, Secretary for CHFS was listed as to be served on behalf of herself, the cabinet, and the KY Radon Program Advisory Board. Jack Conway, then Attorney General, was also named.</a:t>
            </a:r>
          </a:p>
          <a:p>
            <a:endParaRPr lang="en-US" dirty="0" smtClean="0"/>
          </a:p>
          <a:p>
            <a:r>
              <a:rPr lang="en-US" dirty="0" smtClean="0"/>
              <a:t>Main arguments were that:</a:t>
            </a:r>
          </a:p>
          <a:p>
            <a:r>
              <a:rPr lang="en-US" dirty="0" smtClean="0"/>
              <a:t>•	The </a:t>
            </a:r>
            <a:r>
              <a:rPr lang="en-US" dirty="0" err="1" smtClean="0"/>
              <a:t>regs</a:t>
            </a:r>
            <a:r>
              <a:rPr lang="en-US" dirty="0" smtClean="0"/>
              <a:t> would prohibit them from both measuring and mitigation radon </a:t>
            </a:r>
          </a:p>
          <a:p>
            <a:r>
              <a:rPr lang="en-US" dirty="0" smtClean="0"/>
              <a:t>•	AARST would be the only established/recognized radon certification body and, thus, would create a monopoly (NOTE: NRPP and NRSB actually certify – not AARST)</a:t>
            </a:r>
          </a:p>
          <a:p>
            <a:r>
              <a:rPr lang="en-US" dirty="0" smtClean="0"/>
              <a:t>•	Contractors would have to pay to access AARST standards and would increase cost of professional radon services substantially</a:t>
            </a:r>
          </a:p>
          <a:p>
            <a:r>
              <a:rPr lang="en-US" dirty="0" smtClean="0"/>
              <a:t>•	The </a:t>
            </a:r>
            <a:r>
              <a:rPr lang="en-US" dirty="0" err="1" smtClean="0"/>
              <a:t>regs</a:t>
            </a:r>
            <a:r>
              <a:rPr lang="en-US" dirty="0" smtClean="0"/>
              <a:t> increase costs of becoming certified radon measurement, testing, and </a:t>
            </a:r>
            <a:r>
              <a:rPr lang="en-US" dirty="0" err="1" smtClean="0"/>
              <a:t>remediator</a:t>
            </a:r>
            <a:r>
              <a:rPr lang="en-US" dirty="0" smtClean="0"/>
              <a:t> by raising cost of liability insurance premiums due to required liability insurance coverage limits required. </a:t>
            </a:r>
          </a:p>
          <a:p>
            <a:r>
              <a:rPr lang="en-US" dirty="0" smtClean="0"/>
              <a:t>•	The </a:t>
            </a:r>
            <a:r>
              <a:rPr lang="en-US" dirty="0" err="1" smtClean="0"/>
              <a:t>regs</a:t>
            </a:r>
            <a:r>
              <a:rPr lang="en-US" dirty="0" smtClean="0"/>
              <a:t> contradict the statute by imposing license and permit fees not required by the statute</a:t>
            </a:r>
          </a:p>
          <a:p>
            <a:r>
              <a:rPr lang="en-US" dirty="0" smtClean="0"/>
              <a:t>•	The </a:t>
            </a:r>
            <a:r>
              <a:rPr lang="en-US" dirty="0" err="1" smtClean="0"/>
              <a:t>regs</a:t>
            </a:r>
            <a:r>
              <a:rPr lang="en-US" dirty="0" smtClean="0"/>
              <a:t> provide unfair advantage to AARST and certain contractors</a:t>
            </a:r>
          </a:p>
          <a:p>
            <a:r>
              <a:rPr lang="en-US" dirty="0" smtClean="0"/>
              <a:t>•	The </a:t>
            </a:r>
            <a:r>
              <a:rPr lang="en-US" dirty="0" err="1" smtClean="0"/>
              <a:t>regs</a:t>
            </a:r>
            <a:r>
              <a:rPr lang="en-US" dirty="0" smtClean="0"/>
              <a:t> increase economic burden on plaintiff companies (smaller companies)</a:t>
            </a:r>
          </a:p>
          <a:p>
            <a:endParaRPr lang="en-US" dirty="0" smtClean="0"/>
          </a:p>
          <a:p>
            <a:r>
              <a:rPr lang="en-US" dirty="0" smtClean="0"/>
              <a:t>They asked the court to determine the </a:t>
            </a:r>
            <a:r>
              <a:rPr lang="en-US" dirty="0" err="1" smtClean="0"/>
              <a:t>regs</a:t>
            </a:r>
            <a:r>
              <a:rPr lang="en-US" dirty="0" smtClean="0"/>
              <a:t> unconstitutional, unenforceable, and to grant a temporary AND permanent injunction against the </a:t>
            </a:r>
            <a:r>
              <a:rPr lang="en-US" dirty="0" err="1" smtClean="0"/>
              <a:t>regs</a:t>
            </a:r>
            <a:r>
              <a:rPr lang="en-US" dirty="0" smtClean="0"/>
              <a:t>.</a:t>
            </a:r>
          </a:p>
          <a:p>
            <a:endParaRPr lang="en-US" dirty="0" smtClean="0"/>
          </a:p>
          <a:p>
            <a:r>
              <a:rPr lang="en-US" dirty="0" smtClean="0"/>
              <a:t>They asked for early hearing to obtain injunction and also asked that their attorney fees be granted.</a:t>
            </a:r>
          </a:p>
          <a:p>
            <a:endParaRPr lang="en-US" dirty="0" smtClean="0"/>
          </a:p>
          <a:p>
            <a:r>
              <a:rPr lang="en-US" dirty="0" smtClean="0"/>
              <a:t>The state immediately granted injunction prior to a hearing being set.</a:t>
            </a:r>
          </a:p>
          <a:p>
            <a:endParaRPr lang="en-US" dirty="0" smtClean="0"/>
          </a:p>
          <a:p>
            <a:r>
              <a:rPr lang="en-US" dirty="0" smtClean="0"/>
              <a:t>The injunction remains in place today.</a:t>
            </a:r>
          </a:p>
          <a:p>
            <a:endParaRPr lang="en-US" dirty="0" smtClean="0"/>
          </a:p>
          <a:p>
            <a:r>
              <a:rPr lang="en-US" dirty="0" smtClean="0"/>
              <a:t>However, during the time from June 25, 2015 to August 8, 2017, the Cabinet worked with attorneys of the plaintiffs to amend the regulations. These amendments were filed approved by the Cabinet and filed with LRC with no knowledge of or input from the Kentucky Radon Program Advisory Committee. The Committee was told in late August 2017 that the Cabinet’s attorney had represented the Committee as well.</a:t>
            </a:r>
          </a:p>
          <a:p>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10</a:t>
            </a:fld>
            <a:endParaRPr lang="en-US" dirty="0"/>
          </a:p>
        </p:txBody>
      </p:sp>
    </p:spTree>
    <p:extLst>
      <p:ext uri="{BB962C8B-B14F-4D97-AF65-F5344CB8AC3E}">
        <p14:creationId xmlns:p14="http://schemas.microsoft.com/office/powerpoint/2010/main" val="2346655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Filed with LRC 8/14/17</a:t>
            </a:r>
          </a:p>
          <a:p>
            <a:r>
              <a:rPr lang="en-US" dirty="0" smtClean="0"/>
              <a:t>Health</a:t>
            </a:r>
            <a:r>
              <a:rPr lang="en-US" baseline="0" dirty="0" smtClean="0"/>
              <a:t> advocate organizations provided oral and written public comment about the proposed amendments to the regulations</a:t>
            </a:r>
            <a:endParaRPr lang="en-US" dirty="0"/>
          </a:p>
        </p:txBody>
      </p:sp>
      <p:sp>
        <p:nvSpPr>
          <p:cNvPr id="4" name="Slide Number Placeholder 3"/>
          <p:cNvSpPr>
            <a:spLocks noGrp="1"/>
          </p:cNvSpPr>
          <p:nvPr>
            <p:ph type="sldNum" sz="quarter" idx="10"/>
          </p:nvPr>
        </p:nvSpPr>
        <p:spPr/>
        <p:txBody>
          <a:bodyPr/>
          <a:lstStyle/>
          <a:p>
            <a:fld id="{617126FB-2B1F-4974-8E2F-7B224A2F74C2}" type="slidenum">
              <a:rPr lang="en-US" smtClean="0"/>
              <a:pPr/>
              <a:t>11</a:t>
            </a:fld>
            <a:endParaRPr lang="en-US" dirty="0"/>
          </a:p>
        </p:txBody>
      </p:sp>
    </p:spTree>
    <p:extLst>
      <p:ext uri="{BB962C8B-B14F-4D97-AF65-F5344CB8AC3E}">
        <p14:creationId xmlns:p14="http://schemas.microsoft.com/office/powerpoint/2010/main" val="61698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BC893-9C01-4E8F-A5C1-433FB67955CD}"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8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BC893-9C01-4E8F-A5C1-433FB67955CD}" type="slidenum">
              <a:rPr lang="en-US" smtClean="0"/>
              <a:pPr/>
              <a:t>‹#›</a:t>
            </a:fld>
            <a:endParaRPr lang="en-US" dirty="0"/>
          </a:p>
        </p:txBody>
      </p:sp>
    </p:spTree>
    <p:extLst>
      <p:ext uri="{BB962C8B-B14F-4D97-AF65-F5344CB8AC3E}">
        <p14:creationId xmlns:p14="http://schemas.microsoft.com/office/powerpoint/2010/main" val="274064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5BC893-9C01-4E8F-A5C1-433FB67955CD}"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92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5BC893-9C01-4E8F-A5C1-433FB67955CD}" type="slidenum">
              <a:rPr lang="en-US" smtClean="0"/>
              <a:pPr/>
              <a:t>‹#›</a:t>
            </a:fld>
            <a:endParaRPr lang="en-US" dirty="0"/>
          </a:p>
        </p:txBody>
      </p:sp>
    </p:spTree>
    <p:extLst>
      <p:ext uri="{BB962C8B-B14F-4D97-AF65-F5344CB8AC3E}">
        <p14:creationId xmlns:p14="http://schemas.microsoft.com/office/powerpoint/2010/main" val="112243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5BC893-9C01-4E8F-A5C1-433FB67955CD}"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669307"/>
            <a:ext cx="1280160" cy="579093"/>
          </a:xfrm>
          <a:prstGeom prst="rect">
            <a:avLst/>
          </a:prstGeom>
        </p:spPr>
      </p:pic>
    </p:spTree>
    <p:extLst>
      <p:ext uri="{BB962C8B-B14F-4D97-AF65-F5344CB8AC3E}">
        <p14:creationId xmlns:p14="http://schemas.microsoft.com/office/powerpoint/2010/main" val="326910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A4942C-BD96-4DCB-B7A1-61A3819C9FE1}" type="datetimeFigureOut">
              <a:rPr lang="en-US" smtClean="0"/>
              <a:pPr/>
              <a:t>10/23/2017</a:t>
            </a:fld>
            <a:endParaRPr lang="en-US" dirty="0"/>
          </a:p>
        </p:txBody>
      </p:sp>
    </p:spTree>
    <p:extLst>
      <p:ext uri="{BB962C8B-B14F-4D97-AF65-F5344CB8AC3E}">
        <p14:creationId xmlns:p14="http://schemas.microsoft.com/office/powerpoint/2010/main" val="220947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389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5A4942C-BD96-4DCB-B7A1-61A3819C9FE1}" type="datetimeFigureOut">
              <a:rPr lang="en-US" smtClean="0"/>
              <a:pPr/>
              <a:t>10/23/2017</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E5BC893-9C01-4E8F-A5C1-433FB67955CD}" type="slidenum">
              <a:rPr lang="en-US" smtClean="0"/>
              <a:pPr/>
              <a:t>‹#›</a:t>
            </a:fld>
            <a:endParaRPr lang="en-US" dirty="0"/>
          </a:p>
        </p:txBody>
      </p:sp>
    </p:spTree>
    <p:extLst>
      <p:ext uri="{BB962C8B-B14F-4D97-AF65-F5344CB8AC3E}">
        <p14:creationId xmlns:p14="http://schemas.microsoft.com/office/powerpoint/2010/main" val="357798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A4942C-BD96-4DCB-B7A1-61A3819C9FE1}" type="datetimeFigureOut">
              <a:rPr lang="en-US" smtClean="0"/>
              <a:pPr/>
              <a:t>10/23/2017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5BC893-9C01-4E8F-A5C1-433FB67955CD}" type="slidenum">
              <a:rPr lang="en-US" smtClean="0"/>
              <a:pPr/>
              <a:t>‹#›</a:t>
            </a:fld>
            <a:endParaRPr lang="en-US" dirty="0"/>
          </a:p>
        </p:txBody>
      </p:sp>
    </p:spTree>
    <p:extLst>
      <p:ext uri="{BB962C8B-B14F-4D97-AF65-F5344CB8AC3E}">
        <p14:creationId xmlns:p14="http://schemas.microsoft.com/office/powerpoint/2010/main" val="383684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5A4942C-BD96-4DCB-B7A1-61A3819C9FE1}" type="datetimeFigureOut">
              <a:rPr lang="en-US" smtClean="0"/>
              <a:pPr/>
              <a:t>10/23/2017</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E5BC893-9C01-4E8F-A5C1-433FB67955CD}"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93704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aarst-nrpp.com/wp/database-search/"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400" y="4876800"/>
            <a:ext cx="8077200" cy="1384995"/>
          </a:xfrm>
          <a:prstGeom prst="rect">
            <a:avLst/>
          </a:prstGeom>
          <a:noFill/>
        </p:spPr>
        <p:txBody>
          <a:bodyPr wrap="square" rtlCol="0">
            <a:spAutoFit/>
          </a:bodyPr>
          <a:lstStyle/>
          <a:p>
            <a:pPr algn="ctr"/>
            <a:endParaRPr lang="en-US" sz="600" dirty="0" smtClean="0">
              <a:solidFill>
                <a:schemeClr val="accent1"/>
              </a:solidFill>
            </a:endParaRPr>
          </a:p>
          <a:p>
            <a:pPr algn="ctr"/>
            <a:endParaRPr lang="en-US" sz="600" dirty="0" smtClean="0">
              <a:solidFill>
                <a:schemeClr val="accent1"/>
              </a:solidFill>
            </a:endParaRPr>
          </a:p>
          <a:p>
            <a:pPr algn="ctr"/>
            <a:r>
              <a:rPr lang="en-US" b="1" dirty="0">
                <a:solidFill>
                  <a:schemeClr val="accent1"/>
                </a:solidFill>
              </a:rPr>
              <a:t>Ellen </a:t>
            </a:r>
            <a:r>
              <a:rPr lang="en-US" b="1" dirty="0" smtClean="0">
                <a:solidFill>
                  <a:schemeClr val="accent1"/>
                </a:solidFill>
              </a:rPr>
              <a:t>J. Hahn</a:t>
            </a:r>
            <a:r>
              <a:rPr lang="en-US" b="1" dirty="0">
                <a:solidFill>
                  <a:schemeClr val="accent1"/>
                </a:solidFill>
              </a:rPr>
              <a:t>, PhD, RN, </a:t>
            </a:r>
            <a:r>
              <a:rPr lang="en-US" b="1" dirty="0" smtClean="0">
                <a:solidFill>
                  <a:schemeClr val="accent1"/>
                </a:solidFill>
              </a:rPr>
              <a:t>FAAN</a:t>
            </a:r>
          </a:p>
          <a:p>
            <a:pPr algn="ctr"/>
            <a:r>
              <a:rPr lang="en-US" b="1" dirty="0">
                <a:solidFill>
                  <a:schemeClr val="accent1"/>
                </a:solidFill>
              </a:rPr>
              <a:t>Professor &amp; Director, </a:t>
            </a:r>
            <a:r>
              <a:rPr lang="en-US" b="1" dirty="0" smtClean="0">
                <a:solidFill>
                  <a:schemeClr val="accent1"/>
                </a:solidFill>
              </a:rPr>
              <a:t>BREATHE</a:t>
            </a:r>
          </a:p>
          <a:p>
            <a:pPr algn="ctr"/>
            <a:r>
              <a:rPr lang="en-US" b="1" dirty="0" smtClean="0">
                <a:solidFill>
                  <a:schemeClr val="accent1"/>
                </a:solidFill>
              </a:rPr>
              <a:t>ejhahn00@email.uky.edu </a:t>
            </a:r>
          </a:p>
          <a:p>
            <a:pPr algn="ctr"/>
            <a:r>
              <a:rPr lang="en-US" b="1" dirty="0">
                <a:solidFill>
                  <a:schemeClr val="accent1"/>
                </a:solidFill>
              </a:rPr>
              <a:t>(859</a:t>
            </a:r>
            <a:r>
              <a:rPr lang="en-US" b="1" dirty="0" smtClean="0">
                <a:solidFill>
                  <a:schemeClr val="accent1"/>
                </a:solidFill>
              </a:rPr>
              <a:t>) 257-2358</a:t>
            </a:r>
          </a:p>
        </p:txBody>
      </p:sp>
      <p:sp>
        <p:nvSpPr>
          <p:cNvPr id="10" name="Rectangle 9"/>
          <p:cNvSpPr/>
          <p:nvPr/>
        </p:nvSpPr>
        <p:spPr>
          <a:xfrm>
            <a:off x="0" y="4876800"/>
            <a:ext cx="9144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72423"/>
            <a:ext cx="4145547" cy="4145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stretch>
            <a:fillRect/>
          </a:stretch>
        </p:blipFill>
        <p:spPr>
          <a:xfrm>
            <a:off x="959708" y="5311830"/>
            <a:ext cx="1676545" cy="609653"/>
          </a:xfrm>
          <a:prstGeom prst="rect">
            <a:avLst/>
          </a:prstGeom>
        </p:spPr>
      </p:pic>
      <p:pic>
        <p:nvPicPr>
          <p:cNvPr id="7" name="Picture 6"/>
          <p:cNvPicPr>
            <a:picLocks noChangeAspect="1"/>
          </p:cNvPicPr>
          <p:nvPr/>
        </p:nvPicPr>
        <p:blipFill>
          <a:blip r:embed="rId5"/>
          <a:stretch>
            <a:fillRect/>
          </a:stretch>
        </p:blipFill>
        <p:spPr>
          <a:xfrm>
            <a:off x="6858000" y="5380175"/>
            <a:ext cx="1170533" cy="512108"/>
          </a:xfrm>
          <a:prstGeom prst="rect">
            <a:avLst/>
          </a:prstGeom>
        </p:spPr>
      </p:pic>
    </p:spTree>
    <p:extLst>
      <p:ext uri="{BB962C8B-B14F-4D97-AF65-F5344CB8AC3E}">
        <p14:creationId xmlns:p14="http://schemas.microsoft.com/office/powerpoint/2010/main" val="3655724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Radon Certification Regulations</a:t>
            </a:r>
            <a:endParaRPr lang="en-US" dirty="0"/>
          </a:p>
        </p:txBody>
      </p:sp>
      <p:sp>
        <p:nvSpPr>
          <p:cNvPr id="3" name="Content Placeholder 2"/>
          <p:cNvSpPr>
            <a:spLocks noGrp="1"/>
          </p:cNvSpPr>
          <p:nvPr>
            <p:ph idx="1"/>
          </p:nvPr>
        </p:nvSpPr>
        <p:spPr>
          <a:xfrm>
            <a:off x="822959" y="1845734"/>
            <a:ext cx="7543801" cy="4402666"/>
          </a:xfrm>
        </p:spPr>
        <p:txBody>
          <a:bodyPr>
            <a:normAutofit fontScale="77500" lnSpcReduction="20000"/>
          </a:bodyPr>
          <a:lstStyle/>
          <a:p>
            <a:pPr>
              <a:buFont typeface="Arial" panose="020B0604020202020204" pitchFamily="34" charset="0"/>
              <a:buChar char="•"/>
            </a:pPr>
            <a:r>
              <a:rPr lang="nn-NO" sz="3600" dirty="0" smtClean="0"/>
              <a:t>902 </a:t>
            </a:r>
            <a:r>
              <a:rPr lang="nn-NO" sz="3600" dirty="0"/>
              <a:t>KAR 95:040 </a:t>
            </a:r>
            <a:r>
              <a:rPr lang="nn-NO" sz="3600" dirty="0" smtClean="0"/>
              <a:t>(promulgated 9/17/14; start date scheduled for 7/1/15)</a:t>
            </a:r>
          </a:p>
          <a:p>
            <a:pPr lvl="1">
              <a:buFont typeface="Arial" panose="020B0604020202020204" pitchFamily="34" charset="0"/>
              <a:buChar char="•"/>
            </a:pPr>
            <a:r>
              <a:rPr lang="nn-NO" sz="3100" dirty="0" smtClean="0"/>
              <a:t>2011-2013 regulations developed with input from CHFS, businesses, and other interested parties</a:t>
            </a:r>
          </a:p>
          <a:p>
            <a:pPr lvl="1">
              <a:buFont typeface="Arial" panose="020B0604020202020204" pitchFamily="34" charset="0"/>
              <a:buChar char="•"/>
            </a:pPr>
            <a:r>
              <a:rPr lang="nn-NO" sz="3100" dirty="0" smtClean="0"/>
              <a:t>Approved by the KY Administrative Regulation Review Subcommittee</a:t>
            </a:r>
          </a:p>
          <a:p>
            <a:pPr lvl="1">
              <a:buFont typeface="Arial" panose="020B0604020202020204" pitchFamily="34" charset="0"/>
              <a:buChar char="•"/>
            </a:pPr>
            <a:r>
              <a:rPr lang="nn-NO" sz="3100" dirty="0"/>
              <a:t>http://</a:t>
            </a:r>
            <a:r>
              <a:rPr lang="nn-NO" sz="3100" dirty="0" smtClean="0"/>
              <a:t>www.lrc.ky.gov/kar/902/095/040.htm  </a:t>
            </a:r>
          </a:p>
          <a:p>
            <a:pPr>
              <a:buFont typeface="Arial" panose="020B0604020202020204" pitchFamily="34" charset="0"/>
              <a:buChar char="•"/>
            </a:pPr>
            <a:r>
              <a:rPr lang="en-US" sz="3600" dirty="0"/>
              <a:t>InterNACHI (International Association of Certified Home Inspectors) filed </a:t>
            </a:r>
            <a:r>
              <a:rPr lang="en-US" sz="3600" dirty="0" smtClean="0"/>
              <a:t>a </a:t>
            </a:r>
            <a:r>
              <a:rPr lang="en-US" sz="3600" dirty="0"/>
              <a:t>lawsuit against the Commonwealth of </a:t>
            </a:r>
            <a:r>
              <a:rPr lang="en-US" sz="3600" dirty="0" smtClean="0"/>
              <a:t>Kentucky. </a:t>
            </a:r>
            <a:r>
              <a:rPr lang="nn-NO" sz="3600" dirty="0" smtClean="0"/>
              <a:t>Injunction filed 6/25/15 – present.</a:t>
            </a:r>
          </a:p>
          <a:p>
            <a:pPr>
              <a:buFont typeface="Arial" panose="020B0604020202020204" pitchFamily="34" charset="0"/>
              <a:buChar char="•"/>
            </a:pPr>
            <a:r>
              <a:rPr lang="nn-NO" sz="3600" dirty="0" smtClean="0"/>
              <a:t>Regulations amended by CHFS: 5/12/17</a:t>
            </a:r>
          </a:p>
          <a:p>
            <a:pPr lvl="1">
              <a:buFont typeface="Arial" panose="020B0604020202020204" pitchFamily="34" charset="0"/>
              <a:buChar char="•"/>
            </a:pPr>
            <a:endParaRPr lang="nn-NO" sz="2200" dirty="0"/>
          </a:p>
          <a:p>
            <a:endParaRPr lang="en-US" dirty="0"/>
          </a:p>
        </p:txBody>
      </p:sp>
    </p:spTree>
    <p:extLst>
      <p:ext uri="{BB962C8B-B14F-4D97-AF65-F5344CB8AC3E}">
        <p14:creationId xmlns:p14="http://schemas.microsoft.com/office/powerpoint/2010/main" val="411504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Amendments to Radon Certification Regulations (5/12/17)</a:t>
            </a:r>
            <a:endParaRPr lang="en-US" dirty="0"/>
          </a:p>
        </p:txBody>
      </p:sp>
      <p:sp>
        <p:nvSpPr>
          <p:cNvPr id="3" name="Content Placeholder 2"/>
          <p:cNvSpPr>
            <a:spLocks noGrp="1"/>
          </p:cNvSpPr>
          <p:nvPr>
            <p:ph idx="1"/>
          </p:nvPr>
        </p:nvSpPr>
        <p:spPr>
          <a:xfrm>
            <a:off x="822959" y="1845734"/>
            <a:ext cx="7787641" cy="4023360"/>
          </a:xfrm>
        </p:spPr>
        <p:txBody>
          <a:bodyPr/>
          <a:lstStyle/>
          <a:p>
            <a:pPr lvl="1">
              <a:buClr>
                <a:srgbClr val="0033A0"/>
              </a:buClr>
              <a:buFont typeface="Arial" panose="020B0604020202020204" pitchFamily="34" charset="0"/>
              <a:buChar char="•"/>
            </a:pPr>
            <a:r>
              <a:rPr lang="nn-NO" sz="2600" dirty="0">
                <a:solidFill>
                  <a:prstClr val="black">
                    <a:lumMod val="75000"/>
                    <a:lumOff val="25000"/>
                  </a:prstClr>
                </a:solidFill>
              </a:rPr>
              <a:t>Allowed radon training and radon SOPs </a:t>
            </a:r>
            <a:r>
              <a:rPr lang="en-US" sz="2600" dirty="0">
                <a:solidFill>
                  <a:prstClr val="black">
                    <a:lumMod val="75000"/>
                    <a:lumOff val="25000"/>
                  </a:prstClr>
                </a:solidFill>
              </a:rPr>
              <a:t>by organizations with no existing radon certification programs or SOPs. </a:t>
            </a:r>
            <a:endParaRPr lang="en-US" sz="2600" dirty="0" smtClean="0">
              <a:solidFill>
                <a:prstClr val="black">
                  <a:lumMod val="75000"/>
                  <a:lumOff val="25000"/>
                </a:prstClr>
              </a:solidFill>
            </a:endParaRPr>
          </a:p>
          <a:p>
            <a:pPr lvl="1">
              <a:buClr>
                <a:srgbClr val="0033A0"/>
              </a:buClr>
              <a:buFont typeface="Arial" panose="020B0604020202020204" pitchFamily="34" charset="0"/>
              <a:buChar char="•"/>
            </a:pPr>
            <a:r>
              <a:rPr lang="en-US" sz="2600" dirty="0">
                <a:solidFill>
                  <a:schemeClr val="tx1"/>
                </a:solidFill>
              </a:rPr>
              <a:t>Replaced requirement to mitigate a home below 4.0 picocuries per liter to as low as reasonably </a:t>
            </a:r>
            <a:r>
              <a:rPr lang="en-US" sz="2600" dirty="0" smtClean="0">
                <a:solidFill>
                  <a:schemeClr val="tx1"/>
                </a:solidFill>
              </a:rPr>
              <a:t>achievable.</a:t>
            </a:r>
          </a:p>
          <a:p>
            <a:pPr lvl="1">
              <a:buClr>
                <a:srgbClr val="0033A0"/>
              </a:buClr>
              <a:buFont typeface="Arial" panose="020B0604020202020204" pitchFamily="34" charset="0"/>
              <a:buChar char="•"/>
            </a:pPr>
            <a:r>
              <a:rPr lang="en-US" sz="2600" dirty="0" smtClean="0">
                <a:solidFill>
                  <a:schemeClr val="tx1"/>
                </a:solidFill>
              </a:rPr>
              <a:t>Removed requirements </a:t>
            </a:r>
            <a:r>
              <a:rPr lang="en-US" sz="2600" dirty="0">
                <a:solidFill>
                  <a:schemeClr val="tx1"/>
                </a:solidFill>
              </a:rPr>
              <a:t>to calibrate </a:t>
            </a:r>
            <a:r>
              <a:rPr lang="en-US" sz="2600" dirty="0" smtClean="0">
                <a:solidFill>
                  <a:schemeClr val="tx1"/>
                </a:solidFill>
              </a:rPr>
              <a:t>equipment, jeopardizing assurance of </a:t>
            </a:r>
            <a:r>
              <a:rPr lang="en-US" sz="2600" dirty="0">
                <a:solidFill>
                  <a:schemeClr val="tx1"/>
                </a:solidFill>
              </a:rPr>
              <a:t>accurate </a:t>
            </a:r>
            <a:r>
              <a:rPr lang="en-US" sz="2600" dirty="0" smtClean="0">
                <a:solidFill>
                  <a:schemeClr val="tx1"/>
                </a:solidFill>
              </a:rPr>
              <a:t>readings. </a:t>
            </a:r>
          </a:p>
          <a:p>
            <a:pPr lvl="1">
              <a:buClr>
                <a:srgbClr val="0033A0"/>
              </a:buClr>
              <a:buFont typeface="Arial" panose="020B0604020202020204" pitchFamily="34" charset="0"/>
              <a:buChar char="•"/>
            </a:pPr>
            <a:r>
              <a:rPr lang="en-US" sz="2600" dirty="0">
                <a:solidFill>
                  <a:schemeClr val="tx1"/>
                </a:solidFill>
              </a:rPr>
              <a:t>M</a:t>
            </a:r>
            <a:r>
              <a:rPr lang="en-US" sz="2600" dirty="0" smtClean="0">
                <a:solidFill>
                  <a:prstClr val="black">
                    <a:lumMod val="75000"/>
                    <a:lumOff val="25000"/>
                  </a:prstClr>
                </a:solidFill>
              </a:rPr>
              <a:t>ost </a:t>
            </a:r>
            <a:r>
              <a:rPr lang="en-US" sz="2600" dirty="0">
                <a:solidFill>
                  <a:prstClr val="black">
                    <a:lumMod val="75000"/>
                    <a:lumOff val="25000"/>
                  </a:prstClr>
                </a:solidFill>
              </a:rPr>
              <a:t>details about testing and mitigation </a:t>
            </a:r>
            <a:r>
              <a:rPr lang="en-US" sz="2600" dirty="0" smtClean="0">
                <a:solidFill>
                  <a:prstClr val="black">
                    <a:lumMod val="75000"/>
                    <a:lumOff val="25000"/>
                  </a:prstClr>
                </a:solidFill>
              </a:rPr>
              <a:t>eliminated from required reporting. </a:t>
            </a:r>
            <a:endParaRPr lang="en-US" sz="2600" dirty="0">
              <a:solidFill>
                <a:prstClr val="black">
                  <a:lumMod val="75000"/>
                  <a:lumOff val="25000"/>
                </a:prstClr>
              </a:solidFill>
            </a:endParaRPr>
          </a:p>
          <a:p>
            <a:endParaRPr lang="en-US" dirty="0"/>
          </a:p>
        </p:txBody>
      </p:sp>
      <p:pic>
        <p:nvPicPr>
          <p:cNvPr id="4" name="Picture 3"/>
          <p:cNvPicPr>
            <a:picLocks noChangeAspect="1"/>
          </p:cNvPicPr>
          <p:nvPr/>
        </p:nvPicPr>
        <p:blipFill>
          <a:blip r:embed="rId3"/>
          <a:stretch>
            <a:fillRect/>
          </a:stretch>
        </p:blipFill>
        <p:spPr>
          <a:xfrm>
            <a:off x="1219200" y="5869094"/>
            <a:ext cx="9342955" cy="275280"/>
          </a:xfrm>
          <a:prstGeom prst="rect">
            <a:avLst/>
          </a:prstGeom>
        </p:spPr>
      </p:pic>
    </p:spTree>
    <p:extLst>
      <p:ext uri="{BB962C8B-B14F-4D97-AF65-F5344CB8AC3E}">
        <p14:creationId xmlns:p14="http://schemas.microsoft.com/office/powerpoint/2010/main" val="3264046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2017</a:t>
            </a:r>
            <a:endParaRPr lang="en-US" dirty="0"/>
          </a:p>
        </p:txBody>
      </p:sp>
      <p:sp>
        <p:nvSpPr>
          <p:cNvPr id="3" name="Content Placeholder 2"/>
          <p:cNvSpPr>
            <a:spLocks noGrp="1"/>
          </p:cNvSpPr>
          <p:nvPr>
            <p:ph idx="1"/>
          </p:nvPr>
        </p:nvSpPr>
        <p:spPr>
          <a:xfrm>
            <a:off x="822959" y="1845734"/>
            <a:ext cx="7543801" cy="4250266"/>
          </a:xfrm>
        </p:spPr>
        <p:txBody>
          <a:bodyPr>
            <a:normAutofit fontScale="92500" lnSpcReduction="20000"/>
          </a:bodyPr>
          <a:lstStyle/>
          <a:p>
            <a:pPr>
              <a:buFont typeface="Arial" panose="020B0604020202020204" pitchFamily="34" charset="0"/>
              <a:buChar char="•"/>
            </a:pPr>
            <a:r>
              <a:rPr lang="en-US" sz="2800" dirty="0" smtClean="0"/>
              <a:t>Oral and written public comment by health groups and proponents of the amended regulations (6/17).</a:t>
            </a:r>
          </a:p>
          <a:p>
            <a:pPr>
              <a:buFont typeface="Arial" panose="020B0604020202020204" pitchFamily="34" charset="0"/>
              <a:buChar char="•"/>
            </a:pPr>
            <a:r>
              <a:rPr lang="en-US" sz="2800" dirty="0" smtClean="0"/>
              <a:t>KY </a:t>
            </a:r>
            <a:r>
              <a:rPr lang="en-US" sz="2800" dirty="0"/>
              <a:t>Administrative Regulation Review Subcommittee </a:t>
            </a:r>
            <a:r>
              <a:rPr lang="en-US" sz="2800" dirty="0" smtClean="0"/>
              <a:t>deferred amended (revised) regulations for one month (9/17)</a:t>
            </a:r>
          </a:p>
          <a:p>
            <a:pPr>
              <a:buFont typeface="Arial" panose="020B0604020202020204" pitchFamily="34" charset="0"/>
              <a:buChar char="•"/>
            </a:pPr>
            <a:r>
              <a:rPr lang="en-US" sz="2800" dirty="0"/>
              <a:t>Kentucky Radon Program Advisory Committee reviewed </a:t>
            </a:r>
            <a:r>
              <a:rPr lang="en-US" sz="2800" dirty="0" smtClean="0"/>
              <a:t>amended regulations and </a:t>
            </a:r>
            <a:r>
              <a:rPr lang="en-US" sz="2800" dirty="0"/>
              <a:t>provided </a:t>
            </a:r>
            <a:r>
              <a:rPr lang="en-US" sz="2800" dirty="0" smtClean="0"/>
              <a:t>comment.</a:t>
            </a:r>
          </a:p>
          <a:p>
            <a:pPr>
              <a:buFont typeface="Arial" panose="020B0604020202020204" pitchFamily="34" charset="0"/>
              <a:buChar char="•"/>
            </a:pPr>
            <a:r>
              <a:rPr lang="en-US" sz="2800" dirty="0" smtClean="0"/>
              <a:t>CHFS in process of revising amended regulations to address business concerns and to assure what is safe for the public and best practices for business owners.</a:t>
            </a:r>
            <a:endParaRPr lang="en-US" sz="2800" dirty="0"/>
          </a:p>
        </p:txBody>
      </p:sp>
    </p:spTree>
    <p:extLst>
      <p:ext uri="{BB962C8B-B14F-4D97-AF65-F5344CB8AC3E}">
        <p14:creationId xmlns:p14="http://schemas.microsoft.com/office/powerpoint/2010/main" val="3833857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822961" y="2057400"/>
            <a:ext cx="5044440" cy="4023360"/>
          </a:xfrm>
        </p:spPr>
        <p:txBody>
          <a:bodyPr/>
          <a:lstStyle/>
          <a:p>
            <a:pPr>
              <a:buFont typeface="Arial" panose="020B0604020202020204" pitchFamily="34" charset="0"/>
              <a:buChar char="•"/>
            </a:pPr>
            <a:r>
              <a:rPr lang="en-US" sz="3200" dirty="0"/>
              <a:t>Implementation &amp; enforcement of the </a:t>
            </a:r>
            <a:r>
              <a:rPr lang="en-US" sz="3200" dirty="0" smtClean="0"/>
              <a:t>regulations</a:t>
            </a:r>
            <a:endParaRPr lang="en-US" sz="3200" dirty="0"/>
          </a:p>
          <a:p>
            <a:pPr>
              <a:buFont typeface="Arial" panose="020B0604020202020204" pitchFamily="34" charset="0"/>
              <a:buChar char="•"/>
            </a:pPr>
            <a:r>
              <a:rPr lang="en-US" sz="3200" dirty="0" smtClean="0"/>
              <a:t>Increase access to affordable, adequate, accessible certified radon professionals</a:t>
            </a:r>
          </a:p>
          <a:p>
            <a:pPr>
              <a:buFont typeface="Arial" panose="020B0604020202020204" pitchFamily="34" charset="0"/>
              <a:buChar cha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61" y="2057400"/>
            <a:ext cx="2337707"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54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Radon in Real Estate Transactions</a:t>
            </a:r>
            <a:endParaRPr lang="en-US" dirty="0"/>
          </a:p>
        </p:txBody>
      </p:sp>
      <p:pic>
        <p:nvPicPr>
          <p:cNvPr id="4" name="Picture Placeholder 3"/>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3191" b="13191"/>
          <a:stretch>
            <a:fillRect/>
          </a:stretch>
        </p:blipFill>
        <p:spPr/>
      </p:pic>
    </p:spTree>
    <p:extLst>
      <p:ext uri="{BB962C8B-B14F-4D97-AF65-F5344CB8AC3E}">
        <p14:creationId xmlns:p14="http://schemas.microsoft.com/office/powerpoint/2010/main" val="31129836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Real Estate Transaction Laws</a:t>
            </a:r>
            <a:endParaRPr lang="en-US" dirty="0"/>
          </a:p>
        </p:txBody>
      </p:sp>
      <p:sp>
        <p:nvSpPr>
          <p:cNvPr id="3" name="Content Placeholder 2"/>
          <p:cNvSpPr>
            <a:spLocks noGrp="1"/>
          </p:cNvSpPr>
          <p:nvPr>
            <p:ph idx="1"/>
          </p:nvPr>
        </p:nvSpPr>
        <p:spPr>
          <a:xfrm>
            <a:off x="762000" y="1921934"/>
            <a:ext cx="7863841" cy="4250266"/>
          </a:xfrm>
        </p:spPr>
        <p:txBody>
          <a:bodyPr>
            <a:normAutofit fontScale="70000" lnSpcReduction="20000"/>
          </a:bodyPr>
          <a:lstStyle/>
          <a:p>
            <a:pPr>
              <a:buFont typeface="Arial" panose="020B0604020202020204" pitchFamily="34" charset="0"/>
              <a:buChar char="•"/>
            </a:pPr>
            <a:r>
              <a:rPr lang="en-US" sz="4000" dirty="0" smtClean="0"/>
              <a:t>32 state laws: </a:t>
            </a:r>
            <a:r>
              <a:rPr lang="en-US" sz="2600" b="1" dirty="0" smtClean="0">
                <a:solidFill>
                  <a:schemeClr val="accent1"/>
                </a:solidFill>
              </a:rPr>
              <a:t>AK, CA, CO, CT, DE, FL, IL, IN, IA, KS, KY, ME, MD, MI, MS, MT, NE, NH, NJ, NY, NC, OH, OK, OR, PA, RI, SC, SD, TN, TX, WA, WI</a:t>
            </a:r>
          </a:p>
          <a:p>
            <a:pPr>
              <a:buFont typeface="Arial" panose="020B0604020202020204" pitchFamily="34" charset="0"/>
              <a:buChar char="•"/>
            </a:pPr>
            <a:r>
              <a:rPr lang="en-US" sz="4000" dirty="0" smtClean="0"/>
              <a:t>No laws require </a:t>
            </a:r>
            <a:r>
              <a:rPr lang="en-US" sz="4600" b="1" dirty="0" smtClean="0">
                <a:solidFill>
                  <a:schemeClr val="accent1"/>
                </a:solidFill>
              </a:rPr>
              <a:t>radon testing</a:t>
            </a:r>
            <a:endParaRPr lang="en-US" sz="4600" b="1" dirty="0">
              <a:solidFill>
                <a:schemeClr val="accent1"/>
              </a:solidFill>
            </a:endParaRPr>
          </a:p>
          <a:p>
            <a:pPr>
              <a:buFont typeface="Arial" panose="020B0604020202020204" pitchFamily="34" charset="0"/>
              <a:buChar char="•"/>
            </a:pPr>
            <a:r>
              <a:rPr lang="en-US" sz="4000" dirty="0" smtClean="0">
                <a:solidFill>
                  <a:schemeClr val="tx2">
                    <a:lumMod val="75000"/>
                    <a:lumOff val="25000"/>
                  </a:schemeClr>
                </a:solidFill>
              </a:rPr>
              <a:t>Typically require </a:t>
            </a:r>
            <a:r>
              <a:rPr lang="en-US" sz="4600" b="1" dirty="0" smtClean="0">
                <a:solidFill>
                  <a:schemeClr val="accent1"/>
                </a:solidFill>
              </a:rPr>
              <a:t>disclosure of conditions the seller is aware of</a:t>
            </a:r>
          </a:p>
          <a:p>
            <a:pPr>
              <a:buFont typeface="Arial" panose="020B0604020202020204" pitchFamily="34" charset="0"/>
              <a:buChar char="•"/>
            </a:pPr>
            <a:r>
              <a:rPr lang="en-US" sz="4000" dirty="0" smtClean="0"/>
              <a:t>About half require </a:t>
            </a:r>
            <a:r>
              <a:rPr lang="en-US" sz="4600" b="1" dirty="0" smtClean="0">
                <a:solidFill>
                  <a:schemeClr val="accent1"/>
                </a:solidFill>
              </a:rPr>
              <a:t>disclosure of results</a:t>
            </a:r>
            <a:endParaRPr lang="en-US" sz="4000" b="1" dirty="0" smtClean="0">
              <a:solidFill>
                <a:schemeClr val="accent1"/>
              </a:solidFill>
            </a:endParaRPr>
          </a:p>
          <a:p>
            <a:pPr>
              <a:buFont typeface="Arial" panose="020B0604020202020204" pitchFamily="34" charset="0"/>
              <a:buChar char="•"/>
            </a:pPr>
            <a:r>
              <a:rPr lang="en-US" sz="4000" dirty="0" smtClean="0"/>
              <a:t>Few require </a:t>
            </a:r>
            <a:r>
              <a:rPr lang="en-US" sz="4600" b="1" dirty="0" smtClean="0">
                <a:solidFill>
                  <a:schemeClr val="accent1"/>
                </a:solidFill>
              </a:rPr>
              <a:t>disclosure of radon </a:t>
            </a:r>
            <a:r>
              <a:rPr lang="en-US" sz="4600" b="1" dirty="0" smtClean="0">
                <a:solidFill>
                  <a:schemeClr val="accent1"/>
                </a:solidFill>
              </a:rPr>
              <a:t>mitigation systems </a:t>
            </a:r>
            <a:r>
              <a:rPr lang="en-US" sz="4600" b="1" dirty="0" smtClean="0">
                <a:solidFill>
                  <a:schemeClr val="accent1"/>
                </a:solidFill>
              </a:rPr>
              <a:t>on property</a:t>
            </a:r>
          </a:p>
          <a:p>
            <a:pPr>
              <a:buFont typeface="Arial" panose="020B0604020202020204" pitchFamily="34" charset="0"/>
              <a:buChar char="•"/>
            </a:pPr>
            <a:r>
              <a:rPr lang="en-US" sz="4000" dirty="0" smtClean="0"/>
              <a:t>Eight require seller to provide </a:t>
            </a:r>
            <a:r>
              <a:rPr lang="en-US" sz="4600" b="1" dirty="0" smtClean="0">
                <a:solidFill>
                  <a:schemeClr val="accent1"/>
                </a:solidFill>
              </a:rPr>
              <a:t>general radon info</a:t>
            </a:r>
            <a:endParaRPr lang="en-US" sz="4000" b="1" dirty="0">
              <a:solidFill>
                <a:schemeClr val="accent1"/>
              </a:solidFill>
            </a:endParaRPr>
          </a:p>
          <a:p>
            <a:pPr>
              <a:buFont typeface="Arial" panose="020B0604020202020204" pitchFamily="34" charset="0"/>
              <a:buChar char="•"/>
            </a:pPr>
            <a:endParaRPr lang="en-US" sz="3600" b="1" dirty="0">
              <a:solidFill>
                <a:schemeClr val="accent1"/>
              </a:solidFill>
            </a:endParaRPr>
          </a:p>
        </p:txBody>
      </p:sp>
    </p:spTree>
    <p:extLst>
      <p:ext uri="{BB962C8B-B14F-4D97-AF65-F5344CB8AC3E}">
        <p14:creationId xmlns:p14="http://schemas.microsoft.com/office/powerpoint/2010/main" val="288387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Kentucky</a:t>
            </a:r>
            <a:endParaRPr lang="en-US" dirty="0"/>
          </a:p>
        </p:txBody>
      </p:sp>
      <p:sp>
        <p:nvSpPr>
          <p:cNvPr id="3" name="Content Placeholder 2"/>
          <p:cNvSpPr>
            <a:spLocks noGrp="1"/>
          </p:cNvSpPr>
          <p:nvPr>
            <p:ph idx="1"/>
          </p:nvPr>
        </p:nvSpPr>
        <p:spPr>
          <a:xfrm>
            <a:off x="822959" y="1845734"/>
            <a:ext cx="7543801" cy="4478866"/>
          </a:xfrm>
        </p:spPr>
        <p:txBody>
          <a:bodyPr>
            <a:noAutofit/>
          </a:bodyPr>
          <a:lstStyle/>
          <a:p>
            <a:pPr>
              <a:buFont typeface="Arial" panose="020B0604020202020204" pitchFamily="34" charset="0"/>
              <a:buChar char="•"/>
            </a:pPr>
            <a:r>
              <a:rPr lang="en-US" sz="3200" dirty="0" smtClean="0"/>
              <a:t>KRS 324.360</a:t>
            </a:r>
            <a:endParaRPr lang="en-US" sz="3200" dirty="0"/>
          </a:p>
          <a:p>
            <a:pPr lvl="1">
              <a:buFont typeface="Wingdings" panose="05000000000000000000" pitchFamily="2" charset="2"/>
              <a:buChar char="ü"/>
            </a:pPr>
            <a:r>
              <a:rPr lang="en-US" sz="2800" dirty="0" smtClean="0"/>
              <a:t>201 </a:t>
            </a:r>
            <a:r>
              <a:rPr lang="en-US" sz="2800" dirty="0"/>
              <a:t>KY Adm. Code 11:350</a:t>
            </a:r>
          </a:p>
          <a:p>
            <a:pPr>
              <a:buFont typeface="Arial" panose="020B0604020202020204" pitchFamily="34" charset="0"/>
              <a:buChar char="•"/>
            </a:pPr>
            <a:r>
              <a:rPr lang="en-US" sz="3200" dirty="0" smtClean="0"/>
              <a:t>Requires </a:t>
            </a:r>
            <a:r>
              <a:rPr lang="en-US" sz="3200" dirty="0"/>
              <a:t>specific disclosure:</a:t>
            </a:r>
          </a:p>
          <a:p>
            <a:pPr lvl="1">
              <a:buFont typeface="Wingdings" panose="05000000000000000000" pitchFamily="2" charset="2"/>
              <a:buChar char="ü"/>
            </a:pPr>
            <a:r>
              <a:rPr lang="en-US" sz="2800" dirty="0"/>
              <a:t>“Aware of any testing for radon gas?...Results, if tested.”</a:t>
            </a:r>
          </a:p>
          <a:p>
            <a:pPr lvl="1">
              <a:buFont typeface="Wingdings" panose="05000000000000000000" pitchFamily="2" charset="2"/>
              <a:buChar char="ü"/>
            </a:pPr>
            <a:r>
              <a:rPr lang="en-US" sz="2800" dirty="0"/>
              <a:t>Test results</a:t>
            </a:r>
          </a:p>
          <a:p>
            <a:pPr>
              <a:buFont typeface="Arial" panose="020B0604020202020204" pitchFamily="34" charset="0"/>
              <a:buChar char="•"/>
            </a:pPr>
            <a:r>
              <a:rPr lang="en-US" sz="3200" dirty="0" smtClean="0"/>
              <a:t>Required general radon information:</a:t>
            </a:r>
          </a:p>
          <a:p>
            <a:pPr lvl="1">
              <a:buFont typeface="Wingdings" panose="05000000000000000000" pitchFamily="2" charset="2"/>
              <a:buChar char="ü"/>
            </a:pPr>
            <a:r>
              <a:rPr lang="en-US" sz="2800" dirty="0" smtClean="0"/>
              <a:t>No</a:t>
            </a:r>
            <a:endParaRPr lang="en-US" sz="2800" dirty="0"/>
          </a:p>
        </p:txBody>
      </p:sp>
    </p:spTree>
    <p:extLst>
      <p:ext uri="{BB962C8B-B14F-4D97-AF65-F5344CB8AC3E}">
        <p14:creationId xmlns:p14="http://schemas.microsoft.com/office/powerpoint/2010/main" val="131920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for Future Policy Development</a:t>
            </a:r>
            <a:endParaRPr lang="en-US" dirty="0"/>
          </a:p>
        </p:txBody>
      </p:sp>
      <p:sp>
        <p:nvSpPr>
          <p:cNvPr id="3" name="Content Placeholder 2"/>
          <p:cNvSpPr>
            <a:spLocks noGrp="1"/>
          </p:cNvSpPr>
          <p:nvPr>
            <p:ph idx="1"/>
          </p:nvPr>
        </p:nvSpPr>
        <p:spPr>
          <a:xfrm>
            <a:off x="533401" y="2057400"/>
            <a:ext cx="4419600" cy="4023360"/>
          </a:xfrm>
        </p:spPr>
        <p:txBody>
          <a:bodyPr/>
          <a:lstStyle/>
          <a:p>
            <a:pPr>
              <a:buFont typeface="Arial" panose="020B0604020202020204" pitchFamily="34" charset="0"/>
              <a:buChar char="•"/>
            </a:pPr>
            <a:r>
              <a:rPr lang="en-US" sz="3200" dirty="0" smtClean="0"/>
              <a:t>Require radon </a:t>
            </a:r>
            <a:r>
              <a:rPr lang="en-US" sz="3200" dirty="0"/>
              <a:t>i</a:t>
            </a:r>
            <a:r>
              <a:rPr lang="en-US" sz="3200" dirty="0" smtClean="0"/>
              <a:t>nformation to warn sellers and </a:t>
            </a:r>
            <a:r>
              <a:rPr lang="en-US" sz="3200" dirty="0" smtClean="0"/>
              <a:t>b</a:t>
            </a:r>
            <a:r>
              <a:rPr lang="en-US" sz="3200" dirty="0" smtClean="0"/>
              <a:t>uyers</a:t>
            </a:r>
            <a:endParaRPr lang="en-US" sz="3200" dirty="0" smtClean="0"/>
          </a:p>
          <a:p>
            <a:pPr>
              <a:buFont typeface="Arial" panose="020B0604020202020204" pitchFamily="34" charset="0"/>
              <a:buChar char="•"/>
            </a:pPr>
            <a:r>
              <a:rPr lang="en-US" sz="3200" dirty="0" smtClean="0"/>
              <a:t>Require seller and buyer to sign to affirm disclosures</a:t>
            </a:r>
            <a:endParaRPr lang="en-US" sz="3200" dirty="0" smtClean="0"/>
          </a:p>
          <a:p>
            <a:pPr>
              <a:buFont typeface="Arial" panose="020B0604020202020204" pitchFamily="34" charset="0"/>
              <a:buChar char="•"/>
            </a:pPr>
            <a:r>
              <a:rPr lang="en-US" sz="3200" dirty="0" smtClean="0"/>
              <a:t>Require sellers to test and disclose results</a:t>
            </a:r>
            <a:endParaRPr lang="en-US" sz="3200" dirty="0" smtClean="0"/>
          </a:p>
          <a:p>
            <a:pPr>
              <a:buFont typeface="Arial" panose="020B0604020202020204" pitchFamily="34" charset="0"/>
              <a:buChar cha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1" y="2590800"/>
            <a:ext cx="3919025" cy="2612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666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Radon in Rental Dwellings</a:t>
            </a:r>
            <a:endParaRPr lang="en-US" dirty="0"/>
          </a:p>
        </p:txBody>
      </p:sp>
      <p:pic>
        <p:nvPicPr>
          <p:cNvPr id="4" name="Picture Placeholder 3"/>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6606" b="47690"/>
          <a:stretch/>
        </p:blipFill>
        <p:spPr/>
      </p:pic>
    </p:spTree>
    <p:extLst>
      <p:ext uri="{BB962C8B-B14F-4D97-AF65-F5344CB8AC3E}">
        <p14:creationId xmlns:p14="http://schemas.microsoft.com/office/powerpoint/2010/main" val="36380708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Radon in Rental Dwellings</a:t>
            </a:r>
            <a:endParaRPr lang="en-US" dirty="0"/>
          </a:p>
        </p:txBody>
      </p:sp>
      <p:sp>
        <p:nvSpPr>
          <p:cNvPr id="3" name="Content Placeholder 2"/>
          <p:cNvSpPr>
            <a:spLocks noGrp="1"/>
          </p:cNvSpPr>
          <p:nvPr>
            <p:ph idx="1"/>
          </p:nvPr>
        </p:nvSpPr>
        <p:spPr>
          <a:xfrm>
            <a:off x="762000" y="1921934"/>
            <a:ext cx="7863841" cy="4250266"/>
          </a:xfrm>
        </p:spPr>
        <p:txBody>
          <a:bodyPr>
            <a:normAutofit/>
          </a:bodyPr>
          <a:lstStyle/>
          <a:p>
            <a:pPr>
              <a:buFont typeface="Arial" panose="020B0604020202020204" pitchFamily="34" charset="0"/>
              <a:buChar char="•"/>
            </a:pPr>
            <a:r>
              <a:rPr lang="en-US" sz="4000" dirty="0" smtClean="0"/>
              <a:t>3 state laws: </a:t>
            </a:r>
            <a:r>
              <a:rPr lang="en-US" sz="2600" b="1" dirty="0" smtClean="0">
                <a:solidFill>
                  <a:schemeClr val="accent1"/>
                </a:solidFill>
              </a:rPr>
              <a:t>FL, IL, ME</a:t>
            </a:r>
          </a:p>
          <a:p>
            <a:pPr>
              <a:buFont typeface="Arial" panose="020B0604020202020204" pitchFamily="34" charset="0"/>
              <a:buChar char="•"/>
            </a:pPr>
            <a:r>
              <a:rPr lang="en-US" sz="4000" dirty="0" smtClean="0"/>
              <a:t>Landlords must disclose </a:t>
            </a:r>
            <a:r>
              <a:rPr lang="en-US" sz="4600" b="1" dirty="0" smtClean="0">
                <a:solidFill>
                  <a:schemeClr val="accent1"/>
                </a:solidFill>
              </a:rPr>
              <a:t>radon </a:t>
            </a:r>
            <a:r>
              <a:rPr lang="en-US" sz="4600" b="1" dirty="0" smtClean="0">
                <a:solidFill>
                  <a:schemeClr val="accent1"/>
                </a:solidFill>
              </a:rPr>
              <a:t>information to tenants</a:t>
            </a:r>
            <a:endParaRPr lang="en-US" sz="4600" b="1" dirty="0" smtClean="0">
              <a:solidFill>
                <a:schemeClr val="accent1"/>
              </a:solidFill>
            </a:endParaRPr>
          </a:p>
          <a:p>
            <a:pPr>
              <a:buFont typeface="Arial" panose="020B0604020202020204" pitchFamily="34" charset="0"/>
              <a:buChar char="•"/>
            </a:pPr>
            <a:r>
              <a:rPr lang="en-US" sz="4000" dirty="0" smtClean="0"/>
              <a:t>Requires landlords to </a:t>
            </a:r>
            <a:r>
              <a:rPr lang="en-US" sz="4600" b="1" dirty="0" smtClean="0">
                <a:solidFill>
                  <a:schemeClr val="accent1"/>
                </a:solidFill>
              </a:rPr>
              <a:t>test and mitigate </a:t>
            </a:r>
            <a:r>
              <a:rPr lang="en-US" sz="4000" dirty="0" smtClean="0">
                <a:solidFill>
                  <a:schemeClr val="tx2">
                    <a:lumMod val="75000"/>
                    <a:lumOff val="25000"/>
                  </a:schemeClr>
                </a:solidFill>
              </a:rPr>
              <a:t>for elevated </a:t>
            </a:r>
            <a:r>
              <a:rPr lang="en-US" sz="4000" dirty="0" smtClean="0">
                <a:solidFill>
                  <a:schemeClr val="tx2">
                    <a:lumMod val="75000"/>
                    <a:lumOff val="25000"/>
                  </a:schemeClr>
                </a:solidFill>
              </a:rPr>
              <a:t>levels        (ME only)</a:t>
            </a:r>
            <a:endParaRPr lang="en-US" sz="4000" dirty="0" smtClean="0">
              <a:solidFill>
                <a:schemeClr val="tx2">
                  <a:lumMod val="75000"/>
                  <a:lumOff val="25000"/>
                </a:schemeClr>
              </a:solidFill>
            </a:endParaRPr>
          </a:p>
          <a:p>
            <a:pPr>
              <a:buFont typeface="Arial" panose="020B0604020202020204" pitchFamily="34" charset="0"/>
              <a:buChar char="•"/>
            </a:pPr>
            <a:endParaRPr lang="en-US" sz="4000" dirty="0">
              <a:solidFill>
                <a:schemeClr val="tx2">
                  <a:lumMod val="75000"/>
                  <a:lumOff val="25000"/>
                </a:schemeClr>
              </a:solidFill>
            </a:endParaRPr>
          </a:p>
          <a:p>
            <a:pPr>
              <a:buFont typeface="Arial" panose="020B0604020202020204" pitchFamily="34" charset="0"/>
              <a:buChar char="•"/>
            </a:pPr>
            <a:endParaRPr lang="en-US" sz="4600" b="1" dirty="0">
              <a:solidFill>
                <a:schemeClr val="accent1"/>
              </a:solidFill>
            </a:endParaRPr>
          </a:p>
          <a:p>
            <a:pPr>
              <a:buFont typeface="Arial" panose="020B0604020202020204" pitchFamily="34" charset="0"/>
              <a:buChar char="•"/>
            </a:pPr>
            <a:endParaRPr lang="en-US" sz="3600" b="1" dirty="0">
              <a:solidFill>
                <a:schemeClr val="accent1"/>
              </a:solidFill>
            </a:endParaRPr>
          </a:p>
        </p:txBody>
      </p:sp>
    </p:spTree>
    <p:extLst>
      <p:ext uri="{BB962C8B-B14F-4D97-AF65-F5344CB8AC3E}">
        <p14:creationId xmlns:p14="http://schemas.microsoft.com/office/powerpoint/2010/main" val="313899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txBox="1">
            <a:spLocks/>
          </p:cNvSpPr>
          <p:nvPr/>
        </p:nvSpPr>
        <p:spPr>
          <a:xfrm>
            <a:off x="914401" y="2088765"/>
            <a:ext cx="7391399" cy="88303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b="1" dirty="0" smtClean="0">
                <a:solidFill>
                  <a:schemeClr val="accent1"/>
                </a:solidFill>
              </a:rPr>
              <a:t>Vision: </a:t>
            </a:r>
            <a:r>
              <a:rPr lang="en-US" sz="2400" dirty="0" smtClean="0"/>
              <a:t>All people will have access to clean air and live in healthy environments.</a:t>
            </a:r>
            <a:endParaRPr lang="en-US" sz="2400" dirty="0"/>
          </a:p>
        </p:txBody>
      </p:sp>
      <p:sp>
        <p:nvSpPr>
          <p:cNvPr id="4" name="Content Placeholder 3"/>
          <p:cNvSpPr txBox="1">
            <a:spLocks/>
          </p:cNvSpPr>
          <p:nvPr/>
        </p:nvSpPr>
        <p:spPr>
          <a:xfrm>
            <a:off x="914400" y="3048000"/>
            <a:ext cx="7620001" cy="28346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b="1" dirty="0" smtClean="0">
                <a:solidFill>
                  <a:schemeClr val="accent1"/>
                </a:solidFill>
              </a:rPr>
              <a:t>Mission: </a:t>
            </a:r>
            <a:r>
              <a:rPr lang="en-US" sz="2400" dirty="0" smtClean="0"/>
              <a:t>To promote lung health and healthy environments to achieve health equity through:</a:t>
            </a:r>
          </a:p>
          <a:p>
            <a:pPr marL="514350" indent="-514350">
              <a:buFont typeface="Calibri" panose="020F0502020204030204" pitchFamily="34" charset="0"/>
              <a:buAutoNum type="alphaLcParenR"/>
            </a:pPr>
            <a:r>
              <a:rPr lang="en-US" dirty="0" smtClean="0"/>
              <a:t>research </a:t>
            </a:r>
          </a:p>
          <a:p>
            <a:pPr marL="514350" indent="-514350">
              <a:buFont typeface="Calibri" panose="020F0502020204030204" pitchFamily="34" charset="0"/>
              <a:buAutoNum type="alphaLcParenR"/>
            </a:pPr>
            <a:r>
              <a:rPr lang="en-US" dirty="0" smtClean="0"/>
              <a:t>community outreach and empowerment</a:t>
            </a:r>
          </a:p>
          <a:p>
            <a:pPr marL="514350" indent="-514350">
              <a:buFont typeface="Calibri" panose="020F0502020204030204" pitchFamily="34" charset="0"/>
              <a:buAutoNum type="alphaLcParenR"/>
            </a:pPr>
            <a:r>
              <a:rPr lang="en-US" dirty="0" smtClean="0"/>
              <a:t>advocacy and policy development</a:t>
            </a:r>
          </a:p>
          <a:p>
            <a:pPr marL="514350" indent="-514350">
              <a:buFont typeface="Calibri" panose="020F0502020204030204" pitchFamily="34" charset="0"/>
              <a:buAutoNum type="alphaLcParenR"/>
            </a:pPr>
            <a:r>
              <a:rPr lang="en-US" dirty="0" smtClean="0"/>
              <a:t>access to health services</a:t>
            </a:r>
            <a:endParaRPr lang="en-US" dirty="0"/>
          </a:p>
        </p:txBody>
      </p:sp>
      <p:pic>
        <p:nvPicPr>
          <p:cNvPr id="5" name="Picture 4"/>
          <p:cNvPicPr>
            <a:picLocks noChangeAspect="1"/>
          </p:cNvPicPr>
          <p:nvPr/>
        </p:nvPicPr>
        <p:blipFill>
          <a:blip r:embed="rId3"/>
          <a:stretch>
            <a:fillRect/>
          </a:stretch>
        </p:blipFill>
        <p:spPr>
          <a:xfrm>
            <a:off x="5715000" y="596723"/>
            <a:ext cx="2283595" cy="969295"/>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127906"/>
            <a:ext cx="2438400" cy="83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781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for Future Policy Development</a:t>
            </a:r>
            <a:endParaRPr lang="en-US" dirty="0"/>
          </a:p>
        </p:txBody>
      </p:sp>
      <p:sp>
        <p:nvSpPr>
          <p:cNvPr id="3" name="Content Placeholder 2"/>
          <p:cNvSpPr>
            <a:spLocks noGrp="1"/>
          </p:cNvSpPr>
          <p:nvPr>
            <p:ph idx="1"/>
          </p:nvPr>
        </p:nvSpPr>
        <p:spPr>
          <a:xfrm>
            <a:off x="822961" y="2057400"/>
            <a:ext cx="4358640" cy="4023360"/>
          </a:xfrm>
        </p:spPr>
        <p:txBody>
          <a:bodyPr>
            <a:normAutofit fontScale="85000" lnSpcReduction="10000"/>
          </a:bodyPr>
          <a:lstStyle/>
          <a:p>
            <a:pPr>
              <a:buFont typeface="Arial" panose="020B0604020202020204" pitchFamily="34" charset="0"/>
              <a:buChar char="•"/>
            </a:pPr>
            <a:r>
              <a:rPr lang="en-US" sz="3200" dirty="0" smtClean="0"/>
              <a:t>Require landlords to test &amp; mitigate </a:t>
            </a:r>
            <a:r>
              <a:rPr lang="en-US" sz="3200" dirty="0" smtClean="0"/>
              <a:t>for radon, if high</a:t>
            </a:r>
            <a:endParaRPr lang="en-US" sz="3200" dirty="0" smtClean="0"/>
          </a:p>
          <a:p>
            <a:pPr>
              <a:buFont typeface="Arial" panose="020B0604020202020204" pitchFamily="34" charset="0"/>
              <a:buChar char="•"/>
            </a:pPr>
            <a:r>
              <a:rPr lang="en-US" sz="3200" dirty="0" smtClean="0"/>
              <a:t>Require services by certified professionals</a:t>
            </a:r>
          </a:p>
          <a:p>
            <a:pPr>
              <a:buFont typeface="Arial" panose="020B0604020202020204" pitchFamily="34" charset="0"/>
              <a:buChar char="•"/>
            </a:pPr>
            <a:r>
              <a:rPr lang="en-US" sz="3200" dirty="0" smtClean="0"/>
              <a:t>Require reporting to </a:t>
            </a:r>
            <a:r>
              <a:rPr lang="en-US" sz="3200" dirty="0" smtClean="0"/>
              <a:t>tenants and the state</a:t>
            </a:r>
          </a:p>
          <a:p>
            <a:pPr>
              <a:buFont typeface="Arial" panose="020B0604020202020204" pitchFamily="34" charset="0"/>
              <a:buChar char="•"/>
            </a:pPr>
            <a:r>
              <a:rPr lang="en-US" sz="3200" dirty="0"/>
              <a:t>R</a:t>
            </a:r>
            <a:r>
              <a:rPr lang="en-US" sz="3200" dirty="0" smtClean="0"/>
              <a:t>adon-related </a:t>
            </a:r>
            <a:r>
              <a:rPr lang="en-US" sz="3200" dirty="0"/>
              <a:t>requirements in connection with </a:t>
            </a:r>
            <a:r>
              <a:rPr lang="en-US" sz="3200" dirty="0" smtClean="0"/>
              <a:t>affordable </a:t>
            </a:r>
            <a:r>
              <a:rPr lang="en-US" sz="3200" dirty="0"/>
              <a:t>housing funding programs. </a:t>
            </a:r>
          </a:p>
          <a:p>
            <a:pPr>
              <a:buFont typeface="Arial" panose="020B0604020202020204" pitchFamily="34" charset="0"/>
              <a:buChar char="•"/>
            </a:pPr>
            <a:endParaRPr lang="en-US" sz="3200" dirty="0"/>
          </a:p>
          <a:p>
            <a:pPr>
              <a:buFont typeface="Arial" panose="020B0604020202020204" pitchFamily="34" charset="0"/>
              <a:buChar char="•"/>
            </a:pPr>
            <a:endParaRPr lang="en-US" sz="3200" dirty="0" smtClean="0"/>
          </a:p>
          <a:p>
            <a:pPr>
              <a:buFont typeface="Arial" panose="020B0604020202020204" pitchFamily="34" charset="0"/>
              <a:buChar char="•"/>
            </a:pPr>
            <a:endParaRPr lang="en-US" sz="3200" dirty="0" smtClean="0"/>
          </a:p>
          <a:p>
            <a:pPr>
              <a:buFont typeface="Arial" panose="020B0604020202020204" pitchFamily="34" charset="0"/>
              <a:buChar cha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880" y="2362200"/>
            <a:ext cx="3601720" cy="2684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2372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Radon in New Home Construction</a:t>
            </a:r>
            <a:endParaRPr lang="en-US" dirty="0"/>
          </a:p>
        </p:txBody>
      </p:sp>
      <p:pic>
        <p:nvPicPr>
          <p:cNvPr id="4" name="Picture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9100" b="9100"/>
          <a:stretch>
            <a:fillRect/>
          </a:stretch>
        </p:blipFill>
        <p:spPr/>
      </p:pic>
    </p:spTree>
    <p:extLst>
      <p:ext uri="{BB962C8B-B14F-4D97-AF65-F5344CB8AC3E}">
        <p14:creationId xmlns:p14="http://schemas.microsoft.com/office/powerpoint/2010/main" val="3230778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Radon Resistant New Construction (RRNC)</a:t>
            </a:r>
            <a:endParaRPr lang="en-US" dirty="0"/>
          </a:p>
        </p:txBody>
      </p:sp>
      <p:sp>
        <p:nvSpPr>
          <p:cNvPr id="3" name="Content Placeholder 2"/>
          <p:cNvSpPr>
            <a:spLocks noGrp="1"/>
          </p:cNvSpPr>
          <p:nvPr>
            <p:ph idx="1"/>
          </p:nvPr>
        </p:nvSpPr>
        <p:spPr>
          <a:xfrm>
            <a:off x="762000" y="1921934"/>
            <a:ext cx="7863841" cy="4250266"/>
          </a:xfrm>
        </p:spPr>
        <p:txBody>
          <a:bodyPr>
            <a:normAutofit fontScale="85000" lnSpcReduction="20000"/>
          </a:bodyPr>
          <a:lstStyle/>
          <a:p>
            <a:pPr>
              <a:buFont typeface="Arial" panose="020B0604020202020204" pitchFamily="34" charset="0"/>
              <a:buChar char="•"/>
            </a:pPr>
            <a:r>
              <a:rPr lang="en-US" sz="3600" dirty="0" smtClean="0"/>
              <a:t>8 state laws: </a:t>
            </a:r>
            <a:r>
              <a:rPr lang="en-US" sz="2400" b="1" dirty="0" smtClean="0">
                <a:solidFill>
                  <a:schemeClr val="accent1"/>
                </a:solidFill>
              </a:rPr>
              <a:t>IL, MA MD, MI, MN, NJ, OR, WA</a:t>
            </a:r>
          </a:p>
          <a:p>
            <a:pPr>
              <a:buFont typeface="Arial" panose="020B0604020202020204" pitchFamily="34" charset="0"/>
              <a:buChar char="•"/>
            </a:pPr>
            <a:r>
              <a:rPr lang="en-US" sz="4000" b="1" dirty="0" smtClean="0">
                <a:solidFill>
                  <a:schemeClr val="accent1"/>
                </a:solidFill>
              </a:rPr>
              <a:t>Mandatory RRNC integrated </a:t>
            </a:r>
            <a:r>
              <a:rPr lang="en-US" sz="4000" b="1" dirty="0" smtClean="0">
                <a:solidFill>
                  <a:schemeClr val="accent1"/>
                </a:solidFill>
              </a:rPr>
              <a:t>into </a:t>
            </a:r>
            <a:r>
              <a:rPr lang="en-US" sz="4000" b="1" dirty="0" smtClean="0">
                <a:solidFill>
                  <a:schemeClr val="accent1"/>
                </a:solidFill>
              </a:rPr>
              <a:t>residential building codes</a:t>
            </a:r>
          </a:p>
          <a:p>
            <a:pPr>
              <a:buFont typeface="Arial" panose="020B0604020202020204" pitchFamily="34" charset="0"/>
              <a:buChar char="•"/>
            </a:pPr>
            <a:r>
              <a:rPr lang="en-US" sz="4000" dirty="0" smtClean="0">
                <a:solidFill>
                  <a:schemeClr val="tx1"/>
                </a:solidFill>
              </a:rPr>
              <a:t>Five adopted </a:t>
            </a:r>
            <a:r>
              <a:rPr lang="en-US" sz="4000" b="1" dirty="0" smtClean="0">
                <a:solidFill>
                  <a:schemeClr val="accent1"/>
                </a:solidFill>
              </a:rPr>
              <a:t>model building code </a:t>
            </a:r>
            <a:r>
              <a:rPr lang="en-US" sz="4000" dirty="0" smtClean="0">
                <a:solidFill>
                  <a:schemeClr val="accent1"/>
                </a:solidFill>
              </a:rPr>
              <a:t>(IRC)</a:t>
            </a:r>
            <a:endParaRPr lang="en-US" sz="4000" dirty="0" smtClean="0">
              <a:solidFill>
                <a:schemeClr val="tx1"/>
              </a:solidFill>
            </a:endParaRPr>
          </a:p>
          <a:p>
            <a:pPr>
              <a:buFont typeface="Arial" panose="020B0604020202020204" pitchFamily="34" charset="0"/>
              <a:buChar char="•"/>
            </a:pPr>
            <a:r>
              <a:rPr lang="en-US" sz="3600" dirty="0" smtClean="0">
                <a:solidFill>
                  <a:schemeClr val="tx2">
                    <a:lumMod val="75000"/>
                    <a:lumOff val="25000"/>
                  </a:schemeClr>
                </a:solidFill>
              </a:rPr>
              <a:t>None </a:t>
            </a:r>
            <a:r>
              <a:rPr lang="en-US" sz="4000" b="1" dirty="0" smtClean="0">
                <a:solidFill>
                  <a:schemeClr val="accent1"/>
                </a:solidFill>
              </a:rPr>
              <a:t>require radon testing </a:t>
            </a:r>
            <a:r>
              <a:rPr lang="en-US" sz="4000" dirty="0" smtClean="0"/>
              <a:t>following construction</a:t>
            </a:r>
          </a:p>
          <a:p>
            <a:pPr>
              <a:buFont typeface="Arial" panose="020B0604020202020204" pitchFamily="34" charset="0"/>
              <a:buChar char="•"/>
            </a:pPr>
            <a:r>
              <a:rPr lang="en-US" sz="4000" dirty="0" smtClean="0"/>
              <a:t>Two require </a:t>
            </a:r>
            <a:r>
              <a:rPr lang="en-US" sz="4000" b="1" dirty="0" smtClean="0">
                <a:solidFill>
                  <a:schemeClr val="accent1"/>
                </a:solidFill>
              </a:rPr>
              <a:t>RRNC throughout state</a:t>
            </a:r>
          </a:p>
          <a:p>
            <a:pPr>
              <a:buFont typeface="Arial" panose="020B0604020202020204" pitchFamily="34" charset="0"/>
              <a:buChar char="•"/>
            </a:pPr>
            <a:r>
              <a:rPr lang="en-US" sz="3600" dirty="0" smtClean="0">
                <a:solidFill>
                  <a:schemeClr val="tx2">
                    <a:lumMod val="75000"/>
                    <a:lumOff val="25000"/>
                  </a:schemeClr>
                </a:solidFill>
              </a:rPr>
              <a:t>Voluntary</a:t>
            </a:r>
            <a:r>
              <a:rPr lang="en-US" sz="4000" b="1" dirty="0" smtClean="0">
                <a:solidFill>
                  <a:schemeClr val="accent1"/>
                </a:solidFill>
              </a:rPr>
              <a:t> </a:t>
            </a:r>
            <a:r>
              <a:rPr lang="en-US" sz="4000" b="1" dirty="0" smtClean="0">
                <a:solidFill>
                  <a:schemeClr val="accent1"/>
                </a:solidFill>
              </a:rPr>
              <a:t>‘Gold Standard’ </a:t>
            </a:r>
            <a:r>
              <a:rPr lang="en-US" sz="3600" dirty="0" smtClean="0">
                <a:solidFill>
                  <a:schemeClr val="tx1"/>
                </a:solidFill>
              </a:rPr>
              <a:t>(MN DOH)</a:t>
            </a:r>
            <a:endParaRPr lang="en-US" sz="3600" dirty="0">
              <a:solidFill>
                <a:schemeClr val="tx1"/>
              </a:solidFill>
            </a:endParaRPr>
          </a:p>
          <a:p>
            <a:pPr>
              <a:buFont typeface="Arial" panose="020B0604020202020204" pitchFamily="34" charset="0"/>
              <a:buChar char="•"/>
            </a:pPr>
            <a:endParaRPr lang="en-US" sz="4600" b="1" dirty="0">
              <a:solidFill>
                <a:schemeClr val="accent1"/>
              </a:solidFill>
            </a:endParaRPr>
          </a:p>
          <a:p>
            <a:pPr>
              <a:buFont typeface="Arial" panose="020B0604020202020204" pitchFamily="34" charset="0"/>
              <a:buChar char="•"/>
            </a:pPr>
            <a:endParaRPr lang="en-US" sz="3600" b="1" dirty="0">
              <a:solidFill>
                <a:schemeClr val="accent1"/>
              </a:solidFill>
            </a:endParaRPr>
          </a:p>
        </p:txBody>
      </p:sp>
    </p:spTree>
    <p:extLst>
      <p:ext uri="{BB962C8B-B14F-4D97-AF65-F5344CB8AC3E}">
        <p14:creationId xmlns:p14="http://schemas.microsoft.com/office/powerpoint/2010/main" val="76727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for Future Policy Development</a:t>
            </a:r>
            <a:endParaRPr lang="en-US" dirty="0"/>
          </a:p>
        </p:txBody>
      </p:sp>
      <p:sp>
        <p:nvSpPr>
          <p:cNvPr id="3" name="Content Placeholder 2"/>
          <p:cNvSpPr>
            <a:spLocks noGrp="1"/>
          </p:cNvSpPr>
          <p:nvPr>
            <p:ph idx="1"/>
          </p:nvPr>
        </p:nvSpPr>
        <p:spPr>
          <a:xfrm>
            <a:off x="822961" y="1920240"/>
            <a:ext cx="4815839" cy="4023360"/>
          </a:xfrm>
        </p:spPr>
        <p:txBody>
          <a:bodyPr>
            <a:normAutofit fontScale="92500"/>
          </a:bodyPr>
          <a:lstStyle/>
          <a:p>
            <a:pPr>
              <a:buFont typeface="Arial" panose="020B0604020202020204" pitchFamily="34" charset="0"/>
              <a:buChar char="•"/>
            </a:pPr>
            <a:r>
              <a:rPr lang="en-US" sz="3200" dirty="0" smtClean="0"/>
              <a:t>Revise Residential </a:t>
            </a:r>
            <a:r>
              <a:rPr lang="en-US" sz="3200" dirty="0"/>
              <a:t>Buildings </a:t>
            </a:r>
            <a:r>
              <a:rPr lang="en-US" sz="3200" dirty="0" smtClean="0"/>
              <a:t>Codes to include RRNC</a:t>
            </a:r>
            <a:endParaRPr lang="en-US" sz="3200" dirty="0"/>
          </a:p>
          <a:p>
            <a:pPr>
              <a:buFont typeface="Arial" panose="020B0604020202020204" pitchFamily="34" charset="0"/>
              <a:buChar char="•"/>
            </a:pPr>
            <a:r>
              <a:rPr lang="en-US" sz="3200" dirty="0" smtClean="0"/>
              <a:t>Geographic Scope (mod-high radon potential)</a:t>
            </a:r>
          </a:p>
          <a:p>
            <a:pPr>
              <a:buFont typeface="Arial" panose="020B0604020202020204" pitchFamily="34" charset="0"/>
              <a:buChar char="•"/>
            </a:pPr>
            <a:r>
              <a:rPr lang="en-US" sz="3200" dirty="0" smtClean="0"/>
              <a:t>Active vs. </a:t>
            </a:r>
            <a:r>
              <a:rPr lang="en-US" sz="3200" dirty="0" smtClean="0"/>
              <a:t>passive (+ testing)</a:t>
            </a:r>
            <a:endParaRPr lang="en-US" sz="3200" dirty="0" smtClean="0"/>
          </a:p>
          <a:p>
            <a:pPr>
              <a:buFont typeface="Arial" panose="020B0604020202020204" pitchFamily="34" charset="0"/>
              <a:buChar char="•"/>
            </a:pPr>
            <a:r>
              <a:rPr lang="en-US" sz="3200" dirty="0" smtClean="0"/>
              <a:t>Require builders to provide new homeowners with radon information</a:t>
            </a:r>
            <a:endParaRPr lang="en-US" sz="3200" dirty="0" smtClean="0"/>
          </a:p>
          <a:p>
            <a:pPr>
              <a:buFont typeface="Arial" panose="020B0604020202020204" pitchFamily="34" charset="0"/>
              <a:buChar char="•"/>
            </a:pPr>
            <a:endParaRPr lang="en-US" sz="3200" dirty="0" smtClean="0"/>
          </a:p>
          <a:p>
            <a:pPr>
              <a:buFont typeface="Arial" panose="020B0604020202020204" pitchFamily="34" charset="0"/>
              <a:buChar cha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339" y="2590800"/>
            <a:ext cx="3344405" cy="2238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1986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52400" y="1143000"/>
            <a:ext cx="8793467" cy="4267200"/>
          </a:xfrm>
          <a:prstGeom prst="rect">
            <a:avLst/>
          </a:prstGeom>
        </p:spPr>
      </p:pic>
    </p:spTree>
    <p:extLst>
      <p:ext uri="{BB962C8B-B14F-4D97-AF65-F5344CB8AC3E}">
        <p14:creationId xmlns:p14="http://schemas.microsoft.com/office/powerpoint/2010/main" val="189961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Radon in Childcare Centers</a:t>
            </a:r>
            <a:endParaRPr lang="en-US" dirty="0"/>
          </a:p>
        </p:txBody>
      </p:sp>
      <p:pic>
        <p:nvPicPr>
          <p:cNvPr id="4" name="Picture Placeholder 3"/>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19688"/>
          <a:stretch/>
        </p:blipFill>
        <p:spPr/>
      </p:pic>
    </p:spTree>
    <p:extLst>
      <p:ext uri="{BB962C8B-B14F-4D97-AF65-F5344CB8AC3E}">
        <p14:creationId xmlns:p14="http://schemas.microsoft.com/office/powerpoint/2010/main" val="81048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Radon in Childcare Centers</a:t>
            </a:r>
            <a:endParaRPr lang="en-US" dirty="0"/>
          </a:p>
        </p:txBody>
      </p:sp>
      <p:sp>
        <p:nvSpPr>
          <p:cNvPr id="3" name="Content Placeholder 2"/>
          <p:cNvSpPr>
            <a:spLocks noGrp="1"/>
          </p:cNvSpPr>
          <p:nvPr>
            <p:ph idx="1"/>
          </p:nvPr>
        </p:nvSpPr>
        <p:spPr>
          <a:xfrm>
            <a:off x="762000" y="1921934"/>
            <a:ext cx="7863841" cy="4250266"/>
          </a:xfrm>
        </p:spPr>
        <p:txBody>
          <a:bodyPr>
            <a:normAutofit fontScale="92500" lnSpcReduction="10000"/>
          </a:bodyPr>
          <a:lstStyle/>
          <a:p>
            <a:pPr>
              <a:buFont typeface="Arial" panose="020B0604020202020204" pitchFamily="34" charset="0"/>
              <a:buChar char="•"/>
            </a:pPr>
            <a:r>
              <a:rPr lang="en-US" sz="3600" dirty="0"/>
              <a:t>8 state laws: </a:t>
            </a:r>
            <a:r>
              <a:rPr lang="en-US" sz="3200" b="1" dirty="0" smtClean="0">
                <a:solidFill>
                  <a:schemeClr val="accent1"/>
                </a:solidFill>
              </a:rPr>
              <a:t>CT, FL, IL, IA, MI, NH, NJ, RI</a:t>
            </a:r>
            <a:endParaRPr lang="en-US" sz="2800" dirty="0" smtClean="0">
              <a:solidFill>
                <a:schemeClr val="tx2">
                  <a:lumMod val="75000"/>
                  <a:lumOff val="25000"/>
                </a:schemeClr>
              </a:solidFill>
            </a:endParaRPr>
          </a:p>
          <a:p>
            <a:pPr>
              <a:buFont typeface="Arial" panose="020B0604020202020204" pitchFamily="34" charset="0"/>
              <a:buChar char="•"/>
            </a:pPr>
            <a:r>
              <a:rPr lang="en-US" sz="3600" dirty="0" smtClean="0">
                <a:solidFill>
                  <a:schemeClr val="tx2">
                    <a:lumMod val="75000"/>
                    <a:lumOff val="25000"/>
                  </a:schemeClr>
                </a:solidFill>
              </a:rPr>
              <a:t>All require </a:t>
            </a:r>
            <a:r>
              <a:rPr lang="en-US" sz="4000" b="1" dirty="0" smtClean="0">
                <a:solidFill>
                  <a:schemeClr val="accent1"/>
                </a:solidFill>
              </a:rPr>
              <a:t>radon testing</a:t>
            </a:r>
            <a:endParaRPr lang="en-US" sz="3600" b="1" dirty="0">
              <a:solidFill>
                <a:schemeClr val="accent1"/>
              </a:solidFill>
            </a:endParaRPr>
          </a:p>
          <a:p>
            <a:pPr>
              <a:buFont typeface="Arial" panose="020B0604020202020204" pitchFamily="34" charset="0"/>
              <a:buChar char="•"/>
            </a:pPr>
            <a:r>
              <a:rPr lang="en-US" sz="3600" dirty="0" smtClean="0">
                <a:solidFill>
                  <a:schemeClr val="tx2">
                    <a:lumMod val="75000"/>
                    <a:lumOff val="25000"/>
                  </a:schemeClr>
                </a:solidFill>
              </a:rPr>
              <a:t>Most </a:t>
            </a:r>
            <a:r>
              <a:rPr lang="en-US" sz="3600" dirty="0" smtClean="0">
                <a:solidFill>
                  <a:schemeClr val="tx2">
                    <a:lumMod val="75000"/>
                    <a:lumOff val="25000"/>
                  </a:schemeClr>
                </a:solidFill>
              </a:rPr>
              <a:t>specify </a:t>
            </a:r>
            <a:r>
              <a:rPr lang="en-US" sz="4000" b="1" dirty="0" smtClean="0">
                <a:solidFill>
                  <a:schemeClr val="accent1"/>
                </a:solidFill>
              </a:rPr>
              <a:t>testing procedures</a:t>
            </a:r>
          </a:p>
          <a:p>
            <a:pPr>
              <a:buFont typeface="Arial" panose="020B0604020202020204" pitchFamily="34" charset="0"/>
              <a:buChar char="•"/>
            </a:pPr>
            <a:r>
              <a:rPr lang="en-US" sz="3600" dirty="0" smtClean="0">
                <a:solidFill>
                  <a:schemeClr val="tx2">
                    <a:lumMod val="75000"/>
                    <a:lumOff val="25000"/>
                  </a:schemeClr>
                </a:solidFill>
              </a:rPr>
              <a:t>Most require </a:t>
            </a:r>
            <a:r>
              <a:rPr lang="en-US" sz="4000" b="1" dirty="0" smtClean="0">
                <a:solidFill>
                  <a:schemeClr val="accent1"/>
                </a:solidFill>
              </a:rPr>
              <a:t>radon reporting:</a:t>
            </a:r>
          </a:p>
          <a:p>
            <a:pPr lvl="1">
              <a:buFont typeface="Wingdings" panose="05000000000000000000" pitchFamily="2" charset="2"/>
              <a:buChar char="ü"/>
            </a:pPr>
            <a:r>
              <a:rPr lang="en-US" sz="3400" b="1" dirty="0" smtClean="0">
                <a:solidFill>
                  <a:schemeClr val="accent1"/>
                </a:solidFill>
              </a:rPr>
              <a:t>State</a:t>
            </a:r>
          </a:p>
          <a:p>
            <a:pPr lvl="1">
              <a:buFont typeface="Wingdings" panose="05000000000000000000" pitchFamily="2" charset="2"/>
              <a:buChar char="ü"/>
            </a:pPr>
            <a:r>
              <a:rPr lang="en-US" sz="3400" b="1" dirty="0" smtClean="0">
                <a:solidFill>
                  <a:schemeClr val="accent1"/>
                </a:solidFill>
              </a:rPr>
              <a:t>License renewal</a:t>
            </a:r>
          </a:p>
          <a:p>
            <a:pPr lvl="1">
              <a:buFont typeface="Wingdings" panose="05000000000000000000" pitchFamily="2" charset="2"/>
              <a:buChar char="ü"/>
            </a:pPr>
            <a:r>
              <a:rPr lang="en-US" sz="3400" b="1" dirty="0" smtClean="0">
                <a:solidFill>
                  <a:schemeClr val="accent1"/>
                </a:solidFill>
              </a:rPr>
              <a:t>Health Department</a:t>
            </a:r>
          </a:p>
          <a:p>
            <a:pPr lvl="1">
              <a:buFont typeface="Wingdings" panose="05000000000000000000" pitchFamily="2" charset="2"/>
              <a:buChar char="ü"/>
            </a:pPr>
            <a:r>
              <a:rPr lang="en-US" sz="3400" b="1" dirty="0" smtClean="0">
                <a:solidFill>
                  <a:schemeClr val="accent1"/>
                </a:solidFill>
              </a:rPr>
              <a:t>Parent/Guardian </a:t>
            </a:r>
            <a:r>
              <a:rPr lang="en-US" sz="3400" dirty="0" smtClean="0">
                <a:solidFill>
                  <a:schemeClr val="accent1"/>
                </a:solidFill>
              </a:rPr>
              <a:t>(CT, NJ, IL posting, copies)</a:t>
            </a:r>
            <a:endParaRPr lang="en-US" sz="3400" dirty="0" smtClean="0">
              <a:solidFill>
                <a:schemeClr val="accent1"/>
              </a:solidFill>
            </a:endParaRPr>
          </a:p>
          <a:p>
            <a:pPr>
              <a:buFont typeface="Arial" panose="020B0604020202020204" pitchFamily="34" charset="0"/>
              <a:buChar char="•"/>
            </a:pPr>
            <a:endParaRPr lang="en-US" sz="3600" dirty="0" smtClean="0">
              <a:solidFill>
                <a:schemeClr val="tx2">
                  <a:lumMod val="75000"/>
                  <a:lumOff val="25000"/>
                </a:schemeClr>
              </a:solidFill>
            </a:endParaRPr>
          </a:p>
          <a:p>
            <a:pPr>
              <a:buFont typeface="Arial" panose="020B0604020202020204" pitchFamily="34" charset="0"/>
              <a:buChar char="•"/>
            </a:pPr>
            <a:endParaRPr lang="en-US" sz="3600" dirty="0" smtClean="0">
              <a:solidFill>
                <a:schemeClr val="tx2">
                  <a:lumMod val="75000"/>
                  <a:lumOff val="25000"/>
                </a:schemeClr>
              </a:solidFill>
            </a:endParaRPr>
          </a:p>
        </p:txBody>
      </p:sp>
    </p:spTree>
    <p:extLst>
      <p:ext uri="{BB962C8B-B14F-4D97-AF65-F5344CB8AC3E}">
        <p14:creationId xmlns:p14="http://schemas.microsoft.com/office/powerpoint/2010/main" val="318556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Radon in Childcare Centers</a:t>
            </a:r>
            <a:endParaRPr lang="en-US" dirty="0"/>
          </a:p>
        </p:txBody>
      </p:sp>
      <p:sp>
        <p:nvSpPr>
          <p:cNvPr id="3" name="Content Placeholder 2"/>
          <p:cNvSpPr>
            <a:spLocks noGrp="1"/>
          </p:cNvSpPr>
          <p:nvPr>
            <p:ph idx="1"/>
          </p:nvPr>
        </p:nvSpPr>
        <p:spPr>
          <a:xfrm>
            <a:off x="762000" y="1921934"/>
            <a:ext cx="7863841" cy="4250266"/>
          </a:xfrm>
        </p:spPr>
        <p:txBody>
          <a:bodyPr>
            <a:normAutofit/>
          </a:bodyPr>
          <a:lstStyle/>
          <a:p>
            <a:pPr>
              <a:buFont typeface="Arial" panose="020B0604020202020204" pitchFamily="34" charset="0"/>
              <a:buChar char="•"/>
            </a:pPr>
            <a:r>
              <a:rPr lang="en-US" sz="3600" dirty="0" smtClean="0">
                <a:solidFill>
                  <a:schemeClr val="tx2">
                    <a:lumMod val="75000"/>
                    <a:lumOff val="25000"/>
                  </a:schemeClr>
                </a:solidFill>
              </a:rPr>
              <a:t>Some limit by </a:t>
            </a:r>
            <a:r>
              <a:rPr lang="en-US" sz="4000" b="1" dirty="0" smtClean="0">
                <a:solidFill>
                  <a:schemeClr val="accent1"/>
                </a:solidFill>
              </a:rPr>
              <a:t>location of facility</a:t>
            </a:r>
            <a:endParaRPr lang="en-US" sz="3600" b="1" dirty="0">
              <a:solidFill>
                <a:schemeClr val="accent1"/>
              </a:solidFill>
            </a:endParaRPr>
          </a:p>
          <a:p>
            <a:pPr>
              <a:buFont typeface="Arial" panose="020B0604020202020204" pitchFamily="34" charset="0"/>
              <a:buChar char="•"/>
            </a:pPr>
            <a:r>
              <a:rPr lang="en-US" sz="3600" dirty="0" smtClean="0">
                <a:solidFill>
                  <a:schemeClr val="tx2">
                    <a:lumMod val="75000"/>
                    <a:lumOff val="25000"/>
                  </a:schemeClr>
                </a:solidFill>
              </a:rPr>
              <a:t>Most states require </a:t>
            </a:r>
            <a:r>
              <a:rPr lang="en-US" sz="4000" b="1" dirty="0" smtClean="0">
                <a:solidFill>
                  <a:schemeClr val="accent1"/>
                </a:solidFill>
              </a:rPr>
              <a:t>mitigation of elevated radon </a:t>
            </a:r>
            <a:r>
              <a:rPr lang="en-US" sz="4000" b="1" dirty="0" smtClean="0">
                <a:solidFill>
                  <a:schemeClr val="accent1"/>
                </a:solidFill>
              </a:rPr>
              <a:t>levels </a:t>
            </a:r>
            <a:r>
              <a:rPr lang="en-US" sz="4000" b="1" u="sng" dirty="0" smtClean="0">
                <a:solidFill>
                  <a:schemeClr val="accent1"/>
                </a:solidFill>
              </a:rPr>
              <a:t>&gt;</a:t>
            </a:r>
            <a:r>
              <a:rPr lang="en-US" sz="4000" dirty="0" smtClean="0">
                <a:solidFill>
                  <a:schemeClr val="accent1"/>
                </a:solidFill>
              </a:rPr>
              <a:t> </a:t>
            </a:r>
            <a:r>
              <a:rPr lang="en-US" sz="4000" b="1" dirty="0" smtClean="0">
                <a:solidFill>
                  <a:schemeClr val="accent1"/>
                </a:solidFill>
              </a:rPr>
              <a:t>4.0 pCi/L</a:t>
            </a:r>
          </a:p>
          <a:p>
            <a:pPr>
              <a:buFont typeface="Arial" panose="020B0604020202020204" pitchFamily="34" charset="0"/>
              <a:buChar char="•"/>
            </a:pPr>
            <a:r>
              <a:rPr lang="en-US" sz="3600" dirty="0">
                <a:solidFill>
                  <a:schemeClr val="tx2">
                    <a:lumMod val="75000"/>
                    <a:lumOff val="25000"/>
                  </a:schemeClr>
                </a:solidFill>
              </a:rPr>
              <a:t>Some </a:t>
            </a:r>
            <a:r>
              <a:rPr lang="en-US" sz="3600" dirty="0" smtClean="0">
                <a:solidFill>
                  <a:schemeClr val="tx2">
                    <a:lumMod val="75000"/>
                    <a:lumOff val="25000"/>
                  </a:schemeClr>
                </a:solidFill>
              </a:rPr>
              <a:t>establish </a:t>
            </a:r>
            <a:r>
              <a:rPr lang="en-US" sz="4000" b="1" dirty="0" smtClean="0">
                <a:solidFill>
                  <a:schemeClr val="accent1"/>
                </a:solidFill>
              </a:rPr>
              <a:t>protocols for </a:t>
            </a:r>
            <a:r>
              <a:rPr lang="en-US" sz="4000" b="1" dirty="0" smtClean="0">
                <a:solidFill>
                  <a:schemeClr val="accent1"/>
                </a:solidFill>
              </a:rPr>
              <a:t>mitigation </a:t>
            </a:r>
            <a:r>
              <a:rPr lang="en-US" sz="3600" dirty="0" smtClean="0">
                <a:solidFill>
                  <a:schemeClr val="tx1"/>
                </a:solidFill>
              </a:rPr>
              <a:t>(IA plan approved by DPH)</a:t>
            </a:r>
            <a:endParaRPr lang="en-US" sz="3600" dirty="0">
              <a:solidFill>
                <a:schemeClr val="tx1"/>
              </a:solidFill>
            </a:endParaRPr>
          </a:p>
          <a:p>
            <a:pPr>
              <a:buFont typeface="Arial" panose="020B0604020202020204" pitchFamily="34" charset="0"/>
              <a:buChar char="•"/>
            </a:pPr>
            <a:endParaRPr lang="en-US" sz="3600" b="1" dirty="0" smtClean="0">
              <a:solidFill>
                <a:schemeClr val="accent1"/>
              </a:solidFill>
            </a:endParaRPr>
          </a:p>
          <a:p>
            <a:pPr marL="0" indent="0">
              <a:buNone/>
            </a:pPr>
            <a:endParaRPr lang="en-US" sz="3600" dirty="0" smtClean="0">
              <a:solidFill>
                <a:schemeClr val="tx2">
                  <a:lumMod val="75000"/>
                  <a:lumOff val="25000"/>
                </a:schemeClr>
              </a:solidFill>
            </a:endParaRPr>
          </a:p>
          <a:p>
            <a:pPr>
              <a:buFont typeface="Arial" panose="020B0604020202020204" pitchFamily="34" charset="0"/>
              <a:buChar char="•"/>
            </a:pPr>
            <a:endParaRPr lang="en-US" sz="3600" dirty="0" smtClean="0">
              <a:solidFill>
                <a:schemeClr val="tx2">
                  <a:lumMod val="75000"/>
                  <a:lumOff val="25000"/>
                </a:schemeClr>
              </a:solidFill>
            </a:endParaRPr>
          </a:p>
        </p:txBody>
      </p:sp>
    </p:spTree>
    <p:extLst>
      <p:ext uri="{BB962C8B-B14F-4D97-AF65-F5344CB8AC3E}">
        <p14:creationId xmlns:p14="http://schemas.microsoft.com/office/powerpoint/2010/main" val="203161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Non-Regulatory Initiatives</a:t>
            </a:r>
            <a:endParaRPr lang="en-US" dirty="0"/>
          </a:p>
        </p:txBody>
      </p:sp>
      <p:sp>
        <p:nvSpPr>
          <p:cNvPr id="3" name="Content Placeholder 2"/>
          <p:cNvSpPr>
            <a:spLocks noGrp="1"/>
          </p:cNvSpPr>
          <p:nvPr>
            <p:ph idx="1"/>
          </p:nvPr>
        </p:nvSpPr>
        <p:spPr>
          <a:xfrm>
            <a:off x="822960" y="2209800"/>
            <a:ext cx="4053840" cy="2819400"/>
          </a:xfrm>
        </p:spPr>
        <p:txBody>
          <a:bodyPr/>
          <a:lstStyle/>
          <a:p>
            <a:pPr>
              <a:buFont typeface="Arial" panose="020B0604020202020204" pitchFamily="34" charset="0"/>
              <a:buChar char="•"/>
            </a:pPr>
            <a:r>
              <a:rPr lang="en-US" sz="3200" dirty="0" smtClean="0"/>
              <a:t>Voluntary recognition programs</a:t>
            </a:r>
          </a:p>
          <a:p>
            <a:pPr>
              <a:buFont typeface="Arial" panose="020B0604020202020204" pitchFamily="34" charset="0"/>
              <a:buChar char="•"/>
            </a:pPr>
            <a:r>
              <a:rPr lang="en-US" sz="3200" dirty="0" smtClean="0"/>
              <a:t>Outreach</a:t>
            </a:r>
          </a:p>
          <a:p>
            <a:pPr>
              <a:buFont typeface="Arial" panose="020B0604020202020204" pitchFamily="34" charset="0"/>
              <a:buChar char="•"/>
            </a:pPr>
            <a:r>
              <a:rPr lang="en-US" sz="3200" dirty="0" smtClean="0"/>
              <a:t>Technical and financial assistance</a:t>
            </a:r>
          </a:p>
          <a:p>
            <a:pPr>
              <a:buFont typeface="Arial" panose="020B0604020202020204" pitchFamily="34" charset="0"/>
              <a:buChar char="•"/>
            </a:pPr>
            <a:endParaRPr lang="en-US" sz="3200" dirty="0" smtClean="0"/>
          </a:p>
          <a:p>
            <a:pPr>
              <a:buFont typeface="Arial" panose="020B0604020202020204" pitchFamily="34" charset="0"/>
              <a:buChar char="•"/>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354" r="14844"/>
          <a:stretch/>
        </p:blipFill>
        <p:spPr>
          <a:xfrm>
            <a:off x="5257800" y="2209800"/>
            <a:ext cx="3296245" cy="3444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2841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Radon in Schools</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9688" b="9688"/>
          <a:stretch>
            <a:fillRect/>
          </a:stretch>
        </p:blipFill>
        <p:spPr/>
      </p:pic>
    </p:spTree>
    <p:extLst>
      <p:ext uri="{BB962C8B-B14F-4D97-AF65-F5344CB8AC3E}">
        <p14:creationId xmlns:p14="http://schemas.microsoft.com/office/powerpoint/2010/main" val="3072435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09600" y="228600"/>
            <a:ext cx="7543800" cy="1450757"/>
          </a:xfrm>
        </p:spPr>
        <p:txBody>
          <a:bodyPr vert="horz" wrap="square" lIns="91440" tIns="45720" rIns="91440" bIns="45720" numCol="1" anchorCtr="0" compatLnSpc="1">
            <a:prstTxWarp prst="textNoShape">
              <a:avLst/>
            </a:prstTxWarp>
            <a:noAutofit/>
          </a:bodyPr>
          <a:lstStyle/>
          <a:p>
            <a:pPr eaLnBrk="1" hangingPunct="1">
              <a:defRPr/>
            </a:pPr>
            <a:r>
              <a:rPr lang="en-US" altLang="en-US" sz="4000" dirty="0">
                <a:effectLst/>
              </a:rPr>
              <a:t>Tobacco Smoke </a:t>
            </a:r>
            <a:r>
              <a:rPr lang="en-US" altLang="en-US" sz="4000" i="1" dirty="0">
                <a:effectLst/>
              </a:rPr>
              <a:t>and</a:t>
            </a:r>
            <a:r>
              <a:rPr lang="en-US" altLang="en-US" sz="4000" dirty="0">
                <a:effectLst/>
              </a:rPr>
              <a:t> Radon </a:t>
            </a:r>
            <a:br>
              <a:rPr lang="en-US" altLang="en-US" sz="4000" dirty="0">
                <a:effectLst/>
              </a:rPr>
            </a:br>
            <a:r>
              <a:rPr lang="en-US" altLang="en-US" sz="4000" dirty="0">
                <a:effectLst/>
              </a:rPr>
              <a:t>Cause Lung Cancer</a:t>
            </a:r>
          </a:p>
        </p:txBody>
      </p:sp>
      <p:sp>
        <p:nvSpPr>
          <p:cNvPr id="18435" name="Rectangle 3"/>
          <p:cNvSpPr>
            <a:spLocks noGrp="1" noChangeArrowheads="1"/>
          </p:cNvSpPr>
          <p:nvPr>
            <p:ph idx="1"/>
          </p:nvPr>
        </p:nvSpPr>
        <p:spPr>
          <a:xfrm>
            <a:off x="533400" y="2057400"/>
            <a:ext cx="4572000" cy="3793067"/>
          </a:xfrm>
        </p:spPr>
        <p:txBody>
          <a:bodyPr>
            <a:normAutofit fontScale="92500" lnSpcReduction="10000"/>
          </a:bodyPr>
          <a:lstStyle/>
          <a:p>
            <a:pPr eaLnBrk="1" hangingPunct="1">
              <a:lnSpc>
                <a:spcPct val="110000"/>
              </a:lnSpc>
            </a:pPr>
            <a:r>
              <a:rPr lang="en-US" altLang="en-US" sz="3600" dirty="0" smtClean="0"/>
              <a:t>Smoking and exposure to </a:t>
            </a:r>
            <a:r>
              <a:rPr lang="en-US" altLang="en-US" sz="3600" dirty="0"/>
              <a:t>secondhand smoke </a:t>
            </a:r>
            <a:r>
              <a:rPr lang="en-US" altLang="en-US" sz="3600" dirty="0" smtClean="0"/>
              <a:t>are </a:t>
            </a:r>
            <a:r>
              <a:rPr lang="en-US" altLang="en-US" sz="3600" dirty="0"/>
              <a:t>the </a:t>
            </a:r>
            <a:r>
              <a:rPr lang="en-US" altLang="en-US" sz="3600" b="1" dirty="0" smtClean="0">
                <a:solidFill>
                  <a:schemeClr val="accent1"/>
                </a:solidFill>
              </a:rPr>
              <a:t>#1 </a:t>
            </a:r>
            <a:r>
              <a:rPr lang="en-US" altLang="en-US" sz="3600" b="1" dirty="0">
                <a:solidFill>
                  <a:schemeClr val="accent1"/>
                </a:solidFill>
              </a:rPr>
              <a:t>cause of </a:t>
            </a:r>
            <a:r>
              <a:rPr lang="en-US" altLang="en-US" sz="3600" b="1" dirty="0" smtClean="0">
                <a:solidFill>
                  <a:schemeClr val="accent1"/>
                </a:solidFill>
              </a:rPr>
              <a:t>lung </a:t>
            </a:r>
            <a:r>
              <a:rPr lang="en-US" altLang="en-US" sz="3600" b="1" dirty="0">
                <a:solidFill>
                  <a:schemeClr val="accent1"/>
                </a:solidFill>
              </a:rPr>
              <a:t>cancer</a:t>
            </a:r>
            <a:r>
              <a:rPr lang="en-US" altLang="en-US" sz="3600" b="1" dirty="0" smtClean="0">
                <a:solidFill>
                  <a:schemeClr val="accent1"/>
                </a:solidFill>
              </a:rPr>
              <a:t>.</a:t>
            </a:r>
            <a:endParaRPr lang="en-US" altLang="en-US" sz="900" b="1" dirty="0" smtClean="0">
              <a:solidFill>
                <a:schemeClr val="accent1"/>
              </a:solidFill>
            </a:endParaRPr>
          </a:p>
          <a:p>
            <a:pPr>
              <a:lnSpc>
                <a:spcPct val="110000"/>
              </a:lnSpc>
            </a:pPr>
            <a:endParaRPr lang="en-US" altLang="en-US" sz="200" dirty="0" smtClean="0"/>
          </a:p>
          <a:p>
            <a:pPr>
              <a:lnSpc>
                <a:spcPct val="110000"/>
              </a:lnSpc>
            </a:pPr>
            <a:r>
              <a:rPr lang="en-US" altLang="en-US" sz="3600" dirty="0" smtClean="0"/>
              <a:t>Radon </a:t>
            </a:r>
            <a:r>
              <a:rPr lang="en-US" altLang="en-US" sz="3600" dirty="0"/>
              <a:t>is </a:t>
            </a:r>
            <a:r>
              <a:rPr lang="en-US" altLang="en-US" sz="3600" dirty="0" smtClean="0"/>
              <a:t>the </a:t>
            </a:r>
            <a:r>
              <a:rPr lang="en-US" altLang="en-US" sz="3600" b="1" dirty="0" smtClean="0">
                <a:solidFill>
                  <a:schemeClr val="accent1"/>
                </a:solidFill>
              </a:rPr>
              <a:t>2nd </a:t>
            </a:r>
            <a:r>
              <a:rPr lang="en-US" altLang="en-US" sz="3600" b="1" dirty="0">
                <a:solidFill>
                  <a:schemeClr val="accent1"/>
                </a:solidFill>
              </a:rPr>
              <a:t>leading cause</a:t>
            </a:r>
            <a:r>
              <a:rPr lang="en-US" altLang="en-US" sz="3600" dirty="0"/>
              <a:t> </a:t>
            </a:r>
            <a:r>
              <a:rPr lang="en-US" altLang="en-US" sz="3600" b="1" dirty="0" smtClean="0">
                <a:solidFill>
                  <a:schemeClr val="accent1"/>
                </a:solidFill>
              </a:rPr>
              <a:t>of lung </a:t>
            </a:r>
            <a:r>
              <a:rPr lang="en-US" altLang="en-US" sz="3600" b="1" dirty="0">
                <a:solidFill>
                  <a:schemeClr val="accent1"/>
                </a:solidFill>
              </a:rPr>
              <a:t>cancer. </a:t>
            </a:r>
          </a:p>
          <a:p>
            <a:pPr eaLnBrk="1" hangingPunct="1"/>
            <a:endParaRPr lang="en-US" altLang="en-US" sz="3500" dirty="0"/>
          </a:p>
          <a:p>
            <a:pPr eaLnBrk="1" hangingPunct="1">
              <a:lnSpc>
                <a:spcPct val="80000"/>
              </a:lnSpc>
            </a:pPr>
            <a:endParaRPr lang="en-US" altLang="en-US" sz="2400" b="1" dirty="0"/>
          </a:p>
          <a:p>
            <a:pPr eaLnBrk="1" hangingPunct="1">
              <a:lnSpc>
                <a:spcPct val="80000"/>
              </a:lnSpc>
            </a:pPr>
            <a:endParaRPr lang="en-US" altLang="en-US" sz="2400" b="1" dirty="0"/>
          </a:p>
          <a:p>
            <a:pPr eaLnBrk="1" hangingPunct="1">
              <a:lnSpc>
                <a:spcPct val="80000"/>
              </a:lnSpc>
            </a:pPr>
            <a:endParaRPr lang="en-US" altLang="en-US" sz="24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5459"/>
          <a:stretch/>
        </p:blipFill>
        <p:spPr>
          <a:xfrm>
            <a:off x="5715000" y="2520625"/>
            <a:ext cx="2773896" cy="2866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493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normAutofit/>
          </a:bodyPr>
          <a:lstStyle/>
          <a:p>
            <a:r>
              <a:rPr lang="en-US" dirty="0" smtClean="0"/>
              <a:t>Radon in Schools</a:t>
            </a:r>
            <a:endParaRPr lang="en-US" dirty="0"/>
          </a:p>
        </p:txBody>
      </p:sp>
      <p:sp>
        <p:nvSpPr>
          <p:cNvPr id="3" name="Content Placeholder 2"/>
          <p:cNvSpPr>
            <a:spLocks noGrp="1"/>
          </p:cNvSpPr>
          <p:nvPr>
            <p:ph idx="1"/>
          </p:nvPr>
        </p:nvSpPr>
        <p:spPr>
          <a:xfrm>
            <a:off x="817097" y="2209800"/>
            <a:ext cx="7863841" cy="3412066"/>
          </a:xfrm>
        </p:spPr>
        <p:txBody>
          <a:bodyPr>
            <a:normAutofit/>
          </a:bodyPr>
          <a:lstStyle/>
          <a:p>
            <a:pPr>
              <a:buFont typeface="Arial" panose="020B0604020202020204" pitchFamily="34" charset="0"/>
              <a:buChar char="•"/>
            </a:pPr>
            <a:r>
              <a:rPr lang="en-US" sz="2800" dirty="0" smtClean="0">
                <a:solidFill>
                  <a:schemeClr val="tx2">
                    <a:lumMod val="75000"/>
                    <a:lumOff val="25000"/>
                  </a:schemeClr>
                </a:solidFill>
              </a:rPr>
              <a:t>Several </a:t>
            </a:r>
            <a:r>
              <a:rPr lang="en-US" sz="3200" b="1" dirty="0" smtClean="0">
                <a:solidFill>
                  <a:schemeClr val="accent1"/>
                </a:solidFill>
              </a:rPr>
              <a:t>require </a:t>
            </a:r>
            <a:r>
              <a:rPr lang="en-US" sz="3200" b="1" dirty="0" smtClean="0">
                <a:solidFill>
                  <a:schemeClr val="accent1"/>
                </a:solidFill>
              </a:rPr>
              <a:t>testing </a:t>
            </a:r>
            <a:r>
              <a:rPr lang="en-US" sz="2800" dirty="0" smtClean="0">
                <a:solidFill>
                  <a:schemeClr val="tx2">
                    <a:lumMod val="75000"/>
                    <a:lumOff val="25000"/>
                  </a:schemeClr>
                </a:solidFill>
              </a:rPr>
              <a:t>but few require mitigation (RI requires mitigation </a:t>
            </a:r>
            <a:r>
              <a:rPr lang="en-US" sz="2800" u="sng" dirty="0" smtClean="0">
                <a:solidFill>
                  <a:schemeClr val="tx2">
                    <a:lumMod val="75000"/>
                    <a:lumOff val="25000"/>
                  </a:schemeClr>
                </a:solidFill>
              </a:rPr>
              <a:t>&gt;</a:t>
            </a:r>
            <a:r>
              <a:rPr lang="en-US" sz="2800" dirty="0" smtClean="0">
                <a:solidFill>
                  <a:schemeClr val="tx2">
                    <a:lumMod val="75000"/>
                    <a:lumOff val="25000"/>
                  </a:schemeClr>
                </a:solidFill>
              </a:rPr>
              <a:t>4.0 </a:t>
            </a:r>
            <a:r>
              <a:rPr lang="en-US" sz="2800" dirty="0" err="1" smtClean="0">
                <a:solidFill>
                  <a:schemeClr val="tx2">
                    <a:lumMod val="75000"/>
                    <a:lumOff val="25000"/>
                  </a:schemeClr>
                </a:solidFill>
              </a:rPr>
              <a:t>pCi</a:t>
            </a:r>
            <a:r>
              <a:rPr lang="en-US" sz="2800" dirty="0" smtClean="0">
                <a:solidFill>
                  <a:schemeClr val="tx2">
                    <a:lumMod val="75000"/>
                    <a:lumOff val="25000"/>
                  </a:schemeClr>
                </a:solidFill>
              </a:rPr>
              <a:t>//L)</a:t>
            </a:r>
            <a:endParaRPr lang="en-US" sz="2800" dirty="0" smtClean="0">
              <a:solidFill>
                <a:schemeClr val="tx2">
                  <a:lumMod val="75000"/>
                  <a:lumOff val="25000"/>
                </a:schemeClr>
              </a:solidFill>
            </a:endParaRPr>
          </a:p>
          <a:p>
            <a:pPr>
              <a:buFont typeface="Arial" panose="020B0604020202020204" pitchFamily="34" charset="0"/>
              <a:buChar char="•"/>
            </a:pPr>
            <a:r>
              <a:rPr lang="en-US" sz="2800" dirty="0" smtClean="0">
                <a:solidFill>
                  <a:schemeClr val="tx2">
                    <a:lumMod val="75000"/>
                    <a:lumOff val="25000"/>
                  </a:schemeClr>
                </a:solidFill>
              </a:rPr>
              <a:t>Most do not set a </a:t>
            </a:r>
            <a:r>
              <a:rPr lang="en-US" sz="3200" b="1" dirty="0" smtClean="0">
                <a:solidFill>
                  <a:schemeClr val="accent1"/>
                </a:solidFill>
              </a:rPr>
              <a:t>standard mitigation level</a:t>
            </a:r>
            <a:endParaRPr lang="en-US" sz="2800" b="1" dirty="0" smtClean="0">
              <a:solidFill>
                <a:schemeClr val="accent1"/>
              </a:solidFill>
            </a:endParaRPr>
          </a:p>
          <a:p>
            <a:pPr>
              <a:buFont typeface="Arial" panose="020B0604020202020204" pitchFamily="34" charset="0"/>
              <a:buChar char="•"/>
            </a:pPr>
            <a:r>
              <a:rPr lang="en-US" sz="2800" dirty="0" smtClean="0">
                <a:solidFill>
                  <a:schemeClr val="tx2">
                    <a:lumMod val="75000"/>
                    <a:lumOff val="25000"/>
                  </a:schemeClr>
                </a:solidFill>
              </a:rPr>
              <a:t>The majority require </a:t>
            </a:r>
            <a:r>
              <a:rPr lang="en-US" sz="3200" b="1" dirty="0" smtClean="0">
                <a:solidFill>
                  <a:schemeClr val="accent1"/>
                </a:solidFill>
              </a:rPr>
              <a:t>reporting after testing</a:t>
            </a:r>
            <a:endParaRPr lang="en-US" sz="2800" b="1" dirty="0" smtClean="0">
              <a:solidFill>
                <a:schemeClr val="accent1"/>
              </a:solidFill>
            </a:endParaRPr>
          </a:p>
          <a:p>
            <a:pPr>
              <a:buFont typeface="Arial" panose="020B0604020202020204" pitchFamily="34" charset="0"/>
              <a:buChar char="•"/>
            </a:pPr>
            <a:r>
              <a:rPr lang="en-US" sz="2800" dirty="0" smtClean="0">
                <a:solidFill>
                  <a:schemeClr val="tx2">
                    <a:lumMod val="75000"/>
                    <a:lumOff val="25000"/>
                  </a:schemeClr>
                </a:solidFill>
              </a:rPr>
              <a:t>Some </a:t>
            </a:r>
            <a:r>
              <a:rPr lang="en-US" sz="3200" b="1" dirty="0" smtClean="0">
                <a:solidFill>
                  <a:schemeClr val="accent1"/>
                </a:solidFill>
              </a:rPr>
              <a:t>require RRNC</a:t>
            </a:r>
            <a:r>
              <a:rPr lang="en-US" sz="2800" dirty="0" smtClean="0">
                <a:solidFill>
                  <a:schemeClr val="tx2">
                    <a:lumMod val="75000"/>
                    <a:lumOff val="25000"/>
                  </a:schemeClr>
                </a:solidFill>
              </a:rPr>
              <a:t> in new schools, but some only in high radon potential areas (</a:t>
            </a:r>
            <a:r>
              <a:rPr lang="en-US" sz="2800" b="1" dirty="0" smtClean="0">
                <a:solidFill>
                  <a:schemeClr val="accent1"/>
                </a:solidFill>
              </a:rPr>
              <a:t>CT, RI</a:t>
            </a:r>
            <a:r>
              <a:rPr lang="en-US" sz="2800" dirty="0" smtClean="0">
                <a:solidFill>
                  <a:schemeClr val="tx2">
                    <a:lumMod val="75000"/>
                    <a:lumOff val="25000"/>
                  </a:schemeClr>
                </a:solidFill>
              </a:rPr>
              <a:t>)</a:t>
            </a:r>
            <a:endParaRPr lang="en-US" sz="2800" dirty="0">
              <a:solidFill>
                <a:schemeClr val="tx2">
                  <a:lumMod val="75000"/>
                  <a:lumOff val="25000"/>
                </a:schemeClr>
              </a:solidFill>
            </a:endParaRPr>
          </a:p>
          <a:p>
            <a:pPr>
              <a:buFont typeface="Arial" panose="020B0604020202020204" pitchFamily="34" charset="0"/>
              <a:buChar char="•"/>
            </a:pPr>
            <a:endParaRPr lang="en-US" sz="3600" dirty="0" smtClean="0">
              <a:solidFill>
                <a:schemeClr val="tx2">
                  <a:lumMod val="75000"/>
                  <a:lumOff val="25000"/>
                </a:schemeClr>
              </a:solidFill>
            </a:endParaRPr>
          </a:p>
          <a:p>
            <a:pPr>
              <a:buFont typeface="Arial" panose="020B0604020202020204" pitchFamily="34" charset="0"/>
              <a:buChar char="•"/>
            </a:pPr>
            <a:endParaRPr lang="en-US" sz="3600" dirty="0" smtClean="0">
              <a:solidFill>
                <a:schemeClr val="tx2">
                  <a:lumMod val="75000"/>
                  <a:lumOff val="25000"/>
                </a:schemeClr>
              </a:solidFill>
            </a:endParaRPr>
          </a:p>
        </p:txBody>
      </p:sp>
    </p:spTree>
    <p:extLst>
      <p:ext uri="{BB962C8B-B14F-4D97-AF65-F5344CB8AC3E}">
        <p14:creationId xmlns:p14="http://schemas.microsoft.com/office/powerpoint/2010/main" val="2848920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2959" y="152400"/>
            <a:ext cx="7543800" cy="1450757"/>
          </a:xfrm>
        </p:spPr>
        <p:txBody>
          <a:bodyPr/>
          <a:lstStyle/>
          <a:p>
            <a:r>
              <a:rPr lang="en-US" dirty="0" smtClean="0"/>
              <a:t>Best Practice Public Policy Actions to Consider</a:t>
            </a:r>
            <a:endParaRPr lang="en-US" dirty="0"/>
          </a:p>
        </p:txBody>
      </p:sp>
      <p:sp>
        <p:nvSpPr>
          <p:cNvPr id="6" name="Content Placeholder 5"/>
          <p:cNvSpPr>
            <a:spLocks noGrp="1"/>
          </p:cNvSpPr>
          <p:nvPr>
            <p:ph idx="1"/>
          </p:nvPr>
        </p:nvSpPr>
        <p:spPr>
          <a:xfrm>
            <a:off x="822959" y="1845734"/>
            <a:ext cx="7543801" cy="4402666"/>
          </a:xfrm>
        </p:spPr>
        <p:txBody>
          <a:bodyPr>
            <a:normAutofit/>
          </a:bodyPr>
          <a:lstStyle/>
          <a:p>
            <a:pPr lvl="0">
              <a:buClr>
                <a:srgbClr val="0033A0"/>
              </a:buClr>
              <a:buFont typeface="Wingdings" panose="05000000000000000000" pitchFamily="2" charset="2"/>
              <a:buChar char="q"/>
            </a:pPr>
            <a:r>
              <a:rPr lang="en-US" dirty="0">
                <a:solidFill>
                  <a:prstClr val="black">
                    <a:lumMod val="75000"/>
                    <a:lumOff val="25000"/>
                  </a:prstClr>
                </a:solidFill>
              </a:rPr>
              <a:t> </a:t>
            </a:r>
            <a:r>
              <a:rPr lang="en-US" sz="2600" dirty="0">
                <a:solidFill>
                  <a:prstClr val="black">
                    <a:lumMod val="75000"/>
                    <a:lumOff val="25000"/>
                  </a:prstClr>
                </a:solidFill>
              </a:rPr>
              <a:t>Amend KRS </a:t>
            </a:r>
            <a:r>
              <a:rPr lang="en-US" sz="2600" dirty="0" smtClean="0">
                <a:solidFill>
                  <a:prstClr val="black">
                    <a:lumMod val="75000"/>
                    <a:lumOff val="25000"/>
                  </a:prstClr>
                </a:solidFill>
              </a:rPr>
              <a:t>324.360 to Require Radon Testing in All Real Estate Transactions</a:t>
            </a:r>
            <a:endParaRPr lang="en-US" sz="2600" dirty="0">
              <a:solidFill>
                <a:prstClr val="black">
                  <a:lumMod val="75000"/>
                  <a:lumOff val="25000"/>
                </a:prstClr>
              </a:solidFill>
            </a:endParaRPr>
          </a:p>
          <a:p>
            <a:pPr lvl="0">
              <a:buClr>
                <a:srgbClr val="0033A0"/>
              </a:buClr>
              <a:buFont typeface="Wingdings" panose="05000000000000000000" pitchFamily="2" charset="2"/>
              <a:buChar char="q"/>
            </a:pPr>
            <a:r>
              <a:rPr lang="en-US" sz="2600" dirty="0" smtClean="0">
                <a:solidFill>
                  <a:prstClr val="black">
                    <a:lumMod val="75000"/>
                    <a:lumOff val="25000"/>
                  </a:prstClr>
                </a:solidFill>
              </a:rPr>
              <a:t> </a:t>
            </a:r>
            <a:r>
              <a:rPr lang="en-US" sz="2600" dirty="0">
                <a:solidFill>
                  <a:prstClr val="black">
                    <a:lumMod val="75000"/>
                    <a:lumOff val="25000"/>
                  </a:prstClr>
                </a:solidFill>
              </a:rPr>
              <a:t>R</a:t>
            </a:r>
            <a:r>
              <a:rPr lang="en-US" sz="2600" dirty="0" smtClean="0">
                <a:solidFill>
                  <a:prstClr val="black">
                    <a:lumMod val="75000"/>
                    <a:lumOff val="25000"/>
                  </a:prstClr>
                </a:solidFill>
              </a:rPr>
              <a:t>equire landlords to test, mitigate, and provide information to tenants</a:t>
            </a:r>
          </a:p>
          <a:p>
            <a:pPr lvl="0">
              <a:buClr>
                <a:srgbClr val="0033A0"/>
              </a:buClr>
              <a:buFont typeface="Wingdings" panose="05000000000000000000" pitchFamily="2" charset="2"/>
              <a:buChar char="q"/>
            </a:pPr>
            <a:r>
              <a:rPr lang="en-US" sz="2600" dirty="0" smtClean="0">
                <a:solidFill>
                  <a:prstClr val="black">
                    <a:lumMod val="75000"/>
                    <a:lumOff val="25000"/>
                  </a:prstClr>
                </a:solidFill>
              </a:rPr>
              <a:t> Revise state residential building codes to require RRNC with no geographic limits</a:t>
            </a:r>
            <a:endParaRPr lang="en-US" sz="2600" dirty="0">
              <a:solidFill>
                <a:prstClr val="black">
                  <a:lumMod val="75000"/>
                  <a:lumOff val="25000"/>
                </a:prstClr>
              </a:solidFill>
            </a:endParaRPr>
          </a:p>
          <a:p>
            <a:pPr lvl="0">
              <a:buClr>
                <a:srgbClr val="0033A0"/>
              </a:buClr>
              <a:buFont typeface="Wingdings" panose="05000000000000000000" pitchFamily="2" charset="2"/>
              <a:buChar char="q"/>
            </a:pPr>
            <a:r>
              <a:rPr lang="en-US" sz="2600" dirty="0">
                <a:solidFill>
                  <a:prstClr val="black">
                    <a:lumMod val="75000"/>
                    <a:lumOff val="25000"/>
                  </a:prstClr>
                </a:solidFill>
              </a:rPr>
              <a:t> </a:t>
            </a:r>
            <a:r>
              <a:rPr lang="en-US" sz="2600" dirty="0" smtClean="0">
                <a:solidFill>
                  <a:prstClr val="black">
                    <a:lumMod val="75000"/>
                    <a:lumOff val="25000"/>
                  </a:prstClr>
                </a:solidFill>
              </a:rPr>
              <a:t>Require radon testing and mitigation </a:t>
            </a:r>
            <a:r>
              <a:rPr lang="en-US" sz="2600" dirty="0">
                <a:solidFill>
                  <a:prstClr val="black">
                    <a:lumMod val="75000"/>
                    <a:lumOff val="25000"/>
                  </a:prstClr>
                </a:solidFill>
              </a:rPr>
              <a:t>in </a:t>
            </a:r>
            <a:r>
              <a:rPr lang="en-US" sz="2600" dirty="0" smtClean="0">
                <a:solidFill>
                  <a:prstClr val="black">
                    <a:lumMod val="75000"/>
                    <a:lumOff val="25000"/>
                  </a:prstClr>
                </a:solidFill>
              </a:rPr>
              <a:t>all childcare centers</a:t>
            </a:r>
            <a:endParaRPr lang="en-US" sz="2600" dirty="0">
              <a:solidFill>
                <a:prstClr val="black">
                  <a:lumMod val="75000"/>
                  <a:lumOff val="25000"/>
                </a:prstClr>
              </a:solidFill>
            </a:endParaRPr>
          </a:p>
          <a:p>
            <a:pPr lvl="0">
              <a:buClr>
                <a:srgbClr val="0033A0"/>
              </a:buClr>
              <a:buFont typeface="Wingdings" panose="05000000000000000000" pitchFamily="2" charset="2"/>
              <a:buChar char="q"/>
            </a:pPr>
            <a:r>
              <a:rPr lang="en-US" sz="2600" dirty="0">
                <a:solidFill>
                  <a:prstClr val="black">
                    <a:lumMod val="75000"/>
                    <a:lumOff val="25000"/>
                  </a:prstClr>
                </a:solidFill>
              </a:rPr>
              <a:t> </a:t>
            </a:r>
            <a:r>
              <a:rPr lang="en-US" sz="2600" dirty="0" smtClean="0">
                <a:solidFill>
                  <a:prstClr val="black">
                    <a:lumMod val="75000"/>
                    <a:lumOff val="25000"/>
                  </a:prstClr>
                </a:solidFill>
              </a:rPr>
              <a:t>Require radon testing and mitigation in all schools</a:t>
            </a:r>
            <a:endParaRPr lang="en-US" sz="2600" dirty="0">
              <a:solidFill>
                <a:prstClr val="black">
                  <a:lumMod val="75000"/>
                  <a:lumOff val="25000"/>
                </a:prstClr>
              </a:solidFill>
            </a:endParaRPr>
          </a:p>
          <a:p>
            <a:endParaRPr lang="en-US" dirty="0"/>
          </a:p>
        </p:txBody>
      </p:sp>
    </p:spTree>
    <p:extLst>
      <p:ext uri="{BB962C8B-B14F-4D97-AF65-F5344CB8AC3E}">
        <p14:creationId xmlns:p14="http://schemas.microsoft.com/office/powerpoint/2010/main" val="2101749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Policy Implementation, Voluntary Policy, and Community Outreach</a:t>
            </a:r>
            <a:endParaRPr lang="en-US" sz="4000" dirty="0"/>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800" dirty="0"/>
              <a:t>Promote Radon Certification </a:t>
            </a:r>
            <a:r>
              <a:rPr lang="en-US" sz="2800" dirty="0" smtClean="0"/>
              <a:t>Training (March 5-9, 2018, Lexington)</a:t>
            </a:r>
            <a:endParaRPr lang="en-US" sz="2800" dirty="0"/>
          </a:p>
          <a:p>
            <a:pPr>
              <a:buFont typeface="Arial" panose="020B0604020202020204" pitchFamily="34" charset="0"/>
              <a:buChar char="•"/>
            </a:pPr>
            <a:r>
              <a:rPr lang="en-US" sz="2800" dirty="0" smtClean="0"/>
              <a:t>Include Radon Testing and Mitigation in Health Savings Accounts</a:t>
            </a:r>
          </a:p>
          <a:p>
            <a:pPr>
              <a:buFont typeface="Arial" panose="020B0604020202020204" pitchFamily="34" charset="0"/>
              <a:buChar char="•"/>
            </a:pPr>
            <a:r>
              <a:rPr lang="en-US" sz="2800" dirty="0" smtClean="0"/>
              <a:t>Integrate Radon Mitigation in Affordable Housing Funding Programs</a:t>
            </a:r>
          </a:p>
          <a:p>
            <a:pPr>
              <a:buFont typeface="Arial" panose="020B0604020202020204" pitchFamily="34" charset="0"/>
              <a:buChar char="•"/>
            </a:pPr>
            <a:r>
              <a:rPr lang="en-US" sz="2800" dirty="0" smtClean="0"/>
              <a:t>Create Safety Net Alliances</a:t>
            </a:r>
          </a:p>
          <a:p>
            <a:pPr lvl="1">
              <a:buFont typeface="Arial" panose="020B0604020202020204" pitchFamily="34" charset="0"/>
              <a:buChar char="•"/>
            </a:pPr>
            <a:r>
              <a:rPr lang="en-US" sz="2800" i="1" dirty="0" smtClean="0"/>
              <a:t>Step Up to Reduce Radon </a:t>
            </a:r>
            <a:r>
              <a:rPr lang="en-US" sz="2800" dirty="0" smtClean="0"/>
              <a:t>(Northeast Kentucky AHEC)</a:t>
            </a:r>
            <a:endParaRPr lang="en-US" sz="2800" dirty="0"/>
          </a:p>
        </p:txBody>
      </p:sp>
    </p:spTree>
    <p:extLst>
      <p:ext uri="{BB962C8B-B14F-4D97-AF65-F5344CB8AC3E}">
        <p14:creationId xmlns:p14="http://schemas.microsoft.com/office/powerpoint/2010/main" val="421457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543800" cy="1450757"/>
          </a:xfrm>
        </p:spPr>
        <p:txBody>
          <a:bodyPr>
            <a:normAutofit/>
          </a:bodyPr>
          <a:lstStyle/>
          <a:p>
            <a:r>
              <a:rPr lang="en-US" sz="4000" dirty="0" smtClean="0"/>
              <a:t>FREE Radon </a:t>
            </a:r>
            <a:r>
              <a:rPr lang="en-US" sz="4000" dirty="0"/>
              <a:t>Continuing Education</a:t>
            </a:r>
          </a:p>
        </p:txBody>
      </p:sp>
      <p:sp>
        <p:nvSpPr>
          <p:cNvPr id="4" name="Text Placeholder 3"/>
          <p:cNvSpPr>
            <a:spLocks noGrp="1"/>
          </p:cNvSpPr>
          <p:nvPr>
            <p:ph idx="1"/>
          </p:nvPr>
        </p:nvSpPr>
        <p:spPr>
          <a:xfrm>
            <a:off x="457200" y="2133600"/>
            <a:ext cx="4419600" cy="3810000"/>
          </a:xfrm>
        </p:spPr>
        <p:txBody>
          <a:bodyPr>
            <a:noAutofit/>
          </a:bodyPr>
          <a:lstStyle/>
          <a:p>
            <a:pPr marL="0" indent="0">
              <a:buNone/>
            </a:pPr>
            <a:r>
              <a:rPr lang="en-US" sz="2800" b="1" dirty="0" smtClean="0">
                <a:solidFill>
                  <a:schemeClr val="accent1"/>
                </a:solidFill>
              </a:rPr>
              <a:t>Convenient, online platform</a:t>
            </a:r>
          </a:p>
          <a:p>
            <a:pPr marL="0" indent="0">
              <a:buNone/>
            </a:pPr>
            <a:r>
              <a:rPr lang="en-US" sz="2800" b="1" dirty="0" smtClean="0">
                <a:solidFill>
                  <a:schemeClr val="accent1"/>
                </a:solidFill>
              </a:rPr>
              <a:t>3 CE hours</a:t>
            </a:r>
          </a:p>
          <a:p>
            <a:pPr marL="160735" indent="-160735">
              <a:buFont typeface="Arial" panose="020B0604020202020204" pitchFamily="34" charset="0"/>
              <a:buChar char="•"/>
            </a:pPr>
            <a:r>
              <a:rPr lang="en-US" sz="2400" dirty="0" smtClean="0"/>
              <a:t>Lung cancer risks</a:t>
            </a:r>
          </a:p>
          <a:p>
            <a:pPr marL="160735" indent="-160735">
              <a:buFont typeface="Arial" panose="020B0604020202020204" pitchFamily="34" charset="0"/>
              <a:buChar char="•"/>
            </a:pPr>
            <a:r>
              <a:rPr lang="en-US" sz="2400" dirty="0" smtClean="0"/>
              <a:t>Laws and policies to </a:t>
            </a:r>
            <a:r>
              <a:rPr lang="en-US" sz="2400" dirty="0"/>
              <a:t>reduce </a:t>
            </a:r>
            <a:r>
              <a:rPr lang="en-US" sz="2400" dirty="0" smtClean="0"/>
              <a:t>risk</a:t>
            </a:r>
            <a:endParaRPr lang="en-US" sz="2400" dirty="0"/>
          </a:p>
          <a:p>
            <a:pPr marL="160735" indent="-160735">
              <a:buFont typeface="Arial" panose="020B0604020202020204" pitchFamily="34" charset="0"/>
              <a:buChar char="•"/>
            </a:pPr>
            <a:r>
              <a:rPr lang="en-US" sz="2400" dirty="0" smtClean="0"/>
              <a:t>Communicating health risks</a:t>
            </a:r>
          </a:p>
          <a:p>
            <a:pPr marL="160735" indent="-160735">
              <a:buFont typeface="Arial" panose="020B0604020202020204" pitchFamily="34" charset="0"/>
              <a:buChar char="•"/>
            </a:pPr>
            <a:r>
              <a:rPr lang="en-US" sz="2400" dirty="0" smtClean="0"/>
              <a:t>Answering FAQs</a:t>
            </a:r>
            <a:endParaRPr lang="en-US" sz="2400" dirty="0"/>
          </a:p>
          <a:p>
            <a:pPr marL="160735" indent="-160735">
              <a:buFont typeface="Arial" panose="020B0604020202020204" pitchFamily="34" charset="0"/>
              <a:buChar char="•"/>
            </a:pPr>
            <a:r>
              <a:rPr lang="en-US" sz="2400" dirty="0" smtClean="0"/>
              <a:t>Strategies to increase testing</a:t>
            </a:r>
            <a:endParaRPr lang="en-US" sz="14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717" r="19697"/>
          <a:stretch/>
        </p:blipFill>
        <p:spPr>
          <a:xfrm>
            <a:off x="5105400" y="2648947"/>
            <a:ext cx="3598452" cy="3005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636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49438"/>
            <a:ext cx="1371600" cy="6224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015" y="1509071"/>
            <a:ext cx="3812770" cy="4927185"/>
          </a:xfrm>
          <a:prstGeom prst="rect">
            <a:avLst/>
          </a:prstGeom>
          <a:ln w="12700">
            <a:solidFill>
              <a:schemeClr val="tx1">
                <a:lumMod val="50000"/>
                <a:lumOff val="50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27" y="1526656"/>
            <a:ext cx="3817306" cy="4934011"/>
          </a:xfrm>
          <a:prstGeom prst="rect">
            <a:avLst/>
          </a:prstGeom>
          <a:ln w="12700">
            <a:solidFill>
              <a:schemeClr val="tx1">
                <a:lumMod val="75000"/>
                <a:lumOff val="25000"/>
              </a:schemeClr>
            </a:solidFill>
          </a:ln>
        </p:spPr>
      </p:pic>
      <p:sp>
        <p:nvSpPr>
          <p:cNvPr id="11" name="Rectangle 10"/>
          <p:cNvSpPr/>
          <p:nvPr/>
        </p:nvSpPr>
        <p:spPr>
          <a:xfrm>
            <a:off x="76199" y="271975"/>
            <a:ext cx="8991599" cy="954107"/>
          </a:xfrm>
          <a:prstGeom prst="rect">
            <a:avLst/>
          </a:prstGeom>
        </p:spPr>
        <p:txBody>
          <a:bodyPr wrap="square">
            <a:spAutoFit/>
          </a:bodyPr>
          <a:lstStyle/>
          <a:p>
            <a:pPr algn="ctr"/>
            <a:r>
              <a:rPr lang="en-US" sz="2800" b="1" dirty="0" smtClean="0">
                <a:latin typeface="Calibri" panose="020F0502020204030204" pitchFamily="34" charset="0"/>
                <a:cs typeface="Calibri" panose="020F0502020204030204" pitchFamily="34" charset="0"/>
              </a:rPr>
              <a:t>120 </a:t>
            </a:r>
            <a:r>
              <a:rPr lang="en-US" sz="2800" b="1" dirty="0" smtClean="0">
                <a:latin typeface="Calibri" panose="020F0502020204030204" pitchFamily="34" charset="0"/>
                <a:cs typeface="Calibri" panose="020F0502020204030204" pitchFamily="34" charset="0"/>
              </a:rPr>
              <a:t>county-based infographics for </a:t>
            </a:r>
            <a:r>
              <a:rPr lang="en-US" sz="2800" b="1" dirty="0" smtClean="0">
                <a:latin typeface="Calibri" panose="020F0502020204030204" pitchFamily="34" charset="0"/>
                <a:cs typeface="Calibri" panose="020F0502020204030204" pitchFamily="34" charset="0"/>
              </a:rPr>
              <a:t>the general public</a:t>
            </a:r>
          </a:p>
          <a:p>
            <a:pPr algn="ctr"/>
            <a:r>
              <a:rPr lang="en-US" sz="2800" b="1" i="1" dirty="0" smtClean="0">
                <a:latin typeface="Calibri" panose="020F0502020204030204" pitchFamily="34" charset="0"/>
              </a:rPr>
              <a:t>www.breathe.uky.edu</a:t>
            </a:r>
            <a:r>
              <a:rPr lang="en-US" sz="2800" b="1" dirty="0" smtClean="0">
                <a:latin typeface="Calibri" panose="020F0502020204030204" pitchFamily="34" charset="0"/>
              </a:rPr>
              <a:t> </a:t>
            </a:r>
            <a:endParaRPr lang="en-US" sz="2800" b="1" dirty="0"/>
          </a:p>
        </p:txBody>
      </p:sp>
    </p:spTree>
    <p:extLst>
      <p:ext uri="{BB962C8B-B14F-4D97-AF65-F5344CB8AC3E}">
        <p14:creationId xmlns:p14="http://schemas.microsoft.com/office/powerpoint/2010/main" val="3574798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447800" y="381000"/>
            <a:ext cx="6353572" cy="2296115"/>
          </a:xfrm>
          <a:prstGeom prst="rect">
            <a:avLst/>
          </a:prstGeom>
        </p:spPr>
      </p:pic>
      <p:pic>
        <p:nvPicPr>
          <p:cNvPr id="7" name="Picture 6"/>
          <p:cNvPicPr>
            <a:picLocks noChangeAspect="1"/>
          </p:cNvPicPr>
          <p:nvPr/>
        </p:nvPicPr>
        <p:blipFill>
          <a:blip r:embed="rId3"/>
          <a:stretch>
            <a:fillRect/>
          </a:stretch>
        </p:blipFill>
        <p:spPr>
          <a:xfrm>
            <a:off x="2057400" y="3124200"/>
            <a:ext cx="2667000" cy="2710248"/>
          </a:xfrm>
          <a:prstGeom prst="rect">
            <a:avLst/>
          </a:prstGeom>
        </p:spPr>
      </p:pic>
      <p:pic>
        <p:nvPicPr>
          <p:cNvPr id="8" name="Picture 7"/>
          <p:cNvPicPr>
            <a:picLocks noChangeAspect="1"/>
          </p:cNvPicPr>
          <p:nvPr/>
        </p:nvPicPr>
        <p:blipFill>
          <a:blip r:embed="rId4"/>
          <a:stretch>
            <a:fillRect/>
          </a:stretch>
        </p:blipFill>
        <p:spPr>
          <a:xfrm>
            <a:off x="5029200" y="3624648"/>
            <a:ext cx="1767840" cy="2209800"/>
          </a:xfrm>
          <a:prstGeom prst="rect">
            <a:avLst/>
          </a:prstGeom>
        </p:spPr>
      </p:pic>
    </p:spTree>
    <p:extLst>
      <p:ext uri="{BB962C8B-B14F-4D97-AF65-F5344CB8AC3E}">
        <p14:creationId xmlns:p14="http://schemas.microsoft.com/office/powerpoint/2010/main" val="1078845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400" y="4876800"/>
            <a:ext cx="8077200" cy="1384995"/>
          </a:xfrm>
          <a:prstGeom prst="rect">
            <a:avLst/>
          </a:prstGeom>
          <a:noFill/>
        </p:spPr>
        <p:txBody>
          <a:bodyPr wrap="square" rtlCol="0">
            <a:spAutoFit/>
          </a:bodyPr>
          <a:lstStyle/>
          <a:p>
            <a:pPr algn="ctr"/>
            <a:endParaRPr lang="en-US" sz="600" dirty="0" smtClean="0">
              <a:solidFill>
                <a:schemeClr val="accent1"/>
              </a:solidFill>
            </a:endParaRPr>
          </a:p>
          <a:p>
            <a:pPr algn="ctr"/>
            <a:endParaRPr lang="en-US" sz="600" dirty="0" smtClean="0">
              <a:solidFill>
                <a:schemeClr val="accent1"/>
              </a:solidFill>
            </a:endParaRPr>
          </a:p>
          <a:p>
            <a:pPr algn="ctr"/>
            <a:r>
              <a:rPr lang="en-US" b="1" dirty="0">
                <a:solidFill>
                  <a:schemeClr val="accent1"/>
                </a:solidFill>
              </a:rPr>
              <a:t>Ellen Hahn, PhD, RN, </a:t>
            </a:r>
            <a:r>
              <a:rPr lang="en-US" b="1" dirty="0" smtClean="0">
                <a:solidFill>
                  <a:schemeClr val="accent1"/>
                </a:solidFill>
              </a:rPr>
              <a:t>FAAN</a:t>
            </a:r>
          </a:p>
          <a:p>
            <a:pPr algn="ctr"/>
            <a:r>
              <a:rPr lang="en-US" b="1" dirty="0">
                <a:solidFill>
                  <a:schemeClr val="accent1"/>
                </a:solidFill>
              </a:rPr>
              <a:t>Professor &amp; Director, </a:t>
            </a:r>
            <a:r>
              <a:rPr lang="en-US" b="1" dirty="0" smtClean="0">
                <a:solidFill>
                  <a:schemeClr val="accent1"/>
                </a:solidFill>
              </a:rPr>
              <a:t>BREATHE</a:t>
            </a:r>
          </a:p>
          <a:p>
            <a:pPr algn="ctr"/>
            <a:r>
              <a:rPr lang="en-US" b="1" dirty="0" smtClean="0">
                <a:solidFill>
                  <a:schemeClr val="accent1"/>
                </a:solidFill>
              </a:rPr>
              <a:t>ejhahn00@email.uky.edu</a:t>
            </a:r>
          </a:p>
          <a:p>
            <a:pPr algn="ctr"/>
            <a:r>
              <a:rPr lang="en-US" b="1" dirty="0">
                <a:solidFill>
                  <a:schemeClr val="accent1"/>
                </a:solidFill>
              </a:rPr>
              <a:t>(859</a:t>
            </a:r>
            <a:r>
              <a:rPr lang="en-US" b="1" dirty="0" smtClean="0">
                <a:solidFill>
                  <a:schemeClr val="accent1"/>
                </a:solidFill>
              </a:rPr>
              <a:t>) 257-2358</a:t>
            </a:r>
          </a:p>
        </p:txBody>
      </p:sp>
      <p:sp>
        <p:nvSpPr>
          <p:cNvPr id="10" name="Rectangle 9"/>
          <p:cNvSpPr/>
          <p:nvPr/>
        </p:nvSpPr>
        <p:spPr>
          <a:xfrm>
            <a:off x="0" y="4876800"/>
            <a:ext cx="9144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28800"/>
            <a:ext cx="29718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281350" y="5892463"/>
            <a:ext cx="2323072" cy="369332"/>
          </a:xfrm>
          <a:prstGeom prst="rect">
            <a:avLst/>
          </a:prstGeom>
          <a:noFill/>
        </p:spPr>
        <p:txBody>
          <a:bodyPr wrap="none" rtlCol="0">
            <a:spAutoFit/>
          </a:bodyPr>
          <a:lstStyle/>
          <a:p>
            <a:r>
              <a:rPr lang="en-US" b="1" dirty="0" smtClean="0">
                <a:solidFill>
                  <a:schemeClr val="accent1"/>
                </a:solidFill>
              </a:rPr>
              <a:t>www.breathe.uky.edu</a:t>
            </a:r>
            <a:r>
              <a:rPr lang="en-US" dirty="0" smtClean="0"/>
              <a:t> </a:t>
            </a:r>
            <a:endParaRPr lang="en-US" dirty="0"/>
          </a:p>
        </p:txBody>
      </p:sp>
      <p:pic>
        <p:nvPicPr>
          <p:cNvPr id="7" name="Picture 6"/>
          <p:cNvPicPr>
            <a:picLocks noChangeAspect="1"/>
          </p:cNvPicPr>
          <p:nvPr/>
        </p:nvPicPr>
        <p:blipFill>
          <a:blip r:embed="rId4"/>
          <a:stretch>
            <a:fillRect/>
          </a:stretch>
        </p:blipFill>
        <p:spPr>
          <a:xfrm>
            <a:off x="685800" y="5302571"/>
            <a:ext cx="1676545" cy="609653"/>
          </a:xfrm>
          <a:prstGeom prst="rect">
            <a:avLst/>
          </a:prstGeom>
        </p:spPr>
      </p:pic>
      <p:pic>
        <p:nvPicPr>
          <p:cNvPr id="11" name="Picture 10"/>
          <p:cNvPicPr>
            <a:picLocks noChangeAspect="1"/>
          </p:cNvPicPr>
          <p:nvPr/>
        </p:nvPicPr>
        <p:blipFill>
          <a:blip r:embed="rId5"/>
          <a:stretch>
            <a:fillRect/>
          </a:stretch>
        </p:blipFill>
        <p:spPr>
          <a:xfrm>
            <a:off x="6781800" y="5308749"/>
            <a:ext cx="1170533" cy="512108"/>
          </a:xfrm>
          <a:prstGeom prst="rect">
            <a:avLst/>
          </a:prstGeom>
        </p:spPr>
      </p:pic>
      <p:sp>
        <p:nvSpPr>
          <p:cNvPr id="12" name="Title 11"/>
          <p:cNvSpPr>
            <a:spLocks noGrp="1"/>
          </p:cNvSpPr>
          <p:nvPr>
            <p:ph type="title"/>
          </p:nvPr>
        </p:nvSpPr>
        <p:spPr>
          <a:xfrm>
            <a:off x="914400" y="22294"/>
            <a:ext cx="7543800" cy="1450757"/>
          </a:xfrm>
        </p:spPr>
        <p:txBody>
          <a:bodyPr/>
          <a:lstStyle/>
          <a:p>
            <a:pPr algn="ctr"/>
            <a:r>
              <a:rPr lang="en-US" dirty="0" smtClean="0"/>
              <a:t>Questions?</a:t>
            </a:r>
            <a:endParaRPr lang="en-US" dirty="0"/>
          </a:p>
        </p:txBody>
      </p:sp>
    </p:spTree>
    <p:extLst>
      <p:ext uri="{BB962C8B-B14F-4D97-AF65-F5344CB8AC3E}">
        <p14:creationId xmlns:p14="http://schemas.microsoft.com/office/powerpoint/2010/main" val="824384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600" dirty="0"/>
              <a:t>Surgeon General Call to Action to </a:t>
            </a:r>
            <a:br>
              <a:rPr lang="en-US" sz="3600" dirty="0"/>
            </a:br>
            <a:r>
              <a:rPr lang="en-US" sz="3600" dirty="0"/>
              <a:t>Promote Healthy Homes, 2009</a:t>
            </a:r>
          </a:p>
        </p:txBody>
      </p:sp>
      <p:sp>
        <p:nvSpPr>
          <p:cNvPr id="14339" name="Text Placeholder 6"/>
          <p:cNvSpPr>
            <a:spLocks noGrp="1"/>
          </p:cNvSpPr>
          <p:nvPr>
            <p:ph type="body" idx="4294967295"/>
          </p:nvPr>
        </p:nvSpPr>
        <p:spPr>
          <a:xfrm>
            <a:off x="854468" y="2044325"/>
            <a:ext cx="3703638" cy="591109"/>
          </a:xfrm>
        </p:spPr>
        <p:txBody>
          <a:bodyPr>
            <a:normAutofit/>
          </a:bodyPr>
          <a:lstStyle/>
          <a:p>
            <a:pPr marL="63500"/>
            <a:r>
              <a:rPr lang="en-US" altLang="en-US" sz="2800" b="1" dirty="0" smtClean="0">
                <a:solidFill>
                  <a:schemeClr val="accent1"/>
                </a:solidFill>
              </a:rPr>
              <a:t>Common Hazards:</a:t>
            </a:r>
            <a:endParaRPr lang="en-US" altLang="en-US" sz="3200" b="1" dirty="0">
              <a:solidFill>
                <a:schemeClr val="accent1"/>
              </a:solidFill>
            </a:endParaRPr>
          </a:p>
        </p:txBody>
      </p:sp>
      <p:sp>
        <p:nvSpPr>
          <p:cNvPr id="14342" name="Content Placeholder 8"/>
          <p:cNvSpPr>
            <a:spLocks noGrp="1"/>
          </p:cNvSpPr>
          <p:nvPr>
            <p:ph sz="half" idx="4294967295"/>
          </p:nvPr>
        </p:nvSpPr>
        <p:spPr>
          <a:xfrm>
            <a:off x="854468" y="2657475"/>
            <a:ext cx="3184132" cy="3286125"/>
          </a:xfrm>
        </p:spPr>
        <p:txBody>
          <a:bodyPr>
            <a:normAutofit lnSpcReduction="10000"/>
          </a:bodyPr>
          <a:lstStyle/>
          <a:p>
            <a:pPr marL="392113" indent="-273050">
              <a:buNone/>
            </a:pPr>
            <a:r>
              <a:rPr lang="en-US" altLang="en-US" sz="2800" dirty="0"/>
              <a:t>Fires &amp; falls</a:t>
            </a:r>
          </a:p>
          <a:p>
            <a:pPr marL="392113" indent="-273050">
              <a:buNone/>
            </a:pPr>
            <a:r>
              <a:rPr lang="en-US" altLang="en-US" sz="2800" b="1" dirty="0">
                <a:solidFill>
                  <a:schemeClr val="accent1"/>
                </a:solidFill>
              </a:rPr>
              <a:t>Secondhand smoke</a:t>
            </a:r>
          </a:p>
          <a:p>
            <a:pPr marL="392113" indent="-273050">
              <a:buNone/>
            </a:pPr>
            <a:r>
              <a:rPr lang="en-US" altLang="en-US" sz="2800" b="1" dirty="0">
                <a:solidFill>
                  <a:schemeClr val="accent1"/>
                </a:solidFill>
              </a:rPr>
              <a:t>Radon gas</a:t>
            </a:r>
          </a:p>
          <a:p>
            <a:pPr marL="392113" indent="-273050">
              <a:buNone/>
            </a:pPr>
            <a:r>
              <a:rPr lang="en-US" altLang="en-US" sz="2800" dirty="0"/>
              <a:t>Carbon monoxide</a:t>
            </a:r>
          </a:p>
          <a:p>
            <a:pPr marL="392113" indent="-273050">
              <a:buNone/>
            </a:pPr>
            <a:r>
              <a:rPr lang="en-US" altLang="en-US" sz="2800" dirty="0"/>
              <a:t>Pesticides</a:t>
            </a:r>
          </a:p>
          <a:p>
            <a:pPr marL="392113" indent="-273050">
              <a:buNone/>
            </a:pPr>
            <a:r>
              <a:rPr lang="en-US" altLang="en-US" sz="2800" dirty="0"/>
              <a:t>Firearms</a:t>
            </a:r>
          </a:p>
          <a:p>
            <a:pPr marL="392113" indent="-273050"/>
            <a:endParaRPr lang="en-US" altLang="en-US" dirty="0"/>
          </a:p>
          <a:p>
            <a:pPr marL="392113" indent="-273050"/>
            <a:endParaRPr lang="en-US" altLang="en-US" dirty="0"/>
          </a:p>
          <a:p>
            <a:pPr marL="392113" indent="-273050"/>
            <a:endParaRPr lang="en-US"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2937" y="2611988"/>
            <a:ext cx="4114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86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85" y="187697"/>
            <a:ext cx="7543800" cy="1450757"/>
          </a:xfrm>
        </p:spPr>
        <p:txBody>
          <a:bodyPr/>
          <a:lstStyle/>
          <a:p>
            <a:r>
              <a:rPr lang="en-US" dirty="0" smtClean="0"/>
              <a:t>Radon Policy to Reduce Exposure to Radon</a:t>
            </a:r>
            <a:endParaRPr lang="en-US" dirty="0"/>
          </a:p>
        </p:txBody>
      </p:sp>
      <p:sp>
        <p:nvSpPr>
          <p:cNvPr id="6" name="Content Placeholder 5"/>
          <p:cNvSpPr>
            <a:spLocks noGrp="1"/>
          </p:cNvSpPr>
          <p:nvPr>
            <p:ph sz="half" idx="1"/>
          </p:nvPr>
        </p:nvSpPr>
        <p:spPr>
          <a:xfrm>
            <a:off x="822960" y="2117023"/>
            <a:ext cx="3703320" cy="4023360"/>
          </a:xfrm>
        </p:spPr>
        <p:txBody>
          <a:bodyPr/>
          <a:lstStyle/>
          <a:p>
            <a:pPr>
              <a:buFont typeface="Wingdings" panose="05000000000000000000" pitchFamily="2" charset="2"/>
              <a:buChar char="q"/>
            </a:pPr>
            <a:r>
              <a:rPr lang="en-US" dirty="0" smtClean="0"/>
              <a:t> Certification of Radon Professionals</a:t>
            </a:r>
          </a:p>
          <a:p>
            <a:pPr>
              <a:buFont typeface="Wingdings" panose="05000000000000000000" pitchFamily="2" charset="2"/>
              <a:buChar char="q"/>
            </a:pPr>
            <a:r>
              <a:rPr lang="en-US" dirty="0" smtClean="0"/>
              <a:t> Radon in Real Estate Transactions</a:t>
            </a:r>
          </a:p>
          <a:p>
            <a:pPr>
              <a:buFont typeface="Wingdings" panose="05000000000000000000" pitchFamily="2" charset="2"/>
              <a:buChar char="q"/>
            </a:pPr>
            <a:r>
              <a:rPr lang="en-US" dirty="0" smtClean="0"/>
              <a:t> Radon in Rental Dwellings</a:t>
            </a:r>
          </a:p>
          <a:p>
            <a:pPr>
              <a:buFont typeface="Wingdings" panose="05000000000000000000" pitchFamily="2" charset="2"/>
              <a:buChar char="q"/>
            </a:pPr>
            <a:r>
              <a:rPr lang="en-US" dirty="0" smtClean="0"/>
              <a:t> Radon in New Construction</a:t>
            </a:r>
          </a:p>
          <a:p>
            <a:pPr>
              <a:buFont typeface="Wingdings" panose="05000000000000000000" pitchFamily="2" charset="2"/>
              <a:buChar char="q"/>
            </a:pPr>
            <a:r>
              <a:rPr lang="en-US" dirty="0" smtClean="0"/>
              <a:t> Radon in Childcare Centers</a:t>
            </a:r>
          </a:p>
          <a:p>
            <a:pPr>
              <a:buFont typeface="Wingdings" panose="05000000000000000000" pitchFamily="2" charset="2"/>
              <a:buChar char="q"/>
            </a:pPr>
            <a:r>
              <a:rPr lang="en-US" dirty="0" smtClean="0"/>
              <a:t> Radon in Schools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5685" y="2409988"/>
            <a:ext cx="4343400" cy="2894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822960" y="5783408"/>
            <a:ext cx="7863840" cy="369332"/>
          </a:xfrm>
          <a:prstGeom prst="rect">
            <a:avLst/>
          </a:prstGeom>
          <a:noFill/>
        </p:spPr>
        <p:txBody>
          <a:bodyPr wrap="square" rtlCol="0">
            <a:spAutoFit/>
          </a:bodyPr>
          <a:lstStyle/>
          <a:p>
            <a:r>
              <a:rPr lang="en-US"/>
              <a:t>https://</a:t>
            </a:r>
            <a:r>
              <a:rPr lang="en-US" smtClean="0"/>
              <a:t>www.eli.org/buildings/publications-topic#radon</a:t>
            </a:r>
            <a:r>
              <a:rPr lang="en-US" dirty="0" smtClean="0"/>
              <a:t> </a:t>
            </a:r>
            <a:endParaRPr lang="en-US" dirty="0"/>
          </a:p>
        </p:txBody>
      </p:sp>
    </p:spTree>
    <p:extLst>
      <p:ext uri="{BB962C8B-B14F-4D97-AF65-F5344CB8AC3E}">
        <p14:creationId xmlns:p14="http://schemas.microsoft.com/office/powerpoint/2010/main" val="630908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6" y="5334000"/>
            <a:ext cx="7589520" cy="822960"/>
          </a:xfrm>
        </p:spPr>
        <p:txBody>
          <a:bodyPr/>
          <a:lstStyle/>
          <a:p>
            <a:r>
              <a:rPr lang="en-US" dirty="0" smtClean="0"/>
              <a:t>Certification of Radon Professionals</a:t>
            </a:r>
            <a:endParaRPr lang="en-US" dirty="0"/>
          </a:p>
        </p:txBody>
      </p:sp>
      <p:pic>
        <p:nvPicPr>
          <p:cNvPr id="5"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000" b="18334"/>
          <a:stretch/>
        </p:blipFill>
        <p:spPr/>
      </p:pic>
    </p:spTree>
    <p:extLst>
      <p:ext uri="{BB962C8B-B14F-4D97-AF65-F5344CB8AC3E}">
        <p14:creationId xmlns:p14="http://schemas.microsoft.com/office/powerpoint/2010/main" val="1767970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State Certification Programs</a:t>
            </a:r>
            <a:endParaRPr lang="en-US" dirty="0"/>
          </a:p>
        </p:txBody>
      </p:sp>
      <p:sp>
        <p:nvSpPr>
          <p:cNvPr id="3" name="Content Placeholder 2"/>
          <p:cNvSpPr>
            <a:spLocks noGrp="1"/>
          </p:cNvSpPr>
          <p:nvPr>
            <p:ph idx="1"/>
          </p:nvPr>
        </p:nvSpPr>
        <p:spPr>
          <a:xfrm>
            <a:off x="822960" y="1981200"/>
            <a:ext cx="7543801" cy="3962400"/>
          </a:xfrm>
        </p:spPr>
        <p:txBody>
          <a:bodyPr>
            <a:normAutofit/>
          </a:bodyPr>
          <a:lstStyle/>
          <a:p>
            <a:pPr>
              <a:lnSpc>
                <a:spcPct val="100000"/>
              </a:lnSpc>
              <a:buFont typeface="Arial" panose="020B0604020202020204" pitchFamily="34" charset="0"/>
              <a:buChar char="•"/>
            </a:pPr>
            <a:r>
              <a:rPr lang="en-US" sz="3200" dirty="0" smtClean="0"/>
              <a:t>13 state laws:</a:t>
            </a:r>
            <a:r>
              <a:rPr lang="en-US" sz="3200" dirty="0"/>
              <a:t> </a:t>
            </a:r>
            <a:r>
              <a:rPr lang="en-US" sz="2400" b="1" dirty="0" smtClean="0">
                <a:solidFill>
                  <a:schemeClr val="accent1"/>
                </a:solidFill>
              </a:rPr>
              <a:t>FL, IL, IN, IA, KS, KY, ME, NE, NJ, OH, PA, RI and WV</a:t>
            </a:r>
          </a:p>
          <a:p>
            <a:pPr lvl="1">
              <a:lnSpc>
                <a:spcPct val="100000"/>
              </a:lnSpc>
              <a:buFont typeface="Wingdings" panose="05000000000000000000" pitchFamily="2" charset="2"/>
              <a:buChar char="ü"/>
            </a:pPr>
            <a:r>
              <a:rPr lang="en-US" sz="2800" dirty="0" smtClean="0"/>
              <a:t>All require </a:t>
            </a:r>
            <a:r>
              <a:rPr lang="en-US" sz="3200" b="1" dirty="0" smtClean="0">
                <a:solidFill>
                  <a:schemeClr val="accent1"/>
                </a:solidFill>
              </a:rPr>
              <a:t>certification</a:t>
            </a:r>
          </a:p>
          <a:p>
            <a:pPr lvl="1">
              <a:lnSpc>
                <a:spcPct val="100000"/>
              </a:lnSpc>
              <a:buFont typeface="Wingdings" panose="05000000000000000000" pitchFamily="2" charset="2"/>
              <a:buChar char="ü"/>
            </a:pPr>
            <a:r>
              <a:rPr lang="en-US" sz="2800" dirty="0" smtClean="0"/>
              <a:t>All require </a:t>
            </a:r>
            <a:r>
              <a:rPr lang="en-US" sz="3200" b="1" dirty="0" smtClean="0">
                <a:solidFill>
                  <a:schemeClr val="accent1"/>
                </a:solidFill>
              </a:rPr>
              <a:t>training</a:t>
            </a:r>
            <a:r>
              <a:rPr lang="en-US" sz="2800" dirty="0" smtClean="0"/>
              <a:t> and certification exam</a:t>
            </a:r>
          </a:p>
          <a:p>
            <a:pPr lvl="1">
              <a:lnSpc>
                <a:spcPct val="100000"/>
              </a:lnSpc>
              <a:buFont typeface="Wingdings" panose="05000000000000000000" pitchFamily="2" charset="2"/>
              <a:buChar char="ü"/>
            </a:pPr>
            <a:r>
              <a:rPr lang="en-US" sz="2800" dirty="0" smtClean="0"/>
              <a:t>Several require </a:t>
            </a:r>
            <a:r>
              <a:rPr lang="en-US" sz="3200" b="1" dirty="0" smtClean="0">
                <a:solidFill>
                  <a:schemeClr val="accent1"/>
                </a:solidFill>
              </a:rPr>
              <a:t>continuing education</a:t>
            </a:r>
          </a:p>
          <a:p>
            <a:pPr lvl="1">
              <a:lnSpc>
                <a:spcPct val="100000"/>
              </a:lnSpc>
              <a:buFont typeface="Wingdings" panose="05000000000000000000" pitchFamily="2" charset="2"/>
              <a:buChar char="ü"/>
            </a:pPr>
            <a:r>
              <a:rPr lang="en-US" sz="2800" dirty="0" smtClean="0"/>
              <a:t>Nearly all require testing and mitigation </a:t>
            </a:r>
            <a:r>
              <a:rPr lang="en-US" sz="3200" b="1" dirty="0" smtClean="0">
                <a:solidFill>
                  <a:schemeClr val="accent1"/>
                </a:solidFill>
              </a:rPr>
              <a:t>standards/protocols</a:t>
            </a:r>
          </a:p>
          <a:p>
            <a:pPr lvl="1">
              <a:buFont typeface="Wingdings" panose="05000000000000000000" pitchFamily="2" charset="2"/>
              <a:buChar char="ü"/>
            </a:pPr>
            <a:endParaRPr lang="en-US" sz="2800" b="1" dirty="0" smtClean="0">
              <a:solidFill>
                <a:schemeClr val="accent1"/>
              </a:solidFill>
            </a:endParaRPr>
          </a:p>
          <a:p>
            <a:pPr lvl="1">
              <a:buFont typeface="Wingdings" panose="05000000000000000000" pitchFamily="2" charset="2"/>
              <a:buChar char="ü"/>
            </a:pPr>
            <a:endParaRPr lang="en-US" sz="2800" dirty="0" smtClean="0"/>
          </a:p>
          <a:p>
            <a:pPr lvl="1">
              <a:buFont typeface="Wingdings" panose="05000000000000000000" pitchFamily="2" charset="2"/>
              <a:buChar char="ü"/>
            </a:pPr>
            <a:endParaRPr lang="en-US" sz="2800" dirty="0" smtClean="0"/>
          </a:p>
        </p:txBody>
      </p:sp>
    </p:spTree>
    <p:extLst>
      <p:ext uri="{BB962C8B-B14F-4D97-AF65-F5344CB8AC3E}">
        <p14:creationId xmlns:p14="http://schemas.microsoft.com/office/powerpoint/2010/main" val="310814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127" y="0"/>
            <a:ext cx="7543800" cy="1450757"/>
          </a:xfrm>
        </p:spPr>
        <p:txBody>
          <a:bodyPr/>
          <a:lstStyle/>
          <a:p>
            <a:r>
              <a:rPr lang="en-US" dirty="0" smtClean="0"/>
              <a:t>Certified Radon Professional</a:t>
            </a:r>
            <a:endParaRPr lang="en-US" dirty="0"/>
          </a:p>
        </p:txBody>
      </p:sp>
      <p:sp>
        <p:nvSpPr>
          <p:cNvPr id="3" name="Content Placeholder 2"/>
          <p:cNvSpPr>
            <a:spLocks noGrp="1"/>
          </p:cNvSpPr>
          <p:nvPr>
            <p:ph idx="1"/>
          </p:nvPr>
        </p:nvSpPr>
        <p:spPr/>
        <p:txBody>
          <a:bodyPr>
            <a:normAutofit/>
          </a:bodyPr>
          <a:lstStyle/>
          <a:p>
            <a:pPr marL="0" indent="0" fontAlgn="t">
              <a:buNone/>
            </a:pPr>
            <a:r>
              <a:rPr lang="en-US" b="1" dirty="0" smtClean="0"/>
              <a:t>National </a:t>
            </a:r>
            <a:r>
              <a:rPr lang="en-US" b="1" dirty="0"/>
              <a:t>Radon Proficiency </a:t>
            </a:r>
            <a:r>
              <a:rPr lang="en-US" b="1" dirty="0" smtClean="0"/>
              <a:t>Program</a:t>
            </a:r>
            <a:r>
              <a:rPr lang="en-US" dirty="0"/>
              <a:t> </a:t>
            </a:r>
            <a:r>
              <a:rPr lang="en-US" dirty="0" smtClean="0"/>
              <a:t>(NRPP</a:t>
            </a:r>
            <a:r>
              <a:rPr lang="en-US" dirty="0"/>
              <a:t>) </a:t>
            </a:r>
            <a:r>
              <a:rPr lang="en-US" dirty="0" smtClean="0"/>
              <a:t>is the credentialing </a:t>
            </a:r>
            <a:r>
              <a:rPr lang="en-US" dirty="0"/>
              <a:t>and certification division of </a:t>
            </a:r>
            <a:r>
              <a:rPr lang="en-US" dirty="0" smtClean="0"/>
              <a:t>the American Association of Radon Scientists and Technologist (AARST) </a:t>
            </a:r>
          </a:p>
          <a:p>
            <a:pPr lvl="1" fontAlgn="t">
              <a:buFont typeface="Wingdings" panose="05000000000000000000" pitchFamily="2" charset="2"/>
              <a:buChar char="ü"/>
            </a:pPr>
            <a:r>
              <a:rPr lang="en-US" dirty="0" smtClean="0"/>
              <a:t> Only certification recommended by the U.S. EPA</a:t>
            </a:r>
          </a:p>
          <a:p>
            <a:pPr marL="0" indent="0" fontAlgn="t">
              <a:buNone/>
            </a:pPr>
            <a:r>
              <a:rPr lang="en-US" dirty="0" smtClean="0"/>
              <a:t>Currently</a:t>
            </a:r>
            <a:r>
              <a:rPr lang="en-US" dirty="0"/>
              <a:t>, NRPP has over 2,800 certified professionals qualified in </a:t>
            </a:r>
            <a:r>
              <a:rPr lang="en-US" dirty="0" smtClean="0"/>
              <a:t>radon measurement and </a:t>
            </a:r>
            <a:r>
              <a:rPr lang="en-US" dirty="0"/>
              <a:t>mitigation, </a:t>
            </a:r>
            <a:endParaRPr lang="en-US" dirty="0" smtClean="0"/>
          </a:p>
          <a:p>
            <a:pPr marL="0" indent="0" fontAlgn="t">
              <a:buNone/>
            </a:pPr>
            <a:r>
              <a:rPr lang="en-US" dirty="0" smtClean="0"/>
              <a:t>ANSI-AARST </a:t>
            </a:r>
            <a:r>
              <a:rPr lang="en-US" dirty="0"/>
              <a:t>Standard </a:t>
            </a:r>
            <a:r>
              <a:rPr lang="en-US" dirty="0" smtClean="0"/>
              <a:t>Protocols for: </a:t>
            </a:r>
          </a:p>
          <a:p>
            <a:pPr lvl="1" fontAlgn="t">
              <a:buFont typeface="Wingdings" panose="05000000000000000000" pitchFamily="2" charset="2"/>
              <a:buChar char="ü"/>
            </a:pPr>
            <a:r>
              <a:rPr lang="en-US" dirty="0" smtClean="0"/>
              <a:t>Conducting </a:t>
            </a:r>
            <a:r>
              <a:rPr lang="en-US" dirty="0"/>
              <a:t>Measurements of Radon in </a:t>
            </a:r>
            <a:r>
              <a:rPr lang="en-US" dirty="0" smtClean="0"/>
              <a:t>Homes</a:t>
            </a:r>
            <a:endParaRPr lang="en-US" dirty="0"/>
          </a:p>
          <a:p>
            <a:pPr lvl="1" fontAlgn="t">
              <a:buFont typeface="Wingdings" panose="05000000000000000000" pitchFamily="2" charset="2"/>
              <a:buChar char="ü"/>
            </a:pPr>
            <a:r>
              <a:rPr lang="en-US" dirty="0" smtClean="0"/>
              <a:t>Soil </a:t>
            </a:r>
            <a:r>
              <a:rPr lang="en-US" dirty="0"/>
              <a:t>Gas Mitigation Standards for Existing Homes </a:t>
            </a:r>
            <a:r>
              <a:rPr lang="en-US" b="1" dirty="0" smtClean="0">
                <a:hlinkClick r:id="rId2"/>
              </a:rPr>
              <a:t>NRPP </a:t>
            </a:r>
            <a:r>
              <a:rPr lang="en-US" b="1" dirty="0">
                <a:hlinkClick r:id="rId2"/>
              </a:rPr>
              <a:t>Certified Radon Mitigation Professional.</a:t>
            </a:r>
            <a:endParaRPr lang="en-US" dirty="0"/>
          </a:p>
          <a:p>
            <a:endParaRPr lang="en-US" dirty="0"/>
          </a:p>
        </p:txBody>
      </p:sp>
      <p:pic>
        <p:nvPicPr>
          <p:cNvPr id="5" name="Picture 4"/>
          <p:cNvPicPr>
            <a:picLocks noChangeAspect="1"/>
          </p:cNvPicPr>
          <p:nvPr/>
        </p:nvPicPr>
        <p:blipFill>
          <a:blip r:embed="rId3"/>
          <a:stretch>
            <a:fillRect/>
          </a:stretch>
        </p:blipFill>
        <p:spPr>
          <a:xfrm>
            <a:off x="1981200" y="5005853"/>
            <a:ext cx="2590800" cy="1173018"/>
          </a:xfrm>
          <a:prstGeom prst="rect">
            <a:avLst/>
          </a:prstGeom>
        </p:spPr>
      </p:pic>
      <p:pic>
        <p:nvPicPr>
          <p:cNvPr id="6" name="Picture 5"/>
          <p:cNvPicPr>
            <a:picLocks noChangeAspect="1"/>
          </p:cNvPicPr>
          <p:nvPr/>
        </p:nvPicPr>
        <p:blipFill>
          <a:blip r:embed="rId4"/>
          <a:stretch>
            <a:fillRect/>
          </a:stretch>
        </p:blipFill>
        <p:spPr>
          <a:xfrm>
            <a:off x="4876800" y="5073324"/>
            <a:ext cx="2286000" cy="1038076"/>
          </a:xfrm>
          <a:prstGeom prst="rect">
            <a:avLst/>
          </a:prstGeom>
        </p:spPr>
      </p:pic>
    </p:spTree>
    <p:extLst>
      <p:ext uri="{BB962C8B-B14F-4D97-AF65-F5344CB8AC3E}">
        <p14:creationId xmlns:p14="http://schemas.microsoft.com/office/powerpoint/2010/main" val="33166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6" y="152400"/>
            <a:ext cx="7543800" cy="1450757"/>
          </a:xfrm>
        </p:spPr>
        <p:txBody>
          <a:bodyPr/>
          <a:lstStyle/>
          <a:p>
            <a:r>
              <a:rPr lang="en-US" dirty="0" smtClean="0"/>
              <a:t>Kentucky</a:t>
            </a:r>
            <a:endParaRPr lang="en-US" dirty="0"/>
          </a:p>
        </p:txBody>
      </p:sp>
      <p:sp>
        <p:nvSpPr>
          <p:cNvPr id="3" name="Content Placeholder 2"/>
          <p:cNvSpPr>
            <a:spLocks noGrp="1"/>
          </p:cNvSpPr>
          <p:nvPr>
            <p:ph idx="1"/>
          </p:nvPr>
        </p:nvSpPr>
        <p:spPr>
          <a:xfrm>
            <a:off x="801626" y="1752600"/>
            <a:ext cx="7885174" cy="4707466"/>
          </a:xfrm>
        </p:spPr>
        <p:txBody>
          <a:bodyPr>
            <a:normAutofit/>
          </a:bodyPr>
          <a:lstStyle/>
          <a:p>
            <a:pPr>
              <a:buFont typeface="Arial" panose="020B0604020202020204" pitchFamily="34" charset="0"/>
              <a:buChar char="•"/>
            </a:pPr>
            <a:r>
              <a:rPr lang="en-US" sz="2800" dirty="0" smtClean="0"/>
              <a:t>Radon Contractor Certification Program</a:t>
            </a:r>
            <a:endParaRPr lang="en-US" sz="2800" dirty="0" smtClean="0"/>
          </a:p>
          <a:p>
            <a:pPr lvl="1">
              <a:buFont typeface="Wingdings" panose="05000000000000000000" pitchFamily="2" charset="2"/>
              <a:buChar char="ü"/>
            </a:pPr>
            <a:r>
              <a:rPr lang="en-US" sz="2800" dirty="0" smtClean="0"/>
              <a:t> </a:t>
            </a:r>
            <a:r>
              <a:rPr lang="en-US" sz="2800" dirty="0" smtClean="0"/>
              <a:t>KRS 211.9101-211.9135 (June 8, 2011)</a:t>
            </a:r>
          </a:p>
          <a:p>
            <a:pPr>
              <a:buFont typeface="Arial" panose="020B0604020202020204" pitchFamily="34" charset="0"/>
              <a:buChar char="•"/>
            </a:pPr>
            <a:r>
              <a:rPr lang="en-US" sz="2800" dirty="0"/>
              <a:t>Required certification of radon measurement and mitigation professionals and professional labs that analyze radon tests</a:t>
            </a:r>
          </a:p>
          <a:p>
            <a:pPr>
              <a:buFont typeface="Arial" panose="020B0604020202020204" pitchFamily="34" charset="0"/>
              <a:buChar char="•"/>
            </a:pPr>
            <a:r>
              <a:rPr lang="en-US" sz="2800" dirty="0" smtClean="0"/>
              <a:t>Created </a:t>
            </a:r>
            <a:r>
              <a:rPr lang="en-US" sz="2800" dirty="0"/>
              <a:t>the Kentucky Radon Program Advisory </a:t>
            </a:r>
            <a:r>
              <a:rPr lang="en-US" sz="2800" dirty="0" smtClean="0"/>
              <a:t>Committee</a:t>
            </a:r>
          </a:p>
          <a:p>
            <a:pPr>
              <a:buFont typeface="Arial" panose="020B0604020202020204" pitchFamily="34" charset="0"/>
              <a:buChar char="•"/>
            </a:pPr>
            <a:r>
              <a:rPr lang="en-US" sz="2800" dirty="0" smtClean="0"/>
              <a:t>Named </a:t>
            </a:r>
            <a:r>
              <a:rPr lang="en-US" sz="2800" dirty="0"/>
              <a:t>the Cabinet for Health and Family </a:t>
            </a:r>
            <a:r>
              <a:rPr lang="en-US" sz="2800" dirty="0" smtClean="0"/>
              <a:t>Services (CHFS) </a:t>
            </a:r>
            <a:r>
              <a:rPr lang="en-US" sz="2800" dirty="0"/>
              <a:t>as the “regulatory agency for the control of radon in the Commonwealth of Kentucky.”</a:t>
            </a:r>
          </a:p>
          <a:p>
            <a:pPr lvl="1">
              <a:buFont typeface="Wingdings" panose="05000000000000000000" pitchFamily="2" charset="2"/>
              <a:buChar char="ü"/>
            </a:pPr>
            <a:endParaRPr lang="en-US" sz="3600" dirty="0" smtClean="0"/>
          </a:p>
          <a:p>
            <a:endParaRPr lang="en-US" sz="3200" dirty="0" smtClean="0"/>
          </a:p>
          <a:p>
            <a:pPr>
              <a:buFont typeface="Wingdings" panose="05000000000000000000" pitchFamily="2" charset="2"/>
              <a:buChar char="ü"/>
            </a:pPr>
            <a:endParaRPr lang="en-US" sz="3200" dirty="0" smtClean="0"/>
          </a:p>
        </p:txBody>
      </p:sp>
    </p:spTree>
    <p:extLst>
      <p:ext uri="{BB962C8B-B14F-4D97-AF65-F5344CB8AC3E}">
        <p14:creationId xmlns:p14="http://schemas.microsoft.com/office/powerpoint/2010/main" val="158708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1.3179"/>
  <p:tag name="PPTVERSION" val="14"/>
  <p:tag name="TPOS" val="2"/>
</p:tagLst>
</file>

<file path=ppt/theme/theme1.xml><?xml version="1.0" encoding="utf-8"?>
<a:theme xmlns:a="http://schemas.openxmlformats.org/drawingml/2006/main" name="Retrospect">
  <a:themeElements>
    <a:clrScheme name="Custom 1">
      <a:dk1>
        <a:sysClr val="windowText" lastClr="000000"/>
      </a:dk1>
      <a:lt1>
        <a:sysClr val="window" lastClr="FFFFFF"/>
      </a:lt1>
      <a:dk2>
        <a:srgbClr val="000000"/>
      </a:dk2>
      <a:lt2>
        <a:srgbClr val="FFFFFF"/>
      </a:lt2>
      <a:accent1>
        <a:srgbClr val="0033A0"/>
      </a:accent1>
      <a:accent2>
        <a:srgbClr val="0033A0"/>
      </a:accent2>
      <a:accent3>
        <a:srgbClr val="0033A0"/>
      </a:accent3>
      <a:accent4>
        <a:srgbClr val="FFFFFF"/>
      </a:accent4>
      <a:accent5>
        <a:srgbClr val="0033A0"/>
      </a:accent5>
      <a:accent6>
        <a:srgbClr val="FFFFFF"/>
      </a:accent6>
      <a:hlink>
        <a:srgbClr val="FFFFFF"/>
      </a:hlink>
      <a:folHlink>
        <a:srgbClr val="0033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00000"/>
    </a:dk2>
    <a:lt2>
      <a:srgbClr val="FFFFFF"/>
    </a:lt2>
    <a:accent1>
      <a:srgbClr val="0033A0"/>
    </a:accent1>
    <a:accent2>
      <a:srgbClr val="0033A0"/>
    </a:accent2>
    <a:accent3>
      <a:srgbClr val="0033A0"/>
    </a:accent3>
    <a:accent4>
      <a:srgbClr val="FFFFFF"/>
    </a:accent4>
    <a:accent5>
      <a:srgbClr val="0033A0"/>
    </a:accent5>
    <a:accent6>
      <a:srgbClr val="FFFFFF"/>
    </a:accent6>
    <a:hlink>
      <a:srgbClr val="FFFFFF"/>
    </a:hlink>
    <a:folHlink>
      <a:srgbClr val="0033A0"/>
    </a:folHlink>
  </a:clrScheme>
</a:themeOverride>
</file>

<file path=docProps/app.xml><?xml version="1.0" encoding="utf-8"?>
<Properties xmlns="http://schemas.openxmlformats.org/officeDocument/2006/extended-properties" xmlns:vt="http://schemas.openxmlformats.org/officeDocument/2006/docPropsVTypes">
  <Template/>
  <TotalTime>3899</TotalTime>
  <Words>4198</Words>
  <Application>Microsoft Office PowerPoint</Application>
  <PresentationFormat>On-screen Show (4:3)</PresentationFormat>
  <Paragraphs>392</Paragraphs>
  <Slides>36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Franklin Gothic Book</vt:lpstr>
      <vt:lpstr>Franklin Gothic Medium</vt:lpstr>
      <vt:lpstr>Times New Roman</vt:lpstr>
      <vt:lpstr>Wingdings</vt:lpstr>
      <vt:lpstr>Retrospect</vt:lpstr>
      <vt:lpstr>PowerPoint Presentation</vt:lpstr>
      <vt:lpstr>Who We Are</vt:lpstr>
      <vt:lpstr>Tobacco Smoke and Radon  Cause Lung Cancer</vt:lpstr>
      <vt:lpstr>Surgeon General Call to Action to  Promote Healthy Homes, 2009</vt:lpstr>
      <vt:lpstr>Radon Policy to Reduce Exposure to Radon</vt:lpstr>
      <vt:lpstr>Certification of Radon Professionals</vt:lpstr>
      <vt:lpstr>State Certification Programs</vt:lpstr>
      <vt:lpstr>Certified Radon Professional</vt:lpstr>
      <vt:lpstr>Kentucky</vt:lpstr>
      <vt:lpstr>Radon Certification Regulations</vt:lpstr>
      <vt:lpstr>Proposed Amendments to Radon Certification Regulations (5/12/17)</vt:lpstr>
      <vt:lpstr>Update 2017</vt:lpstr>
      <vt:lpstr>Next Steps</vt:lpstr>
      <vt:lpstr>Radon in Real Estate Transactions</vt:lpstr>
      <vt:lpstr>Real Estate Transaction Laws</vt:lpstr>
      <vt:lpstr>Kentucky</vt:lpstr>
      <vt:lpstr>Considerations for Future Policy Development</vt:lpstr>
      <vt:lpstr>Radon in Rental Dwellings</vt:lpstr>
      <vt:lpstr>Radon in Rental Dwellings</vt:lpstr>
      <vt:lpstr>Considerations for Future Policy Development</vt:lpstr>
      <vt:lpstr>Radon in New Home Construction</vt:lpstr>
      <vt:lpstr>Radon Resistant New Construction (RRNC)</vt:lpstr>
      <vt:lpstr>Considerations for Future Policy Development</vt:lpstr>
      <vt:lpstr>PowerPoint Presentation</vt:lpstr>
      <vt:lpstr>Radon in Childcare Centers</vt:lpstr>
      <vt:lpstr>Radon in Childcare Centers</vt:lpstr>
      <vt:lpstr>Radon in Childcare Centers</vt:lpstr>
      <vt:lpstr>Non-Regulatory Initiatives</vt:lpstr>
      <vt:lpstr>Radon in Schools</vt:lpstr>
      <vt:lpstr>Radon in Schools</vt:lpstr>
      <vt:lpstr>Best Practice Public Policy Actions to Consider</vt:lpstr>
      <vt:lpstr>Policy Implementation, Voluntary Policy, and Community Outreach</vt:lpstr>
      <vt:lpstr>FREE Radon Continuing Education</vt:lpstr>
      <vt:lpstr>PowerPoint Presentation</vt:lpstr>
      <vt:lpstr>PowerPoint Presentation</vt:lpstr>
      <vt:lpstr>Questions?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Chazaud</dc:creator>
  <cp:lastModifiedBy>Hahn, Ellen J</cp:lastModifiedBy>
  <cp:revision>277</cp:revision>
  <cp:lastPrinted>2017-10-16T18:02:44Z</cp:lastPrinted>
  <dcterms:created xsi:type="dcterms:W3CDTF">2016-02-16T17:20:53Z</dcterms:created>
  <dcterms:modified xsi:type="dcterms:W3CDTF">2017-10-24T11:15:30Z</dcterms:modified>
</cp:coreProperties>
</file>