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4" r:id="rId2"/>
    <p:sldId id="492" r:id="rId3"/>
    <p:sldId id="493" r:id="rId4"/>
    <p:sldId id="497" r:id="rId5"/>
    <p:sldId id="495" r:id="rId6"/>
    <p:sldId id="494" r:id="rId7"/>
    <p:sldId id="498" r:id="rId8"/>
    <p:sldId id="491" r:id="rId9"/>
    <p:sldId id="394" r:id="rId10"/>
    <p:sldId id="499" r:id="rId11"/>
    <p:sldId id="505" r:id="rId12"/>
    <p:sldId id="500" r:id="rId13"/>
    <p:sldId id="501" r:id="rId14"/>
    <p:sldId id="503" r:id="rId15"/>
    <p:sldId id="506" r:id="rId16"/>
    <p:sldId id="507" r:id="rId17"/>
    <p:sldId id="470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DF5"/>
    <a:srgbClr val="F3B6F4"/>
    <a:srgbClr val="00FF00"/>
    <a:srgbClr val="00D89F"/>
    <a:srgbClr val="99CCFF"/>
    <a:srgbClr val="FFFFFF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590" autoAdjust="0"/>
  </p:normalViewPr>
  <p:slideViewPr>
    <p:cSldViewPr>
      <p:cViewPr varScale="1">
        <p:scale>
          <a:sx n="102" d="100"/>
          <a:sy n="102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7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2213"/>
            <a:ext cx="303784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12213"/>
            <a:ext cx="303784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/>
            </a:lvl1pPr>
          </a:lstStyle>
          <a:p>
            <a:pPr>
              <a:defRPr/>
            </a:pPr>
            <a:fld id="{7688F1CB-7FA4-4C9C-A8C3-067BD6070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426"/>
            <a:ext cx="514096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91" tIns="46046" rIns="92091" bIns="46046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/>
            </a:lvl1pPr>
          </a:lstStyle>
          <a:p>
            <a:pPr>
              <a:defRPr/>
            </a:pPr>
            <a:fld id="{E8AA5436-1F9A-4C97-9034-A2912DC5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39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159131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109927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254317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3990833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1160096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31013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303193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81925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232352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127950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13307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355495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302618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  <p:extLst>
      <p:ext uri="{BB962C8B-B14F-4D97-AF65-F5344CB8AC3E}">
        <p14:creationId xmlns:p14="http://schemas.microsoft.com/office/powerpoint/2010/main" val="424009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9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/>
            </a:lvl1pPr>
          </a:lstStyle>
          <a:p>
            <a:pPr>
              <a:defRPr/>
            </a:pPr>
            <a:r>
              <a:rPr lang="en-US"/>
              <a:t>Institute for Comprehensive Behavioral Smoking Cessation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mcdds@insightbb.com" TargetMode="External"/><Relationship Id="rId3" Type="http://schemas.openxmlformats.org/officeDocument/2006/relationships/hyperlink" Target="mailto:clayton@email.uky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Health 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is population-level change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evidence-based interventions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changes in policy</a:t>
            </a:r>
          </a:p>
          <a:p>
            <a:endParaRPr lang="en-US" dirty="0" smtClean="0"/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policy exists at many levels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34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Long-term presence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C/C groups since June 1985, almost 30 years – brand recognition</a:t>
            </a: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avoids limitations of training-the-trainer: all facilitators “first generation” personally trained by C/C, &gt;1,700 trained </a:t>
            </a: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Implementation fidelity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C/C in every class via DVD and participant book</a:t>
            </a: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Logistics: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UK &amp; UL KCP arrange training</a:t>
            </a: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On-going/Upcoming Research: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FMM, Louisville &amp; Lexington, facilitators, oral pH (JAMA 1990)</a:t>
            </a:r>
            <a:endParaRPr lang="en-US" sz="9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5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348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Method: Questions/Issues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5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Spanish version</a:t>
            </a: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Relapse/repeats</a:t>
            </a: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Minimum number of participants</a:t>
            </a: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 to participants</a:t>
            </a: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</a:p>
          <a:p>
            <a:r>
              <a:rPr lang="en-US" sz="1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“New” Materials</a:t>
            </a:r>
          </a:p>
          <a:p>
            <a:endParaRPr lang="en-US" sz="1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7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sz="7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98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Method: Questions/Issues (Spanish version)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5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Book has been translated into Spanish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Voice-over on DVD has not been done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Uncertain how many Anglos read/use book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Uncertain reading ability of Latino participants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of C/C model on addiction, not sure there are sufficient race/ethnic differences in nicotine dependence to justify concern about Spanish version</a:t>
            </a:r>
          </a:p>
          <a:p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are willing to be convinced of need</a:t>
            </a:r>
          </a:p>
          <a:p>
            <a:endParaRPr lang="en-US" sz="7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7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7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sz="7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80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Method: Questions/Issues (Repeats, Class Size, Cost)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Dependence on nicotine difficult to treat; its use integrated into virtually every aspect of life – lapse and relapse to be expected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free NRT makes it easy to be a repeater, may be counter-productive except that it increases attendance and exposure</a:t>
            </a: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Possible Solutions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1) allow only one class free of charge – charge for anyone repeating and tell them up-front, 2) charge for the NRT and/or participation for everyone – repeat or first-time, 3) don’t allow any class under 10 participants – combine to insure there are enough participants to get most of group process</a:t>
            </a:r>
          </a:p>
          <a:p>
            <a:endParaRPr lang="en-US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5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6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Method: Questions/Issues (Recruitment into Smoking Cessation) 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 Care Professionals NOT Answer: if they were we would have more referrals to QL (9,273 physicians, 1,180 PAs, 3,287 APRNs)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Offering Lung Cancer Screening NOT answer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Assign recruitment to smoking cessation to auxiliaries in physician offices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smoking cessation classes for recruitment into screening  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99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Cooper/Clayton Method: Questions/Issues (New DVD-Book)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C/C has considerable reach and penetration in KY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smoking cessation of similar magnitude in KY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Facilitators have received training essentially free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have received classes mostly for free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C/C produced/paid for all previous versions to date</a:t>
            </a:r>
          </a:p>
          <a:p>
            <a:endParaRPr lang="en-US" sz="28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C/C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 not charged for their time or the C/C Method</a:t>
            </a:r>
          </a:p>
          <a:p>
            <a:endParaRPr lang="en-US" sz="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of “new” version (DVD, Book) requires resources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44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Cooper/Clayton </a:t>
            </a:r>
            <a:r>
              <a:rPr 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Method: </a:t>
            </a:r>
            <a:br>
              <a:rPr 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Helping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Change Lives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(Letter Received May 15, 2014)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Hello. My name is Katie and I completed your stop smoking class back in 2009. I attended all the meetings but the last one. The only reason I missed that one is because I was due to have surgery that day.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wanted to write to you and let you know that as of October 6, 2014 I will be smoke free for 5 years</a:t>
            </a:r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000" b="1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 say that besides having my daughter, going through your program was the next best thing I have accomplished in my life. 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had smoked for 27 years. I was born addicted to nicotine and I started smoking at age 9.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 truly blessed and grateful for your program.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7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6683375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</p:txBody>
      </p:sp>
      <p:sp>
        <p:nvSpPr>
          <p:cNvPr id="59395" name="Line 3"/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916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763000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defRPr/>
            </a:pPr>
            <a:endParaRPr lang="en-US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Thomas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Cooper, DDS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tmcdds@twc.com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defRPr/>
            </a:pPr>
            <a:endParaRPr lang="en-US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 Clayton, PhD</a:t>
            </a: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clayton@uky.edu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0" hangingPunct="0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676400" y="1219200"/>
            <a:ext cx="543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Health Perspective Based on Rose Curve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 estimate of adult smokers (363,000 Males and 273,850 Females): TOTAL = 636,850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Assumption: A 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change in a large population </a:t>
            </a:r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create 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nonsmokers than a large change in a small population</a:t>
            </a:r>
          </a:p>
          <a:p>
            <a:endParaRPr 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16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Tobacco Control in KY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Excise taxes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3--30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cents (2005); 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30--60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cents (2012)</a:t>
            </a:r>
          </a:p>
          <a:p>
            <a:r>
              <a:rPr lang="en-US" sz="24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Smoke-Free: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(26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cities, 10 counties, 2 merged city-county 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governments)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Restrictions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 and 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</a:t>
            </a:r>
          </a:p>
          <a:p>
            <a:r>
              <a:rPr lang="en-US" sz="24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campaigns: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promoting tobacco control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Kentucky Quit </a:t>
            </a:r>
            <a:r>
              <a:rPr lang="en-US" sz="24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Line:</a:t>
            </a:r>
            <a:endParaRPr lang="en-US" sz="2400" b="1" u="sng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have potential epidemiologic “reach” and “penetration”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567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Perspective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PH Tobacco Control initiatives (excise 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taxes,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smoke-free bans, promotion/advertising restrictions, media campaigns, KY QL) are necessary, but clearly not sufficient</a:t>
            </a:r>
          </a:p>
          <a:p>
            <a:endParaRPr lang="en-US" sz="9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9600" b="1" u="sng" dirty="0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en-US" sz="9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Developmental pipeline (new users) 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Those 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who don’t become nonsmokers because of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PH Tobacco Control initiatives</a:t>
            </a:r>
          </a:p>
          <a:p>
            <a:pPr marL="0" indent="0">
              <a:buNone/>
            </a:pP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55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Kentucky Quit Line: An Example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Personal Communication from Andrew Waters (042814)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2011: 636,850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 adults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 KY were smokers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2013 KY Quit Line Data: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2,584 cigarette users at intake (0.004% of 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all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adult smokers)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1,743 cig users with intake data that enrolled (67.5%)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Coaching calls: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2 = 		   550 (31.6%)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 = 		   271 (15.5%)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4 = 		   179 (10.3%)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5 = 		   119 (  6.8%)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45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Kentucky Quit Line: An Example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Personal Communication KDPH (Spring/Summer 2014)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2012 Data: Follow-up results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6 month follow-up:		387 (24.1% of 1,606* (*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est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EXTRAPOLATION TO POPULATION LEVEL</a:t>
            </a:r>
          </a:p>
          <a:p>
            <a:endParaRPr lang="en-US" sz="20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387 x 24.1 =  93.267 persons 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may have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become nonsmokers using the Kentucky Quit Line in 2012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93/1,606 = 5.7% -- about same as spontaneous remission				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31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Smoking Cessation: ALSO a Traditional Tobacco Control Approach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Clinically oriented smoking cessation delivered to either individual smokers or groups of smokers  </a:t>
            </a:r>
          </a:p>
          <a:p>
            <a:pPr marL="0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Needed because many smokers don’t become nonsmokers because of other Tobacco Control approaches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4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chronic, relapsing disease/condition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Drug highjacks the brain and rational decision-making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Highest lapse/relapse occurs in first several weeks to months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87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1447800" y="2362200"/>
            <a:ext cx="5867400" cy="2971800"/>
          </a:xfrm>
          <a:custGeom>
            <a:avLst/>
            <a:gdLst>
              <a:gd name="T0" fmla="*/ 0 w 3696"/>
              <a:gd name="T1" fmla="*/ 2147483647 h 1872"/>
              <a:gd name="T2" fmla="*/ 0 w 3696"/>
              <a:gd name="T3" fmla="*/ 0 h 1872"/>
              <a:gd name="T4" fmla="*/ 2147483647 w 3696"/>
              <a:gd name="T5" fmla="*/ 2147483647 h 1872"/>
              <a:gd name="T6" fmla="*/ 2147483647 w 3696"/>
              <a:gd name="T7" fmla="*/ 2147483647 h 1872"/>
              <a:gd name="T8" fmla="*/ 0 w 3696"/>
              <a:gd name="T9" fmla="*/ 2147483647 h 18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96"/>
              <a:gd name="T16" fmla="*/ 0 h 1872"/>
              <a:gd name="T17" fmla="*/ 3696 w 3696"/>
              <a:gd name="T18" fmla="*/ 1872 h 18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96" h="1872">
                <a:moveTo>
                  <a:pt x="0" y="1872"/>
                </a:moveTo>
                <a:lnTo>
                  <a:pt x="0" y="0"/>
                </a:lnTo>
                <a:lnTo>
                  <a:pt x="3696" y="1536"/>
                </a:lnTo>
                <a:lnTo>
                  <a:pt x="3696" y="1872"/>
                </a:lnTo>
                <a:lnTo>
                  <a:pt x="0" y="187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title"/>
          </p:nvPr>
        </p:nvSpPr>
        <p:spPr>
          <a:xfrm>
            <a:off x="678543" y="26670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latin typeface="Arial" charset="0"/>
              </a:rPr>
              <a:t>Why Do People </a:t>
            </a:r>
            <a:br>
              <a:rPr lang="en-US" sz="2800" b="1" dirty="0" smtClean="0">
                <a:latin typeface="Arial" charset="0"/>
              </a:rPr>
            </a:br>
            <a:r>
              <a:rPr lang="en-US" sz="2800" b="1" dirty="0" smtClean="0">
                <a:latin typeface="Arial" charset="0"/>
              </a:rPr>
              <a:t>Continue to Smoke? Cooper/Clayton Model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206375" y="3352800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Arial" charset="0"/>
              </a:rPr>
              <a:t>Social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365500" y="2667000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Arial" charset="0"/>
              </a:rPr>
              <a:t>Psychological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7512050" y="4876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Arial" charset="0"/>
              </a:rPr>
              <a:t>Habit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3517900" y="5562600"/>
            <a:ext cx="158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Arial" charset="0"/>
              </a:rPr>
              <a:t>Addiction</a:t>
            </a: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808080"/>
      </a:dk1>
      <a:lt1>
        <a:srgbClr val="FFFF00"/>
      </a:lt1>
      <a:dk2>
        <a:srgbClr val="CC0066"/>
      </a:dk2>
      <a:lt2>
        <a:srgbClr val="FFFF00"/>
      </a:lt2>
      <a:accent1>
        <a:srgbClr val="00CC99"/>
      </a:accent1>
      <a:accent2>
        <a:srgbClr val="3333CC"/>
      </a:accent2>
      <a:accent3>
        <a:srgbClr val="E2AAB8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5052</TotalTime>
  <Words>961</Words>
  <Application>Microsoft Macintosh PowerPoint</Application>
  <PresentationFormat>On-screen Show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Public Health  </vt:lpstr>
      <vt:lpstr>Public Health Perspective Based on Rose Curve </vt:lpstr>
      <vt:lpstr>Traditional  Tobacco Control in KY</vt:lpstr>
      <vt:lpstr>Perspective  </vt:lpstr>
      <vt:lpstr>Kentucky Quit Line: An Example Personal Communication from Andrew Waters (042814)</vt:lpstr>
      <vt:lpstr>Kentucky Quit Line: An Example Personal Communication KDPH (Spring/Summer 2014)</vt:lpstr>
      <vt:lpstr>Smoking Cessation: ALSO a Traditional Tobacco Control Approach  </vt:lpstr>
      <vt:lpstr>Addiction</vt:lpstr>
      <vt:lpstr>Why Do People  Continue to Smoke? Cooper/Clayton Model</vt:lpstr>
      <vt:lpstr>Cooper/Clayton Method  </vt:lpstr>
      <vt:lpstr>Cooper/Clayton Method: Questions/Issues </vt:lpstr>
      <vt:lpstr>Cooper/Clayton Method: Questions/Issues (Spanish version)  </vt:lpstr>
      <vt:lpstr>Cooper/Clayton Method: Questions/Issues (Repeats, Class Size, Cost)  </vt:lpstr>
      <vt:lpstr>Cooper/Clayton Method: Questions/Issues (Recruitment into Smoking Cessation)  </vt:lpstr>
      <vt:lpstr>Cooper/Clayton Method: Questions/Issues (New DVD-Book)  </vt:lpstr>
      <vt:lpstr>   The Cooper/Clayton Method:  Helping Change Lives (Letter Received May 15, 2014)   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ICBSC</dc:creator>
  <cp:lastModifiedBy>Jennifer Redmond</cp:lastModifiedBy>
  <cp:revision>213</cp:revision>
  <cp:lastPrinted>2014-06-19T16:48:34Z</cp:lastPrinted>
  <dcterms:created xsi:type="dcterms:W3CDTF">2002-08-25T20:06:50Z</dcterms:created>
  <dcterms:modified xsi:type="dcterms:W3CDTF">2014-06-26T21:05:06Z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ID">
    <vt:lpwstr>fb119d2fd34644ac8954d834b38ccdff</vt:lpwstr>
  </property>
  <property fmtid="{D5CDD505-2E9C-101B-9397-08002B2CF9AE}" pid="3" name="SlidesCount">
    <vt:lpwstr>62</vt:lpwstr>
  </property>
</Properties>
</file>