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9" r:id="rId4"/>
    <p:sldId id="273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71" r:id="rId23"/>
    <p:sldId id="272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057C0-71DF-41EB-B616-2AC542CDC8CF}" type="datetimeFigureOut">
              <a:rPr lang="en-US" smtClean="0"/>
              <a:t>6/15/15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012E-FED2-4F33-BD31-EDC26627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012E-FED2-4F33-BD31-EDC2662748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0697-66D2-4E8D-8896-5212DB701318}" type="datetime1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2B-DC2C-454F-80F0-C074E4154FA0}" type="datetime1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EB19-CC72-43DE-B77D-D31A94C9D7F6}" type="datetime1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9A32-CDD4-41BD-9B56-BFE8DD4EE38D}" type="datetime1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D4E7-25AB-4EA8-9BFF-1A4962A911EC}" type="datetime1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3D9F-7D69-4F26-89C2-BC368185D7D0}" type="datetime1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0ED-C523-408A-9EE1-1D46DB185561}" type="datetime1">
              <a:rPr lang="en-US" smtClean="0"/>
              <a:t>6/15/15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C2F7-DFA8-4788-8DEC-C179ECB7B329}" type="datetime1">
              <a:rPr lang="en-US" smtClean="0"/>
              <a:t>6/15/15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178A-9402-41BE-8561-A4BEDAA92484}" type="datetime1">
              <a:rPr lang="en-US" smtClean="0"/>
              <a:t>6/15/15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818B-38D6-4B5F-9611-C110C33B334C}" type="datetime1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2F54-929F-4C2D-B475-AA63555A013F}" type="datetime1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F56FB59-1604-4299-BC45-F023E14FBCAD}" type="datetime1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7F4AAD2-F8D7-43E0-9A8F-91AD8AE650FF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Community Engaged Approach: The Terminate Lung Cancer (TLC)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3186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Roberto Cardarelli, DO, MPH, FAAFP</a:t>
            </a:r>
          </a:p>
          <a:p>
            <a:r>
              <a:rPr lang="en-US" dirty="0" smtClean="0"/>
              <a:t>Professor of Family and Community Medicine</a:t>
            </a:r>
          </a:p>
          <a:p>
            <a:r>
              <a:rPr lang="en-US" dirty="0" smtClean="0"/>
              <a:t>Chief of the Division of Community Medicine</a:t>
            </a:r>
          </a:p>
          <a:p>
            <a:r>
              <a:rPr lang="en-US" dirty="0" smtClean="0"/>
              <a:t>Director, Kentucky Ambulatory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1</a:t>
            </a:fld>
            <a:endParaRPr lang="en-US"/>
          </a:p>
        </p:txBody>
      </p:sp>
      <p:pic>
        <p:nvPicPr>
          <p:cNvPr id="6" name="MS90038854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2209800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66800" y="609600"/>
            <a:ext cx="711718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b="1" i="1" dirty="0" smtClean="0"/>
          </a:p>
          <a:p>
            <a:r>
              <a:rPr lang="en-US" sz="2800" b="1" i="1" dirty="0" smtClean="0"/>
              <a:t>Kentucky Cancer Consortium</a:t>
            </a:r>
            <a:endParaRPr lang="en-US" sz="2800" dirty="0" smtClean="0"/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June 19, 2015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8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981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968617"/>
              </p:ext>
            </p:extLst>
          </p:nvPr>
        </p:nvGraphicFramePr>
        <p:xfrm>
          <a:off x="533400" y="152400"/>
          <a:ext cx="8077200" cy="6624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2406"/>
                <a:gridCol w="2747094"/>
                <a:gridCol w="2667700"/>
              </a:tblGrid>
              <a:tr h="128582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Focus </a:t>
                      </a:r>
                      <a:r>
                        <a:rPr lang="en-US" sz="1050" dirty="0">
                          <a:effectLst/>
                        </a:rPr>
                        <a:t>Group Moderator Guide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Activity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Domains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Stem Question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257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Assess baseline understanding regarding lung cancer screening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Knowledge and attitudes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“What have you heard about screening for lung cancer?”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376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Review basic information regarding lung  cancer screening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Lung cancer risk factors and current evidence regarding lung cancer screening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642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Assess receptivity to lung cancer screening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Message content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“Based on what you heard today about…what is the most important message that needs to be relayed to encourage you to be screened for lung cancer?”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385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Message appeals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“What things will resonate with folks in terms of what benefits them or what they get out of it?”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633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Message design and implementation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“If you were designing an ad about lung cancer screening, what things about the ad would make it trustworthy? engaging? relevant to you?”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51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Message sources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“What or who would you suggest would be the best way to deliver the message that would be considered trustworthy and relevant?”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257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Message communication channels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“What channels or ways are best to get the message or advertise it?” 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51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Disseminator factors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“How many ways or times do you think it would be needed for someone to hear or see the ad or information about…before it sticks?”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  <a:tr h="762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Review available lung cancer screening materials </a:t>
                      </a:r>
                      <a:r>
                        <a:rPr lang="en-US" sz="1050" u="sng">
                          <a:effectLst/>
                        </a:rPr>
                        <a:t>(NOTE: These will be identified at the time focus groups will be performed)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Reponses to publicly available lung cancer screening materials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“Here are materials that we gathered about lung cancer screening that other organizations developed.  What is your opinion about these items based on things we talked about earlier?”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98" marR="53398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Development</a:t>
            </a:r>
            <a:endParaRPr lang="en-US" dirty="0"/>
          </a:p>
        </p:txBody>
      </p:sp>
      <p:sp>
        <p:nvSpPr>
          <p:cNvPr id="7" name="Block Arc 6"/>
          <p:cNvSpPr/>
          <p:nvPr/>
        </p:nvSpPr>
        <p:spPr>
          <a:xfrm rot="5400000">
            <a:off x="152624" y="2325161"/>
            <a:ext cx="2920906" cy="2921355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 rot="16200000">
            <a:off x="3158836" y="2325161"/>
            <a:ext cx="2920906" cy="2921355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504224" y="4862645"/>
            <a:ext cx="2217755" cy="584368"/>
          </a:xfrm>
          <a:custGeom>
            <a:avLst/>
            <a:gdLst>
              <a:gd name="connsiteX0" fmla="*/ 0 w 2217755"/>
              <a:gd name="connsiteY0" fmla="*/ 0 h 584368"/>
              <a:gd name="connsiteX1" fmla="*/ 2217755 w 2217755"/>
              <a:gd name="connsiteY1" fmla="*/ 0 h 584368"/>
              <a:gd name="connsiteX2" fmla="*/ 2217755 w 2217755"/>
              <a:gd name="connsiteY2" fmla="*/ 584368 h 584368"/>
              <a:gd name="connsiteX3" fmla="*/ 0 w 2217755"/>
              <a:gd name="connsiteY3" fmla="*/ 584368 h 584368"/>
              <a:gd name="connsiteX4" fmla="*/ 0 w 2217755"/>
              <a:gd name="connsiteY4" fmla="*/ 0 h 58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7755" h="584368">
                <a:moveTo>
                  <a:pt x="0" y="0"/>
                </a:moveTo>
                <a:lnTo>
                  <a:pt x="2217755" y="0"/>
                </a:lnTo>
                <a:lnTo>
                  <a:pt x="2217755" y="584368"/>
                </a:lnTo>
                <a:lnTo>
                  <a:pt x="0" y="584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Design</a:t>
            </a:r>
            <a:endParaRPr lang="en-US" sz="2700" kern="1200" dirty="0"/>
          </a:p>
        </p:txBody>
      </p:sp>
      <p:sp>
        <p:nvSpPr>
          <p:cNvPr id="10" name="Block Arc 9"/>
          <p:cNvSpPr/>
          <p:nvPr/>
        </p:nvSpPr>
        <p:spPr>
          <a:xfrm rot="5400000">
            <a:off x="3065140" y="2325161"/>
            <a:ext cx="2920906" cy="2921355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10"/>
          <p:cNvSpPr/>
          <p:nvPr/>
        </p:nvSpPr>
        <p:spPr>
          <a:xfrm rot="16200000">
            <a:off x="6070468" y="2325161"/>
            <a:ext cx="2920906" cy="2921355"/>
          </a:xfrm>
          <a:prstGeom prst="blockArc">
            <a:avLst>
              <a:gd name="adj1" fmla="val 13500000"/>
              <a:gd name="adj2" fmla="val 18816814"/>
              <a:gd name="adj3" fmla="val 559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6202832" y="4862645"/>
            <a:ext cx="2217755" cy="584368"/>
          </a:xfrm>
          <a:custGeom>
            <a:avLst/>
            <a:gdLst>
              <a:gd name="connsiteX0" fmla="*/ 0 w 2217755"/>
              <a:gd name="connsiteY0" fmla="*/ 0 h 584368"/>
              <a:gd name="connsiteX1" fmla="*/ 2217755 w 2217755"/>
              <a:gd name="connsiteY1" fmla="*/ 0 h 584368"/>
              <a:gd name="connsiteX2" fmla="*/ 2217755 w 2217755"/>
              <a:gd name="connsiteY2" fmla="*/ 584368 h 584368"/>
              <a:gd name="connsiteX3" fmla="*/ 0 w 2217755"/>
              <a:gd name="connsiteY3" fmla="*/ 584368 h 584368"/>
              <a:gd name="connsiteX4" fmla="*/ 0 w 2217755"/>
              <a:gd name="connsiteY4" fmla="*/ 0 h 58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7755" h="584368">
                <a:moveTo>
                  <a:pt x="0" y="0"/>
                </a:moveTo>
                <a:lnTo>
                  <a:pt x="2217755" y="0"/>
                </a:lnTo>
                <a:lnTo>
                  <a:pt x="2217755" y="584368"/>
                </a:lnTo>
                <a:lnTo>
                  <a:pt x="0" y="584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Implement</a:t>
            </a:r>
            <a:endParaRPr lang="en-US" sz="27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432963" y="3163518"/>
            <a:ext cx="1338290" cy="1338290"/>
          </a:xfrm>
          <a:custGeom>
            <a:avLst/>
            <a:gdLst>
              <a:gd name="connsiteX0" fmla="*/ 0 w 1338290"/>
              <a:gd name="connsiteY0" fmla="*/ 669145 h 1338290"/>
              <a:gd name="connsiteX1" fmla="*/ 669145 w 1338290"/>
              <a:gd name="connsiteY1" fmla="*/ 0 h 1338290"/>
              <a:gd name="connsiteX2" fmla="*/ 1338290 w 1338290"/>
              <a:gd name="connsiteY2" fmla="*/ 669145 h 1338290"/>
              <a:gd name="connsiteX3" fmla="*/ 669145 w 1338290"/>
              <a:gd name="connsiteY3" fmla="*/ 1338290 h 1338290"/>
              <a:gd name="connsiteX4" fmla="*/ 0 w 1338290"/>
              <a:gd name="connsiteY4" fmla="*/ 669145 h 13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0" h="1338290">
                <a:moveTo>
                  <a:pt x="0" y="669145"/>
                </a:moveTo>
                <a:cubicBezTo>
                  <a:pt x="0" y="299586"/>
                  <a:pt x="299586" y="0"/>
                  <a:pt x="669145" y="0"/>
                </a:cubicBezTo>
                <a:cubicBezTo>
                  <a:pt x="1038704" y="0"/>
                  <a:pt x="1338290" y="299586"/>
                  <a:pt x="1338290" y="669145"/>
                </a:cubicBezTo>
                <a:cubicBezTo>
                  <a:pt x="1338290" y="1038704"/>
                  <a:pt x="1038704" y="1338290"/>
                  <a:pt x="669145" y="1338290"/>
                </a:cubicBezTo>
                <a:cubicBezTo>
                  <a:pt x="299586" y="1338290"/>
                  <a:pt x="0" y="1038704"/>
                  <a:pt x="0" y="6691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6878" tIns="157814" rIns="379786" bIns="1578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Interpret Data and Develop Campaign</a:t>
            </a:r>
            <a:endParaRPr lang="en-US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397496" y="3163518"/>
            <a:ext cx="1338290" cy="1338290"/>
          </a:xfrm>
          <a:custGeom>
            <a:avLst/>
            <a:gdLst>
              <a:gd name="connsiteX0" fmla="*/ 0 w 1338290"/>
              <a:gd name="connsiteY0" fmla="*/ 669145 h 1338290"/>
              <a:gd name="connsiteX1" fmla="*/ 669145 w 1338290"/>
              <a:gd name="connsiteY1" fmla="*/ 0 h 1338290"/>
              <a:gd name="connsiteX2" fmla="*/ 1338290 w 1338290"/>
              <a:gd name="connsiteY2" fmla="*/ 669145 h 1338290"/>
              <a:gd name="connsiteX3" fmla="*/ 669145 w 1338290"/>
              <a:gd name="connsiteY3" fmla="*/ 1338290 h 1338290"/>
              <a:gd name="connsiteX4" fmla="*/ 0 w 1338290"/>
              <a:gd name="connsiteY4" fmla="*/ 669145 h 13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290" h="1338290">
                <a:moveTo>
                  <a:pt x="0" y="669145"/>
                </a:moveTo>
                <a:cubicBezTo>
                  <a:pt x="0" y="299586"/>
                  <a:pt x="299586" y="0"/>
                  <a:pt x="669145" y="0"/>
                </a:cubicBezTo>
                <a:cubicBezTo>
                  <a:pt x="1038704" y="0"/>
                  <a:pt x="1338290" y="299586"/>
                  <a:pt x="1338290" y="669145"/>
                </a:cubicBezTo>
                <a:cubicBezTo>
                  <a:pt x="1338290" y="1038704"/>
                  <a:pt x="1038704" y="1338290"/>
                  <a:pt x="669145" y="1338290"/>
                </a:cubicBezTo>
                <a:cubicBezTo>
                  <a:pt x="299586" y="1338290"/>
                  <a:pt x="0" y="1038704"/>
                  <a:pt x="0" y="66914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79785" tIns="157814" rIns="186879" bIns="15781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Review and Input by CAB</a:t>
            </a:r>
            <a:endParaRPr lang="en-US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994927" y="2768798"/>
            <a:ext cx="925515" cy="925536"/>
          </a:xfrm>
          <a:custGeom>
            <a:avLst/>
            <a:gdLst>
              <a:gd name="connsiteX0" fmla="*/ 0 w 925515"/>
              <a:gd name="connsiteY0" fmla="*/ 462768 h 925536"/>
              <a:gd name="connsiteX1" fmla="*/ 462758 w 925515"/>
              <a:gd name="connsiteY1" fmla="*/ 0 h 925536"/>
              <a:gd name="connsiteX2" fmla="*/ 925516 w 925515"/>
              <a:gd name="connsiteY2" fmla="*/ 462768 h 925536"/>
              <a:gd name="connsiteX3" fmla="*/ 462758 w 925515"/>
              <a:gd name="connsiteY3" fmla="*/ 925536 h 925536"/>
              <a:gd name="connsiteX4" fmla="*/ 0 w 925515"/>
              <a:gd name="connsiteY4" fmla="*/ 462768 h 92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15" h="925536">
                <a:moveTo>
                  <a:pt x="0" y="462768"/>
                </a:moveTo>
                <a:cubicBezTo>
                  <a:pt x="0" y="207188"/>
                  <a:pt x="207184" y="0"/>
                  <a:pt x="462758" y="0"/>
                </a:cubicBezTo>
                <a:cubicBezTo>
                  <a:pt x="718332" y="0"/>
                  <a:pt x="925516" y="207188"/>
                  <a:pt x="925516" y="462768"/>
                </a:cubicBezTo>
                <a:cubicBezTo>
                  <a:pt x="925516" y="718348"/>
                  <a:pt x="718332" y="925536"/>
                  <a:pt x="462758" y="925536"/>
                </a:cubicBezTo>
                <a:cubicBezTo>
                  <a:pt x="207184" y="925536"/>
                  <a:pt x="0" y="718348"/>
                  <a:pt x="0" y="46276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69829" tIns="169832" rIns="169829" bIns="1698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Formative Data</a:t>
            </a:r>
            <a:endParaRPr lang="en-US" sz="900" kern="1200" dirty="0"/>
          </a:p>
        </p:txBody>
      </p:sp>
      <p:sp>
        <p:nvSpPr>
          <p:cNvPr id="16" name="Oval 15"/>
          <p:cNvSpPr/>
          <p:nvPr/>
        </p:nvSpPr>
        <p:spPr>
          <a:xfrm>
            <a:off x="653582" y="3542588"/>
            <a:ext cx="454619" cy="4544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Oval 16"/>
          <p:cNvSpPr/>
          <p:nvPr/>
        </p:nvSpPr>
        <p:spPr>
          <a:xfrm>
            <a:off x="1996393" y="2950854"/>
            <a:ext cx="264525" cy="26435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8" name="Freeform 17"/>
          <p:cNvSpPr/>
          <p:nvPr/>
        </p:nvSpPr>
        <p:spPr>
          <a:xfrm>
            <a:off x="1628231" y="3307039"/>
            <a:ext cx="925515" cy="925536"/>
          </a:xfrm>
          <a:custGeom>
            <a:avLst/>
            <a:gdLst>
              <a:gd name="connsiteX0" fmla="*/ 0 w 925515"/>
              <a:gd name="connsiteY0" fmla="*/ 462768 h 925536"/>
              <a:gd name="connsiteX1" fmla="*/ 462758 w 925515"/>
              <a:gd name="connsiteY1" fmla="*/ 0 h 925536"/>
              <a:gd name="connsiteX2" fmla="*/ 925516 w 925515"/>
              <a:gd name="connsiteY2" fmla="*/ 462768 h 925536"/>
              <a:gd name="connsiteX3" fmla="*/ 462758 w 925515"/>
              <a:gd name="connsiteY3" fmla="*/ 925536 h 925536"/>
              <a:gd name="connsiteX4" fmla="*/ 0 w 925515"/>
              <a:gd name="connsiteY4" fmla="*/ 462768 h 92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15" h="925536">
                <a:moveTo>
                  <a:pt x="0" y="462768"/>
                </a:moveTo>
                <a:cubicBezTo>
                  <a:pt x="0" y="207188"/>
                  <a:pt x="207184" y="0"/>
                  <a:pt x="462758" y="0"/>
                </a:cubicBezTo>
                <a:cubicBezTo>
                  <a:pt x="718332" y="0"/>
                  <a:pt x="925516" y="207188"/>
                  <a:pt x="925516" y="462768"/>
                </a:cubicBezTo>
                <a:cubicBezTo>
                  <a:pt x="925516" y="718348"/>
                  <a:pt x="718332" y="925536"/>
                  <a:pt x="462758" y="925536"/>
                </a:cubicBezTo>
                <a:cubicBezTo>
                  <a:pt x="207184" y="925536"/>
                  <a:pt x="0" y="718348"/>
                  <a:pt x="0" y="46276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69829" tIns="169832" rIns="169829" bIns="1698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Themes and Messages</a:t>
            </a:r>
            <a:endParaRPr lang="en-US" sz="900" kern="1200" dirty="0"/>
          </a:p>
        </p:txBody>
      </p:sp>
      <p:sp>
        <p:nvSpPr>
          <p:cNvPr id="19" name="Oval 18"/>
          <p:cNvSpPr/>
          <p:nvPr/>
        </p:nvSpPr>
        <p:spPr>
          <a:xfrm>
            <a:off x="2259399" y="4303731"/>
            <a:ext cx="264525" cy="26435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0" name="Freeform 19"/>
          <p:cNvSpPr/>
          <p:nvPr/>
        </p:nvSpPr>
        <p:spPr>
          <a:xfrm>
            <a:off x="4091751" y="2488086"/>
            <a:ext cx="925515" cy="925536"/>
          </a:xfrm>
          <a:custGeom>
            <a:avLst/>
            <a:gdLst>
              <a:gd name="connsiteX0" fmla="*/ 0 w 925515"/>
              <a:gd name="connsiteY0" fmla="*/ 462768 h 925536"/>
              <a:gd name="connsiteX1" fmla="*/ 462758 w 925515"/>
              <a:gd name="connsiteY1" fmla="*/ 0 h 925536"/>
              <a:gd name="connsiteX2" fmla="*/ 925516 w 925515"/>
              <a:gd name="connsiteY2" fmla="*/ 462768 h 925536"/>
              <a:gd name="connsiteX3" fmla="*/ 462758 w 925515"/>
              <a:gd name="connsiteY3" fmla="*/ 925536 h 925536"/>
              <a:gd name="connsiteX4" fmla="*/ 0 w 925515"/>
              <a:gd name="connsiteY4" fmla="*/ 462768 h 92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15" h="925536">
                <a:moveTo>
                  <a:pt x="0" y="462768"/>
                </a:moveTo>
                <a:cubicBezTo>
                  <a:pt x="0" y="207188"/>
                  <a:pt x="207184" y="0"/>
                  <a:pt x="462758" y="0"/>
                </a:cubicBezTo>
                <a:cubicBezTo>
                  <a:pt x="718332" y="0"/>
                  <a:pt x="925516" y="207188"/>
                  <a:pt x="925516" y="462768"/>
                </a:cubicBezTo>
                <a:cubicBezTo>
                  <a:pt x="925516" y="718348"/>
                  <a:pt x="718332" y="925536"/>
                  <a:pt x="462758" y="925536"/>
                </a:cubicBezTo>
                <a:cubicBezTo>
                  <a:pt x="207184" y="925536"/>
                  <a:pt x="0" y="718348"/>
                  <a:pt x="0" y="46276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69829" tIns="169832" rIns="169829" bIns="1698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Exclude cross-over</a:t>
            </a:r>
            <a:endParaRPr lang="en-US" sz="9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6454749" y="2929109"/>
            <a:ext cx="1705965" cy="1705657"/>
          </a:xfrm>
          <a:custGeom>
            <a:avLst/>
            <a:gdLst>
              <a:gd name="connsiteX0" fmla="*/ 0 w 1705965"/>
              <a:gd name="connsiteY0" fmla="*/ 852829 h 1705657"/>
              <a:gd name="connsiteX1" fmla="*/ 852983 w 1705965"/>
              <a:gd name="connsiteY1" fmla="*/ 0 h 1705657"/>
              <a:gd name="connsiteX2" fmla="*/ 1705966 w 1705965"/>
              <a:gd name="connsiteY2" fmla="*/ 852829 h 1705657"/>
              <a:gd name="connsiteX3" fmla="*/ 852983 w 1705965"/>
              <a:gd name="connsiteY3" fmla="*/ 1705658 h 1705657"/>
              <a:gd name="connsiteX4" fmla="*/ 0 w 1705965"/>
              <a:gd name="connsiteY4" fmla="*/ 852829 h 17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965" h="1705657">
                <a:moveTo>
                  <a:pt x="0" y="852829"/>
                </a:moveTo>
                <a:cubicBezTo>
                  <a:pt x="0" y="381825"/>
                  <a:pt x="381893" y="0"/>
                  <a:pt x="852983" y="0"/>
                </a:cubicBezTo>
                <a:cubicBezTo>
                  <a:pt x="1324073" y="0"/>
                  <a:pt x="1705966" y="381825"/>
                  <a:pt x="1705966" y="852829"/>
                </a:cubicBezTo>
                <a:cubicBezTo>
                  <a:pt x="1705966" y="1323833"/>
                  <a:pt x="1324073" y="1705658"/>
                  <a:pt x="852983" y="1705658"/>
                </a:cubicBezTo>
                <a:cubicBezTo>
                  <a:pt x="381893" y="1705658"/>
                  <a:pt x="0" y="1323833"/>
                  <a:pt x="0" y="85282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363" tIns="299318" rIns="299363" bIns="29931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Implement Campaign in the 2 Intervention Regions</a:t>
            </a:r>
            <a:endParaRPr lang="en-US" sz="13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701314" y="4862645"/>
            <a:ext cx="2217755" cy="584368"/>
          </a:xfrm>
          <a:custGeom>
            <a:avLst/>
            <a:gdLst>
              <a:gd name="connsiteX0" fmla="*/ 0 w 2217755"/>
              <a:gd name="connsiteY0" fmla="*/ 0 h 584368"/>
              <a:gd name="connsiteX1" fmla="*/ 2217755 w 2217755"/>
              <a:gd name="connsiteY1" fmla="*/ 0 h 584368"/>
              <a:gd name="connsiteX2" fmla="*/ 2217755 w 2217755"/>
              <a:gd name="connsiteY2" fmla="*/ 584368 h 584368"/>
              <a:gd name="connsiteX3" fmla="*/ 0 w 2217755"/>
              <a:gd name="connsiteY3" fmla="*/ 584368 h 584368"/>
              <a:gd name="connsiteX4" fmla="*/ 0 w 2217755"/>
              <a:gd name="connsiteY4" fmla="*/ 0 h 58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7755" h="584368">
                <a:moveTo>
                  <a:pt x="0" y="0"/>
                </a:moveTo>
                <a:lnTo>
                  <a:pt x="2217755" y="0"/>
                </a:lnTo>
                <a:lnTo>
                  <a:pt x="2217755" y="584368"/>
                </a:lnTo>
                <a:lnTo>
                  <a:pt x="0" y="584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Data</a:t>
            </a:r>
            <a:endParaRPr lang="en-US" sz="27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2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2" y="994873"/>
            <a:ext cx="8440075" cy="42149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13022" y="1219200"/>
            <a:ext cx="1524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5257" y="464820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7146422" y="4724400"/>
            <a:ext cx="304800" cy="228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Focus Group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9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28261"/>
              </p:ext>
            </p:extLst>
          </p:nvPr>
        </p:nvGraphicFramePr>
        <p:xfrm>
          <a:off x="533400" y="533400"/>
          <a:ext cx="8305800" cy="1034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1195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Terminate </a:t>
                      </a:r>
                      <a:r>
                        <a:rPr lang="en-US" sz="1000" dirty="0">
                          <a:effectLst/>
                        </a:rPr>
                        <a:t>Lung Cancer Focus Groups (N=54)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n*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Smoking status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Current smokers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63.0%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Past smokers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37.0%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2319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Average years quit smoking**, mean (SD)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(3.8)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Pack years, mean (SD)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Current smokers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(20.5)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Past smoker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(34.4)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Age, mean (SD)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61.76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(4.8)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Female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61.1%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Race/Ethnicity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White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Marital Status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Married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71.2%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Divorced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Widowed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9.6%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Separated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Never married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children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None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67.3%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One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9.6%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Two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Three or more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Education level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Grades 1-8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19.2%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Grade 9-11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21.2%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High school/GED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44.2%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Some college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15.4%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College or above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Employment status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Employed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15.4%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No work &gt;1 year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Homemaker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Retired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50.0%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Unable to work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General health status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Excellent/Very good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Good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23.1%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Fair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38.5%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Poor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*May not equal to 54 due to missing data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95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**For past smokers only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0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19098"/>
              </p:ext>
            </p:extLst>
          </p:nvPr>
        </p:nvGraphicFramePr>
        <p:xfrm>
          <a:off x="533400" y="-5334000"/>
          <a:ext cx="8305800" cy="1034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1195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Terminate </a:t>
                      </a:r>
                      <a:r>
                        <a:rPr lang="en-US" sz="1000" dirty="0">
                          <a:effectLst/>
                        </a:rPr>
                        <a:t>Lung Cancer Focus Groups (N=54)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n*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Smoking status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Current smokers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63.0%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Past smokers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37.0%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2319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Average years quit smoking**, mean (SD)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(3.8)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Pack years, mean (SD)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Current smokers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(20.5)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Past smoker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(34.4)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Age, mean (SD)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61.76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(4.8)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Female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61.1%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Race/Ethnicity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White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Marital Status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Married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71.2%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Divorced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Widowed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9.6%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Separated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Never married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children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None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67.3%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One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9.6%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Two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Three or more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Education level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Grades 1-8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19.2%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Grade 9-11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21.2%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High school/GED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44.2%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Some college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15.4%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College or above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Employment status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Employed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15.4%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No work &gt;1 year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Homemaker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Retired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50.0%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Unable to work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General health status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3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Excellent/Very good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Good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23.1%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Fair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38.5%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Poor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30.8%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</a:tr>
              <a:tr h="11195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*May not equal to 54 due to missing data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95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**For past smokers only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6" marR="244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2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0331"/>
              </p:ext>
            </p:extLst>
          </p:nvPr>
        </p:nvGraphicFramePr>
        <p:xfrm>
          <a:off x="762000" y="228600"/>
          <a:ext cx="7772399" cy="22503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3590"/>
                <a:gridCol w="4558809"/>
              </a:tblGrid>
              <a:tr h="9909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Cumulative </a:t>
                      </a:r>
                      <a:r>
                        <a:rPr lang="en-US" sz="1200" dirty="0">
                          <a:effectLst/>
                        </a:rPr>
                        <a:t>Terminate Lung Cancer Focus Group Results (54 participants)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559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Domains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Utterances and summative responses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230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Assess </a:t>
                      </a:r>
                      <a:r>
                        <a:rPr lang="en-US" sz="1200" u="sng" dirty="0">
                          <a:effectLst/>
                        </a:rPr>
                        <a:t>baseline</a:t>
                      </a:r>
                      <a:r>
                        <a:rPr lang="en-US" sz="1200" dirty="0">
                          <a:effectLst/>
                        </a:rPr>
                        <a:t> understanding regarding lung cancer screening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Breathing test is screening for lung cancer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Computed Tomography (CT) scan-diagnostic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X-ray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Several “yes” would have done/will do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should be screened, especially if one smokes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Many never heard of lung cancer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Smoking is blamed more than it causes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does pack years mean?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Certain age should be screened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Biopsy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PET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Bone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Ultrasound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CT causes cancer- doc told me that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Mining adds risk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Eastern KY highest rate of lung cancer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Centers of Disease Control and Prevention (CDC) making screening standard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Cough blood to be screened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screening- up to the Lord when time is 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Should be for young folks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“Cancer” scary word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391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Willing to have LDCT </a:t>
                      </a:r>
                      <a:r>
                        <a:rPr lang="en-US" sz="1200" u="sng">
                          <a:effectLst/>
                        </a:rPr>
                        <a:t>after</a:t>
                      </a:r>
                      <a:r>
                        <a:rPr lang="en-US" sz="1200">
                          <a:effectLst/>
                        </a:rPr>
                        <a:t> education session?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Yes-several of all groups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Doctors are out for money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 to doc to get it/Why wouldn’t doctor order it?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Two in one group (Lord will decide)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One in another group “will think about it”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Need to cough blood to have it?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Coals miners and smokers should be tested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062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content: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“Based on what you heard today, what is the most important message that needs to be relayed to encourage you to be screened for lung cancer?”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Early detection/catch it early has a better outcome Prevention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Cost/Insurance should pay for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Treatment available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Peace of mind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risk- it is worth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Quit smoking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Breathing is bad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going to hurt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of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 good once you have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Just need to ask for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your family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Screening available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Going to die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Emphasize “low dose”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Black lung vs. Cancer-confusion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if you do not want to know?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4616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appeals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“What things will resonate with folks in terms of what benefits them or what they get out of it?”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See someone with lung cancer; testimony; TV visual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Link to family; grandparents want to see kids grow 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issues/Free exams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Going to die/Increased survival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Fear to know/denial-barrier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Know symptoms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Feel better if you knew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726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design and implementation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“If you were designing an ad about lung cancer screening, what things about the ad would make it trustworthy, engaging, and relevant to you?”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Testimony, saved by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“Those TV visuals”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Link to family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Scare tactic don’t work; Too visual not good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Statistics of benefit; Facts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Simple message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in ad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of healthy lung and bad lung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can get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Young people should be the focus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Love yourself; Your life is 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history of lung cancer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67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sources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“What or who would you suggest would be the best way to deliver the message that would be considered trustworthy and relevant?”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doc(tor)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Testimony; See visual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Heart doc(tor); Specialists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During annual exams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Insurance (Health) who cover screening should directly send info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Markey Cancer Center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 company doc(tors); radiologists reading scans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Hospital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Church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 50/50 trustworthy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Many do not have computers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341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communication channels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“What channels or ways are best to get the message or advertise it?”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Doctor offices and exam rooms- place flyers and information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Medical provider; During annual exam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Internet, Google, Bing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Flyer in grocery store  (Walmart, Food City, Lowes)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Commercials/TV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Mayo clinic.com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WebMD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Direct 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Newspaper advertisement; insert 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Radio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Community meetings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Billboard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Employers/Businesses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Health Department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Mobile unit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Talk shows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Library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Word of mouth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Cancer Society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high schools; get them young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Advertisement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computer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Facebook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62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22362"/>
              </p:ext>
            </p:extLst>
          </p:nvPr>
        </p:nvGraphicFramePr>
        <p:xfrm>
          <a:off x="762000" y="-6705600"/>
          <a:ext cx="7772399" cy="22503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3590"/>
                <a:gridCol w="4558809"/>
              </a:tblGrid>
              <a:tr h="9909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Cumulative </a:t>
                      </a:r>
                      <a:r>
                        <a:rPr lang="en-US" sz="1200" dirty="0">
                          <a:effectLst/>
                        </a:rPr>
                        <a:t>Terminate Lung Cancer Focus Group Results (54 participants)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559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Domains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Utterances and summative responses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230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Assess </a:t>
                      </a:r>
                      <a:r>
                        <a:rPr lang="en-US" sz="1200" u="sng" dirty="0">
                          <a:effectLst/>
                        </a:rPr>
                        <a:t>baseline</a:t>
                      </a:r>
                      <a:r>
                        <a:rPr lang="en-US" sz="1200" dirty="0">
                          <a:effectLst/>
                        </a:rPr>
                        <a:t> understanding regarding lung cancer screening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Breathing test is screening for lung cancer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Computed Tomography (CT) scan-diagnostic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X-ray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Several “yes” would have done/will do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should be screened, especially if one smokes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Many never heard of lung cancer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Smoking is blamed more than it causes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does pack years mean?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Certain age should be screened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Biopsy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PET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Bone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Ultrasound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CT causes cancer- doc told me that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Mining adds risk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Eastern KY highest rate of lung cancer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Centers of Disease Control and Prevention (CDC) making screening standard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Cough blood to be screened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screening- up to the Lord when time is 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Should be for young folks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“Cancer” scary word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391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Willing to have LDCT </a:t>
                      </a:r>
                      <a:r>
                        <a:rPr lang="en-US" sz="1200" u="sng">
                          <a:effectLst/>
                        </a:rPr>
                        <a:t>after</a:t>
                      </a:r>
                      <a:r>
                        <a:rPr lang="en-US" sz="1200">
                          <a:effectLst/>
                        </a:rPr>
                        <a:t> education session?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Yes-several of all groups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Doctors are out for money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 to doc to get it/Why wouldn’t doctor order it?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Two in one group (Lord will decide)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One in another group “will think about it”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Need to cough blood to have it?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Coals miners and smokers should be tested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062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content: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“Based on what you heard today, what is the most important message that needs to be relayed to encourage you to be screened for lung cancer?”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Early detection/catch it early has a better outcome Prevention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Cost/Insurance should pay for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Treatment available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Peace of mind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risk- it is worth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Quit smoking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Breathing is bad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going to hurt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of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 good once you have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Just need to ask for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your family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Screening available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Going to die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Emphasize “low dose”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Black lung vs. Cancer-confusion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if you do not want to know?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4616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appeals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“What things will resonate with folks in terms of what benefits them or what they get out of it?”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See someone with lung cancer; testimony; TV visual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Link to family; grandparents want to see kids grow 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issues/Free exams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Going to die/Increased survival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Fear to know/denial-barrier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Know symptoms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Feel better if you knew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726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design and implementation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“If you were designing an ad about lung cancer screening, what things about the ad would make it trustworthy, engaging, and relevant to you?”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Testimony, saved by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“Those TV visuals”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Link to family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Scare tactic don’t work; Too visual not good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Statistics of benefit; Facts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Simple message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in ad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of healthy lung and bad lung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can get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Young people should be the focus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Love yourself; Your life is 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history of lung cancer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67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sources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“What or who would you suggest would be the best way to deliver the message that would be considered trustworthy and relevant?”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doc(tor)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Testimony; See visual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Heart doc(tor); Specialists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During annual exams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Insurance (Health) who cover screening should directly send info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Markey Cancer Center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 company doc(tors); radiologists reading scans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Hospital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Church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 50/50 trustworthy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Many do not have computers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341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communication channels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“What channels or ways are best to get the message or advertise it?”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Doctor offices and exam rooms- place flyers and information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Medical provider; During annual exam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Internet, Google, Bing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Flyer in grocery store  (Walmart, Food City, Lowes)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Commercials/TV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Mayo clinic.com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WebMD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Direct 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Newspaper advertisement; insert 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Radio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Community meetings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Billboard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Employers/Businesses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Health Department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Mobile unit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Talk shows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Library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Word of mouth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Cancer Society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high schools; get them young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Advertisement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computer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Facebook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97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20877"/>
              </p:ext>
            </p:extLst>
          </p:nvPr>
        </p:nvGraphicFramePr>
        <p:xfrm>
          <a:off x="762000" y="-13411200"/>
          <a:ext cx="7772399" cy="22503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3590"/>
                <a:gridCol w="4558809"/>
              </a:tblGrid>
              <a:tr h="9909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Cumulative </a:t>
                      </a:r>
                      <a:r>
                        <a:rPr lang="en-US" sz="1200" dirty="0">
                          <a:effectLst/>
                        </a:rPr>
                        <a:t>Terminate Lung Cancer Focus Group Results (54 participants)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559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Domains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Utterances and summative responses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230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Assess </a:t>
                      </a:r>
                      <a:r>
                        <a:rPr lang="en-US" sz="1200" u="sng" dirty="0">
                          <a:effectLst/>
                        </a:rPr>
                        <a:t>baseline</a:t>
                      </a:r>
                      <a:r>
                        <a:rPr lang="en-US" sz="1200" dirty="0">
                          <a:effectLst/>
                        </a:rPr>
                        <a:t> understanding regarding lung cancer screening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Breathing test is screening for lung cancer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Computed Tomography (CT) scan-diagnostic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X-ray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Several “yes” would have done/will do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should be screened, especially if one smokes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Many never heard of lung cancer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Smoking is blamed more than it causes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does pack years mean?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Certain age should be screened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Biopsy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PET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Bone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Ultrasound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CT causes cancer- doc told me that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Mining adds risk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Eastern KY highest rate of lung cancer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Centers of Disease Control and Prevention (CDC) making screening standard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Cough blood to be screened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screening- up to the Lord when time is 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Should be for young folks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“Cancer” scary word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391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Willing to have LDCT </a:t>
                      </a:r>
                      <a:r>
                        <a:rPr lang="en-US" sz="1200" u="sng">
                          <a:effectLst/>
                        </a:rPr>
                        <a:t>after</a:t>
                      </a:r>
                      <a:r>
                        <a:rPr lang="en-US" sz="1200">
                          <a:effectLst/>
                        </a:rPr>
                        <a:t> education session?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Yes-several of all groups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Doctors are out for money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 to doc to get it/Why wouldn’t doctor order it?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Two in one group (Lord will decide)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One in another group “will think about it”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Need to cough blood to have it?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Coals miners and smokers should be tested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062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content: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“Based on what you heard today, what is the most important message that needs to be relayed to encourage you to be screened for lung cancer?”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Early detection/catch it early has a better outcome Prevention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Cost/Insurance should pay for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Treatment available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Peace of mind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risk- it is worth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Quit smoking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Breathing is bad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going to hurt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of scan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 good once you have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Just need to ask for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your family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Screening available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Going to die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Emphasize “low dose”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Black lung vs. Cancer-confusion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if you do not want to know?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4616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appeals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“What things will resonate with folks in terms of what benefits them or what they get out of it?”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See someone with lung cancer; testimony; TV visual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Link to family; grandparents want to see kids grow 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issues/Free exams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Going to die/Increased survival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Fear to know/denial-barrier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Know symptoms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Feel better if you knew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726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design and implementation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“If you were designing an ad about lung cancer screening, what things about the ad would make it trustworthy, engaging, and relevant to you?”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Testimony, saved by screening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“Those TV visuals”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Link to family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Scare tactic don’t work; Too visual not good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Statistics of benefit; Facts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Simple message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in ad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 of healthy lung and bad lung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can get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Young people should be the focus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Love yourself; Your life is 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important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history of lung cancer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67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sources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“What or who would you suggest would be the best way to deliver the message that would be considered trustworthy and relevant?”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doc(tor)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Testimony; See visual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Heart doc(tor); Specialists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During annual exams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Insurance (Health) who cover screening should directly send info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Markey Cancer Center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 company doc(tors); radiologists reading scans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Hospital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Church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 50/50 trustworthy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Many do not have computers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  <a:tr h="1341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communication channels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“What channels or ways are best to get the message or advertise it?”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Doctor offices and exam rooms- place flyers and information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Medical provider; During annual exam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Internet, Google, Bing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Flyer in grocery store  (Walmart, Food City, Lowes)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Commercials/TV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Mayo clinic.com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WebMD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Direct 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Newspaper advertisement; insert 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Radio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Community meetings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Billboard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Employers/Businesses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Health Department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Mobile unit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Talk shows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Library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Word of mouth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Cancer Society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high schools; get them young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Advertisement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computer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Facebook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3459" marR="134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7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19</a:t>
            </a:fld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24574099" cy="691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29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02399" cy="48768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486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Funded by: CCTS/ATRN and Markey Cancer Center</a:t>
            </a:r>
          </a:p>
          <a:p>
            <a:r>
              <a:rPr lang="en-US" dirty="0" smtClean="0"/>
              <a:t>7/2014-6/2016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2338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74" y="566124"/>
            <a:ext cx="4998573" cy="2081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564"/>
            <a:ext cx="4622578" cy="1924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3048000"/>
            <a:ext cx="4648201" cy="1935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0"/>
            <a:ext cx="4622578" cy="205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79" y="4849114"/>
            <a:ext cx="4541206" cy="20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28800"/>
            <a:ext cx="7125112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Website</a:t>
            </a:r>
          </a:p>
          <a:p>
            <a:r>
              <a:rPr lang="en-US" dirty="0" smtClean="0"/>
              <a:t>Guidelines, CMS/USPSTF Crosswalk, and SDM disseminated to 450+ providers in interventions regions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letter to the same 450+ providers marketing website and roundtable events</a:t>
            </a:r>
          </a:p>
          <a:p>
            <a:r>
              <a:rPr lang="en-US" dirty="0" smtClean="0"/>
              <a:t>Morehead roundtable event</a:t>
            </a:r>
          </a:p>
          <a:p>
            <a:r>
              <a:rPr lang="en-US" dirty="0" smtClean="0"/>
              <a:t>64,000 post cards printed- being disseminated to 60+ primary care office, Ag extension offices, and health departments in the intervention regions</a:t>
            </a:r>
          </a:p>
          <a:p>
            <a:r>
              <a:rPr lang="en-US" dirty="0" smtClean="0"/>
              <a:t>Ads running every 2 –weeks in 17 community newspapers</a:t>
            </a:r>
          </a:p>
          <a:p>
            <a:r>
              <a:rPr lang="en-US" dirty="0" smtClean="0"/>
              <a:t>Morehead region NPR- ads twice daily for 6-months</a:t>
            </a:r>
          </a:p>
          <a:p>
            <a:r>
              <a:rPr lang="en-US" dirty="0" smtClean="0"/>
              <a:t>Hazard region working with 2 radio stations to also have ads</a:t>
            </a:r>
          </a:p>
          <a:p>
            <a:r>
              <a:rPr lang="en-US" dirty="0" err="1" smtClean="0"/>
              <a:t>WalMart</a:t>
            </a:r>
            <a:r>
              <a:rPr lang="en-US" dirty="0" smtClean="0"/>
              <a:t>, </a:t>
            </a:r>
            <a:r>
              <a:rPr lang="en-US" dirty="0" err="1" smtClean="0"/>
              <a:t>FoodCity</a:t>
            </a:r>
            <a:r>
              <a:rPr lang="en-US" dirty="0" smtClean="0"/>
              <a:t>, Lowes corporate office said “NO”</a:t>
            </a:r>
          </a:p>
          <a:p>
            <a:r>
              <a:rPr lang="en-US" dirty="0" smtClean="0"/>
              <a:t>-CARRY OVER FUNDS&gt;&gt;?direct mailers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Value-added to the Community</a:t>
            </a:r>
            <a:endParaRPr lang="en-US" dirty="0"/>
          </a:p>
        </p:txBody>
      </p:sp>
      <p:sp>
        <p:nvSpPr>
          <p:cNvPr id="7" name="Circular Arrow 6"/>
          <p:cNvSpPr/>
          <p:nvPr/>
        </p:nvSpPr>
        <p:spPr>
          <a:xfrm>
            <a:off x="3752197" y="1524000"/>
            <a:ext cx="1953782" cy="195398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4183562" y="2231288"/>
            <a:ext cx="1090321" cy="545104"/>
          </a:xfrm>
          <a:custGeom>
            <a:avLst/>
            <a:gdLst>
              <a:gd name="connsiteX0" fmla="*/ 0 w 1090321"/>
              <a:gd name="connsiteY0" fmla="*/ 0 h 545104"/>
              <a:gd name="connsiteX1" fmla="*/ 1090321 w 1090321"/>
              <a:gd name="connsiteY1" fmla="*/ 0 h 545104"/>
              <a:gd name="connsiteX2" fmla="*/ 1090321 w 1090321"/>
              <a:gd name="connsiteY2" fmla="*/ 545104 h 545104"/>
              <a:gd name="connsiteX3" fmla="*/ 0 w 1090321"/>
              <a:gd name="connsiteY3" fmla="*/ 545104 h 545104"/>
              <a:gd name="connsiteX4" fmla="*/ 0 w 1090321"/>
              <a:gd name="connsiteY4" fmla="*/ 0 h 54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321" h="545104">
                <a:moveTo>
                  <a:pt x="0" y="0"/>
                </a:moveTo>
                <a:lnTo>
                  <a:pt x="1090321" y="0"/>
                </a:lnTo>
                <a:lnTo>
                  <a:pt x="1090321" y="545104"/>
                </a:lnTo>
                <a:lnTo>
                  <a:pt x="0" y="545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&gt;85% of budget to Eastern KY</a:t>
            </a:r>
            <a:endParaRPr lang="en-US" sz="1200" kern="1200" dirty="0"/>
          </a:p>
        </p:txBody>
      </p:sp>
      <p:sp>
        <p:nvSpPr>
          <p:cNvPr id="9" name="Shape 8"/>
          <p:cNvSpPr/>
          <p:nvPr/>
        </p:nvSpPr>
        <p:spPr>
          <a:xfrm>
            <a:off x="3209419" y="2646852"/>
            <a:ext cx="1953782" cy="195398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638584" y="3356213"/>
            <a:ext cx="1090321" cy="545104"/>
          </a:xfrm>
          <a:custGeom>
            <a:avLst/>
            <a:gdLst>
              <a:gd name="connsiteX0" fmla="*/ 0 w 1090321"/>
              <a:gd name="connsiteY0" fmla="*/ 0 h 545104"/>
              <a:gd name="connsiteX1" fmla="*/ 1090321 w 1090321"/>
              <a:gd name="connsiteY1" fmla="*/ 0 h 545104"/>
              <a:gd name="connsiteX2" fmla="*/ 1090321 w 1090321"/>
              <a:gd name="connsiteY2" fmla="*/ 545104 h 545104"/>
              <a:gd name="connsiteX3" fmla="*/ 0 w 1090321"/>
              <a:gd name="connsiteY3" fmla="*/ 545104 h 545104"/>
              <a:gd name="connsiteX4" fmla="*/ 0 w 1090321"/>
              <a:gd name="connsiteY4" fmla="*/ 0 h 54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321" h="545104">
                <a:moveTo>
                  <a:pt x="0" y="0"/>
                </a:moveTo>
                <a:lnTo>
                  <a:pt x="1090321" y="0"/>
                </a:lnTo>
                <a:lnTo>
                  <a:pt x="1090321" y="545104"/>
                </a:lnTo>
                <a:lnTo>
                  <a:pt x="0" y="545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$10,000 Campaign</a:t>
            </a:r>
            <a:endParaRPr lang="en-US" sz="1200" kern="1200" dirty="0"/>
          </a:p>
        </p:txBody>
      </p:sp>
      <p:sp>
        <p:nvSpPr>
          <p:cNvPr id="11" name="Circular Arrow 10"/>
          <p:cNvSpPr/>
          <p:nvPr/>
        </p:nvSpPr>
        <p:spPr>
          <a:xfrm>
            <a:off x="3752197" y="3773850"/>
            <a:ext cx="1953782" cy="195398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4183562" y="4481139"/>
            <a:ext cx="1090321" cy="545104"/>
          </a:xfrm>
          <a:custGeom>
            <a:avLst/>
            <a:gdLst>
              <a:gd name="connsiteX0" fmla="*/ 0 w 1090321"/>
              <a:gd name="connsiteY0" fmla="*/ 0 h 545104"/>
              <a:gd name="connsiteX1" fmla="*/ 1090321 w 1090321"/>
              <a:gd name="connsiteY1" fmla="*/ 0 h 545104"/>
              <a:gd name="connsiteX2" fmla="*/ 1090321 w 1090321"/>
              <a:gd name="connsiteY2" fmla="*/ 545104 h 545104"/>
              <a:gd name="connsiteX3" fmla="*/ 0 w 1090321"/>
              <a:gd name="connsiteY3" fmla="*/ 545104 h 545104"/>
              <a:gd name="connsiteX4" fmla="*/ 0 w 1090321"/>
              <a:gd name="connsiteY4" fmla="*/ 0 h 54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321" h="545104">
                <a:moveTo>
                  <a:pt x="0" y="0"/>
                </a:moveTo>
                <a:lnTo>
                  <a:pt x="1090321" y="0"/>
                </a:lnTo>
                <a:lnTo>
                  <a:pt x="1090321" y="545104"/>
                </a:lnTo>
                <a:lnTo>
                  <a:pt x="0" y="545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Awareness dissemination</a:t>
            </a:r>
            <a:endParaRPr lang="en-US" sz="1200" kern="1200" dirty="0"/>
          </a:p>
        </p:txBody>
      </p:sp>
      <p:sp>
        <p:nvSpPr>
          <p:cNvPr id="13" name="Block Arc 12"/>
          <p:cNvSpPr/>
          <p:nvPr/>
        </p:nvSpPr>
        <p:spPr>
          <a:xfrm>
            <a:off x="3348687" y="5026243"/>
            <a:ext cx="1678545" cy="1679356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3638584" y="5606064"/>
            <a:ext cx="1090321" cy="545104"/>
          </a:xfrm>
          <a:custGeom>
            <a:avLst/>
            <a:gdLst>
              <a:gd name="connsiteX0" fmla="*/ 0 w 1090321"/>
              <a:gd name="connsiteY0" fmla="*/ 0 h 545104"/>
              <a:gd name="connsiteX1" fmla="*/ 1090321 w 1090321"/>
              <a:gd name="connsiteY1" fmla="*/ 0 h 545104"/>
              <a:gd name="connsiteX2" fmla="*/ 1090321 w 1090321"/>
              <a:gd name="connsiteY2" fmla="*/ 545104 h 545104"/>
              <a:gd name="connsiteX3" fmla="*/ 0 w 1090321"/>
              <a:gd name="connsiteY3" fmla="*/ 545104 h 545104"/>
              <a:gd name="connsiteX4" fmla="*/ 0 w 1090321"/>
              <a:gd name="connsiteY4" fmla="*/ 0 h 54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321" h="545104">
                <a:moveTo>
                  <a:pt x="0" y="0"/>
                </a:moveTo>
                <a:lnTo>
                  <a:pt x="1090321" y="0"/>
                </a:lnTo>
                <a:lnTo>
                  <a:pt x="1090321" y="545104"/>
                </a:lnTo>
                <a:lnTo>
                  <a:pt x="0" y="545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Patient voice-inform other campaigns</a:t>
            </a:r>
            <a:endParaRPr lang="en-US" sz="12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process of campaign implementation</a:t>
            </a:r>
          </a:p>
          <a:p>
            <a:r>
              <a:rPr lang="en-US" dirty="0" smtClean="0"/>
              <a:t>LDCT rates</a:t>
            </a:r>
          </a:p>
          <a:p>
            <a:r>
              <a:rPr lang="en-US" dirty="0" smtClean="0"/>
              <a:t>Random phone surveys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Roberto.Cardarelli@uky.edu</a:t>
            </a:r>
          </a:p>
          <a:p>
            <a:r>
              <a:rPr lang="en-US" dirty="0" smtClean="0"/>
              <a:t>(859) 323-3711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361"/>
            <a:ext cx="7677355" cy="4051437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/>
              <a:t>Roberto </a:t>
            </a:r>
            <a:r>
              <a:rPr lang="en-US" dirty="0" smtClean="0"/>
              <a:t>Cardarelli, DO</a:t>
            </a:r>
            <a:r>
              <a:rPr lang="en-US" dirty="0"/>
              <a:t>, </a:t>
            </a:r>
            <a:r>
              <a:rPr lang="en-US" dirty="0" smtClean="0"/>
              <a:t>MPH </a:t>
            </a:r>
            <a:r>
              <a:rPr lang="en-US" dirty="0"/>
              <a:t>(Principal Investigator)</a:t>
            </a:r>
          </a:p>
          <a:p>
            <a:r>
              <a:rPr lang="en-US" dirty="0" smtClean="0"/>
              <a:t>Tony Weaver, MD</a:t>
            </a:r>
            <a:endParaRPr lang="en-US" dirty="0"/>
          </a:p>
          <a:p>
            <a:r>
              <a:rPr lang="en-US" dirty="0" smtClean="0"/>
              <a:t>Jamie Studts, PhD</a:t>
            </a:r>
            <a:endParaRPr lang="en-US" dirty="0"/>
          </a:p>
          <a:p>
            <a:r>
              <a:rPr lang="en-US" dirty="0" smtClean="0"/>
              <a:t>Fran Feltner, DNP</a:t>
            </a:r>
            <a:endParaRPr lang="en-US" dirty="0"/>
          </a:p>
          <a:p>
            <a:r>
              <a:rPr lang="en-US" dirty="0" smtClean="0"/>
              <a:t>Gretchen Holmes, PhD</a:t>
            </a:r>
            <a:endParaRPr lang="en-US" dirty="0"/>
          </a:p>
          <a:p>
            <a:r>
              <a:rPr lang="en-US" dirty="0" smtClean="0"/>
              <a:t>Kathryn Cardarelli, PhD</a:t>
            </a:r>
            <a:endParaRPr lang="en-US" dirty="0"/>
          </a:p>
          <a:p>
            <a:r>
              <a:rPr lang="en-US" dirty="0" smtClean="0"/>
              <a:t>Debra Armstrong, MSW</a:t>
            </a:r>
            <a:r>
              <a:rPr lang="en-US" dirty="0"/>
              <a:t>, MPA</a:t>
            </a:r>
          </a:p>
          <a:p>
            <a:r>
              <a:rPr lang="en-US" dirty="0" smtClean="0"/>
              <a:t>Jennifer Redmond, MPH</a:t>
            </a:r>
            <a:r>
              <a:rPr lang="en-US" dirty="0"/>
              <a:t>, </a:t>
            </a:r>
            <a:r>
              <a:rPr lang="en-US" dirty="0" err="1" smtClean="0"/>
              <a:t>DrPH</a:t>
            </a:r>
            <a:endParaRPr lang="en-US" dirty="0" smtClean="0"/>
          </a:p>
          <a:p>
            <a:r>
              <a:rPr lang="en-US" dirty="0"/>
              <a:t>Elmer Whitler, </a:t>
            </a:r>
            <a:r>
              <a:rPr lang="en-US" dirty="0" smtClean="0"/>
              <a:t>MPA</a:t>
            </a:r>
          </a:p>
          <a:p>
            <a:r>
              <a:rPr lang="en-US" dirty="0" smtClean="0"/>
              <a:t>Karen Roper, PhD</a:t>
            </a:r>
            <a:endParaRPr lang="en-US" dirty="0"/>
          </a:p>
          <a:p>
            <a:endParaRPr lang="en-US" u="sng" dirty="0" smtClean="0"/>
          </a:p>
          <a:p>
            <a:r>
              <a:rPr lang="en-US" u="sng" dirty="0" smtClean="0"/>
              <a:t>Community/ATRN </a:t>
            </a:r>
            <a:r>
              <a:rPr lang="en-US" u="sng" dirty="0"/>
              <a:t>Partners</a:t>
            </a:r>
            <a:endParaRPr lang="en-US" dirty="0"/>
          </a:p>
          <a:p>
            <a:r>
              <a:rPr lang="en-US" dirty="0"/>
              <a:t>David </a:t>
            </a:r>
            <a:r>
              <a:rPr lang="en-US" dirty="0" smtClean="0"/>
              <a:t>Reese, MA</a:t>
            </a:r>
            <a:r>
              <a:rPr lang="en-US" dirty="0"/>
              <a:t>, MPH, </a:t>
            </a:r>
            <a:r>
              <a:rPr lang="en-US" dirty="0" smtClean="0"/>
              <a:t>FRSPH </a:t>
            </a:r>
            <a:r>
              <a:rPr lang="en-US" dirty="0"/>
              <a:t>(Co-Principal Investigator)</a:t>
            </a:r>
          </a:p>
          <a:p>
            <a:r>
              <a:rPr lang="en-US" dirty="0" smtClean="0"/>
              <a:t>Dana Shaffer, DO </a:t>
            </a:r>
          </a:p>
          <a:p>
            <a:endParaRPr lang="en-US" u="sng" dirty="0" smtClean="0"/>
          </a:p>
          <a:p>
            <a:r>
              <a:rPr lang="en-US" u="sng" dirty="0" smtClean="0"/>
              <a:t>HomePlace Team</a:t>
            </a:r>
          </a:p>
          <a:p>
            <a:r>
              <a:rPr lang="en-US" dirty="0" smtClean="0"/>
              <a:t>Michelle Ledford (CHW Hazard)</a:t>
            </a:r>
          </a:p>
          <a:p>
            <a:r>
              <a:rPr lang="en-US" dirty="0" smtClean="0"/>
              <a:t>Barbara Justice (CHW Pikeville)</a:t>
            </a:r>
          </a:p>
          <a:p>
            <a:r>
              <a:rPr lang="en-US" dirty="0" smtClean="0"/>
              <a:t>Shirley Prater (CHW Morehead)</a:t>
            </a:r>
          </a:p>
          <a:p>
            <a:r>
              <a:rPr lang="en-US" dirty="0" smtClean="0"/>
              <a:t>Janet Kegley (Regional Coordinator)</a:t>
            </a:r>
          </a:p>
          <a:p>
            <a:r>
              <a:rPr lang="en-US" dirty="0" smtClean="0"/>
              <a:t>Helen Collett (</a:t>
            </a:r>
            <a:r>
              <a:rPr lang="en-US" dirty="0"/>
              <a:t>Regional Coordinator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Ralph Fugate (Regional </a:t>
            </a:r>
            <a:r>
              <a:rPr lang="en-US" dirty="0"/>
              <a:t>Coordinator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3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68" y="304800"/>
            <a:ext cx="8915400" cy="924475"/>
          </a:xfrm>
        </p:spPr>
        <p:txBody>
          <a:bodyPr/>
          <a:lstStyle/>
          <a:p>
            <a:r>
              <a:rPr lang="en-US" dirty="0" smtClean="0"/>
              <a:t>Why do lung cancer screening (research)?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28600" y="1388332"/>
            <a:ext cx="1199794" cy="1713991"/>
          </a:xfrm>
          <a:custGeom>
            <a:avLst/>
            <a:gdLst>
              <a:gd name="connsiteX0" fmla="*/ 0 w 1713990"/>
              <a:gd name="connsiteY0" fmla="*/ 0 h 1199793"/>
              <a:gd name="connsiteX1" fmla="*/ 1114094 w 1713990"/>
              <a:gd name="connsiteY1" fmla="*/ 0 h 1199793"/>
              <a:gd name="connsiteX2" fmla="*/ 1713990 w 1713990"/>
              <a:gd name="connsiteY2" fmla="*/ 599897 h 1199793"/>
              <a:gd name="connsiteX3" fmla="*/ 1114094 w 1713990"/>
              <a:gd name="connsiteY3" fmla="*/ 1199793 h 1199793"/>
              <a:gd name="connsiteX4" fmla="*/ 0 w 1713990"/>
              <a:gd name="connsiteY4" fmla="*/ 1199793 h 1199793"/>
              <a:gd name="connsiteX5" fmla="*/ 599897 w 1713990"/>
              <a:gd name="connsiteY5" fmla="*/ 599897 h 1199793"/>
              <a:gd name="connsiteX6" fmla="*/ 0 w 1713990"/>
              <a:gd name="connsiteY6" fmla="*/ 0 h 119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3990" h="1199793">
                <a:moveTo>
                  <a:pt x="1713989" y="0"/>
                </a:moveTo>
                <a:lnTo>
                  <a:pt x="1713989" y="779866"/>
                </a:lnTo>
                <a:lnTo>
                  <a:pt x="856994" y="1199793"/>
                </a:lnTo>
                <a:lnTo>
                  <a:pt x="1" y="779866"/>
                </a:lnTo>
                <a:lnTo>
                  <a:pt x="1" y="0"/>
                </a:lnTo>
                <a:lnTo>
                  <a:pt x="856994" y="419928"/>
                </a:lnTo>
                <a:lnTo>
                  <a:pt x="171398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1" tIns="610058" rIns="10160" bIns="61005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It’s Bad</a:t>
            </a:r>
            <a:endParaRPr lang="en-US" sz="1600" kern="1200" dirty="0"/>
          </a:p>
        </p:txBody>
      </p:sp>
      <p:sp>
        <p:nvSpPr>
          <p:cNvPr id="8" name="Freeform 7"/>
          <p:cNvSpPr/>
          <p:nvPr/>
        </p:nvSpPr>
        <p:spPr>
          <a:xfrm>
            <a:off x="1428392" y="1388333"/>
            <a:ext cx="7372707" cy="1114094"/>
          </a:xfrm>
          <a:custGeom>
            <a:avLst/>
            <a:gdLst>
              <a:gd name="connsiteX0" fmla="*/ 185686 w 1114093"/>
              <a:gd name="connsiteY0" fmla="*/ 0 h 7372706"/>
              <a:gd name="connsiteX1" fmla="*/ 928407 w 1114093"/>
              <a:gd name="connsiteY1" fmla="*/ 0 h 7372706"/>
              <a:gd name="connsiteX2" fmla="*/ 1114093 w 1114093"/>
              <a:gd name="connsiteY2" fmla="*/ 185686 h 7372706"/>
              <a:gd name="connsiteX3" fmla="*/ 1114093 w 1114093"/>
              <a:gd name="connsiteY3" fmla="*/ 7372706 h 7372706"/>
              <a:gd name="connsiteX4" fmla="*/ 1114093 w 1114093"/>
              <a:gd name="connsiteY4" fmla="*/ 7372706 h 7372706"/>
              <a:gd name="connsiteX5" fmla="*/ 0 w 1114093"/>
              <a:gd name="connsiteY5" fmla="*/ 7372706 h 7372706"/>
              <a:gd name="connsiteX6" fmla="*/ 0 w 1114093"/>
              <a:gd name="connsiteY6" fmla="*/ 7372706 h 7372706"/>
              <a:gd name="connsiteX7" fmla="*/ 0 w 1114093"/>
              <a:gd name="connsiteY7" fmla="*/ 185686 h 7372706"/>
              <a:gd name="connsiteX8" fmla="*/ 185686 w 1114093"/>
              <a:gd name="connsiteY8" fmla="*/ 0 h 737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093" h="7372706">
                <a:moveTo>
                  <a:pt x="1114093" y="1228812"/>
                </a:moveTo>
                <a:lnTo>
                  <a:pt x="1114093" y="6143894"/>
                </a:lnTo>
                <a:cubicBezTo>
                  <a:pt x="1114093" y="6822549"/>
                  <a:pt x="1101531" y="7372703"/>
                  <a:pt x="1086034" y="7372703"/>
                </a:cubicBezTo>
                <a:lnTo>
                  <a:pt x="0" y="7372703"/>
                </a:lnTo>
                <a:lnTo>
                  <a:pt x="0" y="7372703"/>
                </a:lnTo>
                <a:lnTo>
                  <a:pt x="0" y="3"/>
                </a:lnTo>
                <a:lnTo>
                  <a:pt x="0" y="3"/>
                </a:lnTo>
                <a:lnTo>
                  <a:pt x="1086034" y="3"/>
                </a:lnTo>
                <a:cubicBezTo>
                  <a:pt x="1101531" y="3"/>
                  <a:pt x="1114093" y="550157"/>
                  <a:pt x="1114093" y="122881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4546" rIns="64546" bIns="64547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Lung cancer is  the leading cause of all cancer deaths in the  United  States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Current 5-year survival rate for all stages combined is only 16%</a:t>
            </a:r>
            <a:endParaRPr lang="en-US" sz="1600" kern="1200" dirty="0"/>
          </a:p>
        </p:txBody>
      </p:sp>
      <p:sp>
        <p:nvSpPr>
          <p:cNvPr id="9" name="Freeform 8"/>
          <p:cNvSpPr/>
          <p:nvPr/>
        </p:nvSpPr>
        <p:spPr>
          <a:xfrm>
            <a:off x="228600" y="3150293"/>
            <a:ext cx="1199794" cy="1713991"/>
          </a:xfrm>
          <a:custGeom>
            <a:avLst/>
            <a:gdLst>
              <a:gd name="connsiteX0" fmla="*/ 0 w 1713990"/>
              <a:gd name="connsiteY0" fmla="*/ 0 h 1199793"/>
              <a:gd name="connsiteX1" fmla="*/ 1114094 w 1713990"/>
              <a:gd name="connsiteY1" fmla="*/ 0 h 1199793"/>
              <a:gd name="connsiteX2" fmla="*/ 1713990 w 1713990"/>
              <a:gd name="connsiteY2" fmla="*/ 599897 h 1199793"/>
              <a:gd name="connsiteX3" fmla="*/ 1114094 w 1713990"/>
              <a:gd name="connsiteY3" fmla="*/ 1199793 h 1199793"/>
              <a:gd name="connsiteX4" fmla="*/ 0 w 1713990"/>
              <a:gd name="connsiteY4" fmla="*/ 1199793 h 1199793"/>
              <a:gd name="connsiteX5" fmla="*/ 599897 w 1713990"/>
              <a:gd name="connsiteY5" fmla="*/ 599897 h 1199793"/>
              <a:gd name="connsiteX6" fmla="*/ 0 w 1713990"/>
              <a:gd name="connsiteY6" fmla="*/ 0 h 119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3990" h="1199793">
                <a:moveTo>
                  <a:pt x="1713989" y="0"/>
                </a:moveTo>
                <a:lnTo>
                  <a:pt x="1713989" y="779866"/>
                </a:lnTo>
                <a:lnTo>
                  <a:pt x="856994" y="1199793"/>
                </a:lnTo>
                <a:lnTo>
                  <a:pt x="1" y="779866"/>
                </a:lnTo>
                <a:lnTo>
                  <a:pt x="1" y="0"/>
                </a:lnTo>
                <a:lnTo>
                  <a:pt x="856994" y="419928"/>
                </a:lnTo>
                <a:lnTo>
                  <a:pt x="171398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1" tIns="610058" rIns="10160" bIns="61005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Worse in KY</a:t>
            </a:r>
            <a:endParaRPr lang="en-US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428393" y="2930906"/>
            <a:ext cx="7372706" cy="1552868"/>
          </a:xfrm>
          <a:custGeom>
            <a:avLst/>
            <a:gdLst>
              <a:gd name="connsiteX0" fmla="*/ 258817 w 1552868"/>
              <a:gd name="connsiteY0" fmla="*/ 0 h 7372706"/>
              <a:gd name="connsiteX1" fmla="*/ 1294051 w 1552868"/>
              <a:gd name="connsiteY1" fmla="*/ 0 h 7372706"/>
              <a:gd name="connsiteX2" fmla="*/ 1552868 w 1552868"/>
              <a:gd name="connsiteY2" fmla="*/ 258817 h 7372706"/>
              <a:gd name="connsiteX3" fmla="*/ 1552868 w 1552868"/>
              <a:gd name="connsiteY3" fmla="*/ 7372706 h 7372706"/>
              <a:gd name="connsiteX4" fmla="*/ 1552868 w 1552868"/>
              <a:gd name="connsiteY4" fmla="*/ 7372706 h 7372706"/>
              <a:gd name="connsiteX5" fmla="*/ 0 w 1552868"/>
              <a:gd name="connsiteY5" fmla="*/ 7372706 h 7372706"/>
              <a:gd name="connsiteX6" fmla="*/ 0 w 1552868"/>
              <a:gd name="connsiteY6" fmla="*/ 7372706 h 7372706"/>
              <a:gd name="connsiteX7" fmla="*/ 0 w 1552868"/>
              <a:gd name="connsiteY7" fmla="*/ 258817 h 7372706"/>
              <a:gd name="connsiteX8" fmla="*/ 258817 w 1552868"/>
              <a:gd name="connsiteY8" fmla="*/ 0 h 737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2868" h="7372706">
                <a:moveTo>
                  <a:pt x="1552868" y="1228811"/>
                </a:moveTo>
                <a:lnTo>
                  <a:pt x="1552868" y="6143895"/>
                </a:lnTo>
                <a:cubicBezTo>
                  <a:pt x="1552868" y="6822550"/>
                  <a:pt x="1528462" y="7372706"/>
                  <a:pt x="1498355" y="7372706"/>
                </a:cubicBezTo>
                <a:lnTo>
                  <a:pt x="0" y="7372706"/>
                </a:lnTo>
                <a:lnTo>
                  <a:pt x="0" y="7372706"/>
                </a:lnTo>
                <a:lnTo>
                  <a:pt x="0" y="0"/>
                </a:lnTo>
                <a:lnTo>
                  <a:pt x="0" y="0"/>
                </a:lnTo>
                <a:lnTo>
                  <a:pt x="1498355" y="0"/>
                </a:lnTo>
                <a:cubicBezTo>
                  <a:pt x="1528462" y="0"/>
                  <a:pt x="1552868" y="550156"/>
                  <a:pt x="1552868" y="1228811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85964" rIns="85964" bIns="85966" numCol="1" spcCol="1270" anchor="ctr" anchorCtr="0">
            <a:noAutofit/>
          </a:bodyPr>
          <a:lstStyle/>
          <a:p>
            <a:pPr marL="168275" marR="0" lvl="1" indent="-168275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600" kern="1200" dirty="0" smtClean="0"/>
              <a:t>#1 cause of cancer death in Kentucky, dramatically exceeding the national mortality rate (73.2 KY vs. 49.5 U.S. deaths per 100,000)</a:t>
            </a:r>
          </a:p>
          <a:p>
            <a:pPr marL="168275" marR="0" lvl="1" indent="-168275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600" kern="1200" dirty="0" smtClean="0"/>
              <a:t>The 5-year survival rate is 52% for those diagnosed at a localized stage, however only 15% of lung cancers are detected prior to spread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4</a:t>
            </a:fld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5616" y="5029200"/>
            <a:ext cx="1199794" cy="1713991"/>
          </a:xfrm>
          <a:custGeom>
            <a:avLst/>
            <a:gdLst>
              <a:gd name="connsiteX0" fmla="*/ 0 w 1713990"/>
              <a:gd name="connsiteY0" fmla="*/ 0 h 1199793"/>
              <a:gd name="connsiteX1" fmla="*/ 1114094 w 1713990"/>
              <a:gd name="connsiteY1" fmla="*/ 0 h 1199793"/>
              <a:gd name="connsiteX2" fmla="*/ 1713990 w 1713990"/>
              <a:gd name="connsiteY2" fmla="*/ 599897 h 1199793"/>
              <a:gd name="connsiteX3" fmla="*/ 1114094 w 1713990"/>
              <a:gd name="connsiteY3" fmla="*/ 1199793 h 1199793"/>
              <a:gd name="connsiteX4" fmla="*/ 0 w 1713990"/>
              <a:gd name="connsiteY4" fmla="*/ 1199793 h 1199793"/>
              <a:gd name="connsiteX5" fmla="*/ 599897 w 1713990"/>
              <a:gd name="connsiteY5" fmla="*/ 599897 h 1199793"/>
              <a:gd name="connsiteX6" fmla="*/ 0 w 1713990"/>
              <a:gd name="connsiteY6" fmla="*/ 0 h 119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3990" h="1199793">
                <a:moveTo>
                  <a:pt x="1713989" y="0"/>
                </a:moveTo>
                <a:lnTo>
                  <a:pt x="1713989" y="779866"/>
                </a:lnTo>
                <a:lnTo>
                  <a:pt x="856994" y="1199793"/>
                </a:lnTo>
                <a:lnTo>
                  <a:pt x="1" y="779866"/>
                </a:lnTo>
                <a:lnTo>
                  <a:pt x="1" y="0"/>
                </a:lnTo>
                <a:lnTo>
                  <a:pt x="856994" y="419928"/>
                </a:lnTo>
                <a:lnTo>
                  <a:pt x="171398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1" tIns="610058" rIns="10160" bIns="61005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New USPSTF Rec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1428394" y="5029200"/>
            <a:ext cx="7372707" cy="1723150"/>
          </a:xfrm>
          <a:custGeom>
            <a:avLst/>
            <a:gdLst>
              <a:gd name="connsiteX0" fmla="*/ 287197 w 1723149"/>
              <a:gd name="connsiteY0" fmla="*/ 0 h 7372706"/>
              <a:gd name="connsiteX1" fmla="*/ 1435952 w 1723149"/>
              <a:gd name="connsiteY1" fmla="*/ 0 h 7372706"/>
              <a:gd name="connsiteX2" fmla="*/ 1723149 w 1723149"/>
              <a:gd name="connsiteY2" fmla="*/ 287197 h 7372706"/>
              <a:gd name="connsiteX3" fmla="*/ 1723149 w 1723149"/>
              <a:gd name="connsiteY3" fmla="*/ 7372706 h 7372706"/>
              <a:gd name="connsiteX4" fmla="*/ 1723149 w 1723149"/>
              <a:gd name="connsiteY4" fmla="*/ 7372706 h 7372706"/>
              <a:gd name="connsiteX5" fmla="*/ 0 w 1723149"/>
              <a:gd name="connsiteY5" fmla="*/ 7372706 h 7372706"/>
              <a:gd name="connsiteX6" fmla="*/ 0 w 1723149"/>
              <a:gd name="connsiteY6" fmla="*/ 7372706 h 7372706"/>
              <a:gd name="connsiteX7" fmla="*/ 0 w 1723149"/>
              <a:gd name="connsiteY7" fmla="*/ 287197 h 7372706"/>
              <a:gd name="connsiteX8" fmla="*/ 287197 w 1723149"/>
              <a:gd name="connsiteY8" fmla="*/ 0 h 737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3149" h="7372706">
                <a:moveTo>
                  <a:pt x="1723149" y="1228809"/>
                </a:moveTo>
                <a:lnTo>
                  <a:pt x="1723149" y="6143897"/>
                </a:lnTo>
                <a:cubicBezTo>
                  <a:pt x="1723149" y="6822550"/>
                  <a:pt x="1693097" y="7372704"/>
                  <a:pt x="1656025" y="7372704"/>
                </a:cubicBezTo>
                <a:lnTo>
                  <a:pt x="0" y="7372704"/>
                </a:lnTo>
                <a:lnTo>
                  <a:pt x="0" y="7372704"/>
                </a:lnTo>
                <a:lnTo>
                  <a:pt x="0" y="2"/>
                </a:lnTo>
                <a:lnTo>
                  <a:pt x="0" y="2"/>
                </a:lnTo>
                <a:lnTo>
                  <a:pt x="1656025" y="2"/>
                </a:lnTo>
                <a:cubicBezTo>
                  <a:pt x="1693097" y="2"/>
                  <a:pt x="1723149" y="550156"/>
                  <a:pt x="1723149" y="122880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4278" rIns="94277" bIns="94277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Other national health organizations, including the American Cancer Society and the American Association for Thoracic Surgery, among others, have also published formal screening guidelines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Based on seminal findings of the National Lung Screening Trial, a large randomized trial that found a 20% relative reduction in lung cancer mortality through low-dose CT (LDCT) lung screening in current or former heavy smokers compared to plain chest x- rays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128487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/>
          <a:lstStyle/>
          <a:p>
            <a:r>
              <a:rPr lang="en-US" dirty="0" smtClean="0"/>
              <a:t>Why Study a Community Engaged Approach?</a:t>
            </a:r>
            <a:endParaRPr lang="en-US" dirty="0"/>
          </a:p>
        </p:txBody>
      </p:sp>
      <p:sp>
        <p:nvSpPr>
          <p:cNvPr id="7" name="Block Arc 6"/>
          <p:cNvSpPr/>
          <p:nvPr/>
        </p:nvSpPr>
        <p:spPr>
          <a:xfrm>
            <a:off x="-3572113" y="1104079"/>
            <a:ext cx="5457881" cy="5457881"/>
          </a:xfrm>
          <a:prstGeom prst="blockArc">
            <a:avLst>
              <a:gd name="adj1" fmla="val 18900000"/>
              <a:gd name="adj2" fmla="val 2700000"/>
              <a:gd name="adj3" fmla="val 3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573109" y="2211863"/>
            <a:ext cx="6506229" cy="810577"/>
          </a:xfrm>
          <a:custGeom>
            <a:avLst/>
            <a:gdLst>
              <a:gd name="connsiteX0" fmla="*/ 0 w 6506229"/>
              <a:gd name="connsiteY0" fmla="*/ 0 h 810577"/>
              <a:gd name="connsiteX1" fmla="*/ 6506229 w 6506229"/>
              <a:gd name="connsiteY1" fmla="*/ 0 h 810577"/>
              <a:gd name="connsiteX2" fmla="*/ 6506229 w 6506229"/>
              <a:gd name="connsiteY2" fmla="*/ 810577 h 810577"/>
              <a:gd name="connsiteX3" fmla="*/ 0 w 6506229"/>
              <a:gd name="connsiteY3" fmla="*/ 810577 h 810577"/>
              <a:gd name="connsiteX4" fmla="*/ 0 w 6506229"/>
              <a:gd name="connsiteY4" fmla="*/ 0 h 81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6229" h="810577">
                <a:moveTo>
                  <a:pt x="0" y="0"/>
                </a:moveTo>
                <a:lnTo>
                  <a:pt x="6506229" y="0"/>
                </a:lnTo>
                <a:lnTo>
                  <a:pt x="6506229" y="810577"/>
                </a:lnTo>
                <a:lnTo>
                  <a:pt x="0" y="8105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396" tIns="93980" rIns="93980" bIns="9398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kern="1200" dirty="0" smtClean="0"/>
              <a:t>Provider education</a:t>
            </a:r>
            <a:endParaRPr lang="en-US" sz="3700" kern="1200" dirty="0"/>
          </a:p>
        </p:txBody>
      </p:sp>
      <p:sp>
        <p:nvSpPr>
          <p:cNvPr id="9" name="Oval 8"/>
          <p:cNvSpPr/>
          <p:nvPr/>
        </p:nvSpPr>
        <p:spPr>
          <a:xfrm>
            <a:off x="1066498" y="2110541"/>
            <a:ext cx="1013222" cy="101322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867754" y="3427730"/>
            <a:ext cx="6211584" cy="810577"/>
          </a:xfrm>
          <a:custGeom>
            <a:avLst/>
            <a:gdLst>
              <a:gd name="connsiteX0" fmla="*/ 0 w 6211584"/>
              <a:gd name="connsiteY0" fmla="*/ 0 h 810577"/>
              <a:gd name="connsiteX1" fmla="*/ 6211584 w 6211584"/>
              <a:gd name="connsiteY1" fmla="*/ 0 h 810577"/>
              <a:gd name="connsiteX2" fmla="*/ 6211584 w 6211584"/>
              <a:gd name="connsiteY2" fmla="*/ 810577 h 810577"/>
              <a:gd name="connsiteX3" fmla="*/ 0 w 6211584"/>
              <a:gd name="connsiteY3" fmla="*/ 810577 h 810577"/>
              <a:gd name="connsiteX4" fmla="*/ 0 w 6211584"/>
              <a:gd name="connsiteY4" fmla="*/ 0 h 81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1584" h="810577">
                <a:moveTo>
                  <a:pt x="0" y="0"/>
                </a:moveTo>
                <a:lnTo>
                  <a:pt x="6211584" y="0"/>
                </a:lnTo>
                <a:lnTo>
                  <a:pt x="6211584" y="810577"/>
                </a:lnTo>
                <a:lnTo>
                  <a:pt x="0" y="8105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396" tIns="93980" rIns="93980" bIns="9398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kern="1200" dirty="0" smtClean="0"/>
              <a:t>Patient education</a:t>
            </a:r>
            <a:endParaRPr lang="en-US" sz="3700" kern="1200" dirty="0"/>
          </a:p>
        </p:txBody>
      </p:sp>
      <p:sp>
        <p:nvSpPr>
          <p:cNvPr id="11" name="Oval 10"/>
          <p:cNvSpPr/>
          <p:nvPr/>
        </p:nvSpPr>
        <p:spPr>
          <a:xfrm>
            <a:off x="1361143" y="3326407"/>
            <a:ext cx="1013222" cy="1013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573109" y="4643596"/>
            <a:ext cx="6506229" cy="810577"/>
          </a:xfrm>
          <a:custGeom>
            <a:avLst/>
            <a:gdLst>
              <a:gd name="connsiteX0" fmla="*/ 0 w 6506229"/>
              <a:gd name="connsiteY0" fmla="*/ 0 h 810577"/>
              <a:gd name="connsiteX1" fmla="*/ 6506229 w 6506229"/>
              <a:gd name="connsiteY1" fmla="*/ 0 h 810577"/>
              <a:gd name="connsiteX2" fmla="*/ 6506229 w 6506229"/>
              <a:gd name="connsiteY2" fmla="*/ 810577 h 810577"/>
              <a:gd name="connsiteX3" fmla="*/ 0 w 6506229"/>
              <a:gd name="connsiteY3" fmla="*/ 810577 h 810577"/>
              <a:gd name="connsiteX4" fmla="*/ 0 w 6506229"/>
              <a:gd name="connsiteY4" fmla="*/ 0 h 81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6229" h="810577">
                <a:moveTo>
                  <a:pt x="0" y="0"/>
                </a:moveTo>
                <a:lnTo>
                  <a:pt x="6506229" y="0"/>
                </a:lnTo>
                <a:lnTo>
                  <a:pt x="6506229" y="810577"/>
                </a:lnTo>
                <a:lnTo>
                  <a:pt x="0" y="8105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396" tIns="93980" rIns="93980" bIns="93980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kern="1200" dirty="0" smtClean="0">
                <a:solidFill>
                  <a:srgbClr val="FF0000"/>
                </a:solidFill>
              </a:rPr>
              <a:t>Community awareness?</a:t>
            </a:r>
            <a:endParaRPr lang="en-US" sz="3700" kern="1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6498" y="4542274"/>
            <a:ext cx="1013222" cy="10132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C:\Users\rca234\AppData\Local\Microsoft\Windows\Temporary Internet Files\Content.IE5\WZI8KTDZ\MM90023472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231166"/>
            <a:ext cx="698063" cy="7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4495800" y="1231166"/>
            <a:ext cx="4267200" cy="704029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249896">
            <a:off x="4826223" y="1403410"/>
            <a:ext cx="355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9650" y="3109305"/>
            <a:ext cx="7124700" cy="176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365537" y="1905001"/>
            <a:ext cx="6330663" cy="1307624"/>
          </a:xfrm>
          <a:custGeom>
            <a:avLst/>
            <a:gdLst>
              <a:gd name="connsiteX0" fmla="*/ 0 w 4982419"/>
              <a:gd name="connsiteY0" fmla="*/ 217942 h 1307624"/>
              <a:gd name="connsiteX1" fmla="*/ 217942 w 4982419"/>
              <a:gd name="connsiteY1" fmla="*/ 0 h 1307624"/>
              <a:gd name="connsiteX2" fmla="*/ 4764477 w 4982419"/>
              <a:gd name="connsiteY2" fmla="*/ 0 h 1307624"/>
              <a:gd name="connsiteX3" fmla="*/ 4982419 w 4982419"/>
              <a:gd name="connsiteY3" fmla="*/ 217942 h 1307624"/>
              <a:gd name="connsiteX4" fmla="*/ 4982419 w 4982419"/>
              <a:gd name="connsiteY4" fmla="*/ 1089682 h 1307624"/>
              <a:gd name="connsiteX5" fmla="*/ 4764477 w 4982419"/>
              <a:gd name="connsiteY5" fmla="*/ 1307624 h 1307624"/>
              <a:gd name="connsiteX6" fmla="*/ 217942 w 4982419"/>
              <a:gd name="connsiteY6" fmla="*/ 1307624 h 1307624"/>
              <a:gd name="connsiteX7" fmla="*/ 0 w 4982419"/>
              <a:gd name="connsiteY7" fmla="*/ 1089682 h 1307624"/>
              <a:gd name="connsiteX8" fmla="*/ 0 w 4982419"/>
              <a:gd name="connsiteY8" fmla="*/ 217942 h 130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2419" h="1307624">
                <a:moveTo>
                  <a:pt x="0" y="217942"/>
                </a:moveTo>
                <a:cubicBezTo>
                  <a:pt x="0" y="97576"/>
                  <a:pt x="97576" y="0"/>
                  <a:pt x="217942" y="0"/>
                </a:cubicBezTo>
                <a:lnTo>
                  <a:pt x="4764477" y="0"/>
                </a:lnTo>
                <a:cubicBezTo>
                  <a:pt x="4884843" y="0"/>
                  <a:pt x="4982419" y="97576"/>
                  <a:pt x="4982419" y="217942"/>
                </a:cubicBezTo>
                <a:lnTo>
                  <a:pt x="4982419" y="1089682"/>
                </a:lnTo>
                <a:cubicBezTo>
                  <a:pt x="4982419" y="1210048"/>
                  <a:pt x="4884843" y="1307624"/>
                  <a:pt x="4764477" y="1307624"/>
                </a:cubicBezTo>
                <a:lnTo>
                  <a:pt x="217942" y="1307624"/>
                </a:lnTo>
                <a:cubicBezTo>
                  <a:pt x="97576" y="1307624"/>
                  <a:pt x="0" y="1210048"/>
                  <a:pt x="0" y="1089682"/>
                </a:cubicBezTo>
                <a:lnTo>
                  <a:pt x="0" y="217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341" tIns="63833" rIns="252341" bIns="63833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1.) Develop a community outreach campaign in Eastern Kentucky through a formative assessment involving high-risk target populations (Age 55-80, Smoking &gt; 30 pack year, quit smoking &lt;15 years ago),</a:t>
            </a:r>
            <a:endParaRPr lang="en-US" kern="1200" dirty="0"/>
          </a:p>
        </p:txBody>
      </p:sp>
      <p:sp>
        <p:nvSpPr>
          <p:cNvPr id="9" name="Rectangle 8"/>
          <p:cNvSpPr/>
          <p:nvPr/>
        </p:nvSpPr>
        <p:spPr>
          <a:xfrm>
            <a:off x="1009650" y="4328685"/>
            <a:ext cx="7124700" cy="176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365537" y="3323505"/>
            <a:ext cx="6330663" cy="1108499"/>
          </a:xfrm>
          <a:custGeom>
            <a:avLst/>
            <a:gdLst>
              <a:gd name="connsiteX0" fmla="*/ 0 w 4982419"/>
              <a:gd name="connsiteY0" fmla="*/ 184754 h 1108499"/>
              <a:gd name="connsiteX1" fmla="*/ 184754 w 4982419"/>
              <a:gd name="connsiteY1" fmla="*/ 0 h 1108499"/>
              <a:gd name="connsiteX2" fmla="*/ 4797665 w 4982419"/>
              <a:gd name="connsiteY2" fmla="*/ 0 h 1108499"/>
              <a:gd name="connsiteX3" fmla="*/ 4982419 w 4982419"/>
              <a:gd name="connsiteY3" fmla="*/ 184754 h 1108499"/>
              <a:gd name="connsiteX4" fmla="*/ 4982419 w 4982419"/>
              <a:gd name="connsiteY4" fmla="*/ 923745 h 1108499"/>
              <a:gd name="connsiteX5" fmla="*/ 4797665 w 4982419"/>
              <a:gd name="connsiteY5" fmla="*/ 1108499 h 1108499"/>
              <a:gd name="connsiteX6" fmla="*/ 184754 w 4982419"/>
              <a:gd name="connsiteY6" fmla="*/ 1108499 h 1108499"/>
              <a:gd name="connsiteX7" fmla="*/ 0 w 4982419"/>
              <a:gd name="connsiteY7" fmla="*/ 923745 h 1108499"/>
              <a:gd name="connsiteX8" fmla="*/ 0 w 4982419"/>
              <a:gd name="connsiteY8" fmla="*/ 184754 h 110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2419" h="1108499">
                <a:moveTo>
                  <a:pt x="0" y="184754"/>
                </a:moveTo>
                <a:cubicBezTo>
                  <a:pt x="0" y="82717"/>
                  <a:pt x="82717" y="0"/>
                  <a:pt x="184754" y="0"/>
                </a:cubicBezTo>
                <a:lnTo>
                  <a:pt x="4797665" y="0"/>
                </a:lnTo>
                <a:cubicBezTo>
                  <a:pt x="4899702" y="0"/>
                  <a:pt x="4982419" y="82717"/>
                  <a:pt x="4982419" y="184754"/>
                </a:cubicBezTo>
                <a:lnTo>
                  <a:pt x="4982419" y="923745"/>
                </a:lnTo>
                <a:cubicBezTo>
                  <a:pt x="4982419" y="1025782"/>
                  <a:pt x="4899702" y="1108499"/>
                  <a:pt x="4797665" y="1108499"/>
                </a:cubicBezTo>
                <a:lnTo>
                  <a:pt x="184754" y="1108499"/>
                </a:lnTo>
                <a:cubicBezTo>
                  <a:pt x="82717" y="1108499"/>
                  <a:pt x="0" y="1025782"/>
                  <a:pt x="0" y="923745"/>
                </a:cubicBezTo>
                <a:lnTo>
                  <a:pt x="0" y="1847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620" tIns="54112" rIns="242620" bIns="54112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2.) Implement the community outreach intervention in two regions in Eastern Kentucky (Morehead, Hazard) to assess the uptake of low-dose chest CTs (LDCTs), and</a:t>
            </a:r>
            <a:endParaRPr lang="en-US" kern="1200" dirty="0"/>
          </a:p>
        </p:txBody>
      </p:sp>
      <p:sp>
        <p:nvSpPr>
          <p:cNvPr id="11" name="Rectangle 10"/>
          <p:cNvSpPr/>
          <p:nvPr/>
        </p:nvSpPr>
        <p:spPr>
          <a:xfrm>
            <a:off x="1009650" y="5584636"/>
            <a:ext cx="7124700" cy="176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365537" y="4542885"/>
            <a:ext cx="6330663" cy="1145070"/>
          </a:xfrm>
          <a:custGeom>
            <a:avLst/>
            <a:gdLst>
              <a:gd name="connsiteX0" fmla="*/ 0 w 4982419"/>
              <a:gd name="connsiteY0" fmla="*/ 190849 h 1145070"/>
              <a:gd name="connsiteX1" fmla="*/ 190849 w 4982419"/>
              <a:gd name="connsiteY1" fmla="*/ 0 h 1145070"/>
              <a:gd name="connsiteX2" fmla="*/ 4791570 w 4982419"/>
              <a:gd name="connsiteY2" fmla="*/ 0 h 1145070"/>
              <a:gd name="connsiteX3" fmla="*/ 4982419 w 4982419"/>
              <a:gd name="connsiteY3" fmla="*/ 190849 h 1145070"/>
              <a:gd name="connsiteX4" fmla="*/ 4982419 w 4982419"/>
              <a:gd name="connsiteY4" fmla="*/ 954221 h 1145070"/>
              <a:gd name="connsiteX5" fmla="*/ 4791570 w 4982419"/>
              <a:gd name="connsiteY5" fmla="*/ 1145070 h 1145070"/>
              <a:gd name="connsiteX6" fmla="*/ 190849 w 4982419"/>
              <a:gd name="connsiteY6" fmla="*/ 1145070 h 1145070"/>
              <a:gd name="connsiteX7" fmla="*/ 0 w 4982419"/>
              <a:gd name="connsiteY7" fmla="*/ 954221 h 1145070"/>
              <a:gd name="connsiteX8" fmla="*/ 0 w 4982419"/>
              <a:gd name="connsiteY8" fmla="*/ 190849 h 114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2419" h="1145070">
                <a:moveTo>
                  <a:pt x="0" y="190849"/>
                </a:moveTo>
                <a:cubicBezTo>
                  <a:pt x="0" y="85446"/>
                  <a:pt x="85446" y="0"/>
                  <a:pt x="190849" y="0"/>
                </a:cubicBezTo>
                <a:lnTo>
                  <a:pt x="4791570" y="0"/>
                </a:lnTo>
                <a:cubicBezTo>
                  <a:pt x="4896973" y="0"/>
                  <a:pt x="4982419" y="85446"/>
                  <a:pt x="4982419" y="190849"/>
                </a:cubicBezTo>
                <a:lnTo>
                  <a:pt x="4982419" y="954221"/>
                </a:lnTo>
                <a:cubicBezTo>
                  <a:pt x="4982419" y="1059624"/>
                  <a:pt x="4896973" y="1145070"/>
                  <a:pt x="4791570" y="1145070"/>
                </a:cubicBezTo>
                <a:lnTo>
                  <a:pt x="190849" y="1145070"/>
                </a:lnTo>
                <a:cubicBezTo>
                  <a:pt x="85446" y="1145070"/>
                  <a:pt x="0" y="1059624"/>
                  <a:pt x="0" y="954221"/>
                </a:cubicBezTo>
                <a:lnTo>
                  <a:pt x="0" y="1908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406" tIns="55898" rIns="244406" bIns="5589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3.) Assess the impact of Community Health Workers (CHWs) in one of two campaign regions on the uptake of LDCT.</a:t>
            </a:r>
            <a:endParaRPr lang="en-US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769477" y="3060980"/>
            <a:ext cx="1168114" cy="132985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59997" y="1766102"/>
            <a:ext cx="1966417" cy="1376428"/>
          </a:xfrm>
          <a:custGeom>
            <a:avLst/>
            <a:gdLst>
              <a:gd name="connsiteX0" fmla="*/ 0 w 1966417"/>
              <a:gd name="connsiteY0" fmla="*/ 229451 h 1376428"/>
              <a:gd name="connsiteX1" fmla="*/ 229451 w 1966417"/>
              <a:gd name="connsiteY1" fmla="*/ 0 h 1376428"/>
              <a:gd name="connsiteX2" fmla="*/ 1736966 w 1966417"/>
              <a:gd name="connsiteY2" fmla="*/ 0 h 1376428"/>
              <a:gd name="connsiteX3" fmla="*/ 1966417 w 1966417"/>
              <a:gd name="connsiteY3" fmla="*/ 229451 h 1376428"/>
              <a:gd name="connsiteX4" fmla="*/ 1966417 w 1966417"/>
              <a:gd name="connsiteY4" fmla="*/ 1146977 h 1376428"/>
              <a:gd name="connsiteX5" fmla="*/ 1736966 w 1966417"/>
              <a:gd name="connsiteY5" fmla="*/ 1376428 h 1376428"/>
              <a:gd name="connsiteX6" fmla="*/ 229451 w 1966417"/>
              <a:gd name="connsiteY6" fmla="*/ 1376428 h 1376428"/>
              <a:gd name="connsiteX7" fmla="*/ 0 w 1966417"/>
              <a:gd name="connsiteY7" fmla="*/ 1146977 h 1376428"/>
              <a:gd name="connsiteX8" fmla="*/ 0 w 1966417"/>
              <a:gd name="connsiteY8" fmla="*/ 229451 h 137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417" h="1376428">
                <a:moveTo>
                  <a:pt x="0" y="229451"/>
                </a:moveTo>
                <a:cubicBezTo>
                  <a:pt x="0" y="102729"/>
                  <a:pt x="102729" y="0"/>
                  <a:pt x="229451" y="0"/>
                </a:cubicBezTo>
                <a:lnTo>
                  <a:pt x="1736966" y="0"/>
                </a:lnTo>
                <a:cubicBezTo>
                  <a:pt x="1863688" y="0"/>
                  <a:pt x="1966417" y="102729"/>
                  <a:pt x="1966417" y="229451"/>
                </a:cubicBezTo>
                <a:lnTo>
                  <a:pt x="1966417" y="1146977"/>
                </a:lnTo>
                <a:cubicBezTo>
                  <a:pt x="1966417" y="1273699"/>
                  <a:pt x="1863688" y="1376428"/>
                  <a:pt x="1736966" y="1376428"/>
                </a:cubicBezTo>
                <a:lnTo>
                  <a:pt x="229451" y="1376428"/>
                </a:lnTo>
                <a:cubicBezTo>
                  <a:pt x="102729" y="1376428"/>
                  <a:pt x="0" y="1273699"/>
                  <a:pt x="0" y="1146977"/>
                </a:cubicBezTo>
                <a:lnTo>
                  <a:pt x="0" y="2294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94" tIns="139594" rIns="139594" bIns="13959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Focus Groups</a:t>
            </a:r>
            <a:endParaRPr lang="en-US" sz="1900" kern="1200" dirty="0"/>
          </a:p>
        </p:txBody>
      </p:sp>
      <p:sp>
        <p:nvSpPr>
          <p:cNvPr id="9" name="Freeform 8"/>
          <p:cNvSpPr/>
          <p:nvPr/>
        </p:nvSpPr>
        <p:spPr>
          <a:xfrm>
            <a:off x="2458351" y="1860241"/>
            <a:ext cx="4694066" cy="1112490"/>
          </a:xfrm>
          <a:custGeom>
            <a:avLst/>
            <a:gdLst>
              <a:gd name="connsiteX0" fmla="*/ 0 w 4694066"/>
              <a:gd name="connsiteY0" fmla="*/ 0 h 1112490"/>
              <a:gd name="connsiteX1" fmla="*/ 4694066 w 4694066"/>
              <a:gd name="connsiteY1" fmla="*/ 0 h 1112490"/>
              <a:gd name="connsiteX2" fmla="*/ 4694066 w 4694066"/>
              <a:gd name="connsiteY2" fmla="*/ 1112490 h 1112490"/>
              <a:gd name="connsiteX3" fmla="*/ 0 w 4694066"/>
              <a:gd name="connsiteY3" fmla="*/ 1112490 h 1112490"/>
              <a:gd name="connsiteX4" fmla="*/ 0 w 4694066"/>
              <a:gd name="connsiteY4" fmla="*/ 0 h 11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4066" h="1112490">
                <a:moveTo>
                  <a:pt x="0" y="0"/>
                </a:moveTo>
                <a:lnTo>
                  <a:pt x="4694066" y="0"/>
                </a:lnTo>
                <a:lnTo>
                  <a:pt x="4694066" y="1112490"/>
                </a:lnTo>
                <a:lnTo>
                  <a:pt x="0" y="1112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Recruitment by CHWs</a:t>
            </a:r>
            <a:endParaRPr lang="en-US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Train CHWs as Moderators</a:t>
            </a:r>
            <a:endParaRPr lang="en-US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CAB development</a:t>
            </a:r>
            <a:endParaRPr lang="en-US" sz="1400" kern="1200" dirty="0"/>
          </a:p>
        </p:txBody>
      </p:sp>
      <p:sp>
        <p:nvSpPr>
          <p:cNvPr id="10" name="Bent-Up Arrow 9"/>
          <p:cNvSpPr/>
          <p:nvPr/>
        </p:nvSpPr>
        <p:spPr>
          <a:xfrm rot="5400000">
            <a:off x="3183178" y="4607164"/>
            <a:ext cx="1168114" cy="132985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2873698" y="3312285"/>
            <a:ext cx="1966417" cy="1376428"/>
          </a:xfrm>
          <a:custGeom>
            <a:avLst/>
            <a:gdLst>
              <a:gd name="connsiteX0" fmla="*/ 0 w 1966417"/>
              <a:gd name="connsiteY0" fmla="*/ 229451 h 1376428"/>
              <a:gd name="connsiteX1" fmla="*/ 229451 w 1966417"/>
              <a:gd name="connsiteY1" fmla="*/ 0 h 1376428"/>
              <a:gd name="connsiteX2" fmla="*/ 1736966 w 1966417"/>
              <a:gd name="connsiteY2" fmla="*/ 0 h 1376428"/>
              <a:gd name="connsiteX3" fmla="*/ 1966417 w 1966417"/>
              <a:gd name="connsiteY3" fmla="*/ 229451 h 1376428"/>
              <a:gd name="connsiteX4" fmla="*/ 1966417 w 1966417"/>
              <a:gd name="connsiteY4" fmla="*/ 1146977 h 1376428"/>
              <a:gd name="connsiteX5" fmla="*/ 1736966 w 1966417"/>
              <a:gd name="connsiteY5" fmla="*/ 1376428 h 1376428"/>
              <a:gd name="connsiteX6" fmla="*/ 229451 w 1966417"/>
              <a:gd name="connsiteY6" fmla="*/ 1376428 h 1376428"/>
              <a:gd name="connsiteX7" fmla="*/ 0 w 1966417"/>
              <a:gd name="connsiteY7" fmla="*/ 1146977 h 1376428"/>
              <a:gd name="connsiteX8" fmla="*/ 0 w 1966417"/>
              <a:gd name="connsiteY8" fmla="*/ 229451 h 137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417" h="1376428">
                <a:moveTo>
                  <a:pt x="0" y="229451"/>
                </a:moveTo>
                <a:cubicBezTo>
                  <a:pt x="0" y="102729"/>
                  <a:pt x="102729" y="0"/>
                  <a:pt x="229451" y="0"/>
                </a:cubicBezTo>
                <a:lnTo>
                  <a:pt x="1736966" y="0"/>
                </a:lnTo>
                <a:cubicBezTo>
                  <a:pt x="1863688" y="0"/>
                  <a:pt x="1966417" y="102729"/>
                  <a:pt x="1966417" y="229451"/>
                </a:cubicBezTo>
                <a:lnTo>
                  <a:pt x="1966417" y="1146977"/>
                </a:lnTo>
                <a:cubicBezTo>
                  <a:pt x="1966417" y="1273699"/>
                  <a:pt x="1863688" y="1376428"/>
                  <a:pt x="1736966" y="1376428"/>
                </a:cubicBezTo>
                <a:lnTo>
                  <a:pt x="229451" y="1376428"/>
                </a:lnTo>
                <a:cubicBezTo>
                  <a:pt x="102729" y="1376428"/>
                  <a:pt x="0" y="1273699"/>
                  <a:pt x="0" y="1146977"/>
                </a:cubicBezTo>
                <a:lnTo>
                  <a:pt x="0" y="2294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94" tIns="139594" rIns="139594" bIns="13959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Develop and Implement TLC Campaign</a:t>
            </a:r>
            <a:endParaRPr lang="en-US" sz="19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836211" y="3445484"/>
            <a:ext cx="3463592" cy="1112490"/>
          </a:xfrm>
          <a:custGeom>
            <a:avLst/>
            <a:gdLst>
              <a:gd name="connsiteX0" fmla="*/ 0 w 3463592"/>
              <a:gd name="connsiteY0" fmla="*/ 0 h 1112490"/>
              <a:gd name="connsiteX1" fmla="*/ 3463592 w 3463592"/>
              <a:gd name="connsiteY1" fmla="*/ 0 h 1112490"/>
              <a:gd name="connsiteX2" fmla="*/ 3463592 w 3463592"/>
              <a:gd name="connsiteY2" fmla="*/ 1112490 h 1112490"/>
              <a:gd name="connsiteX3" fmla="*/ 0 w 3463592"/>
              <a:gd name="connsiteY3" fmla="*/ 1112490 h 1112490"/>
              <a:gd name="connsiteX4" fmla="*/ 0 w 3463592"/>
              <a:gd name="connsiteY4" fmla="*/ 0 h 11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592" h="1112490">
                <a:moveTo>
                  <a:pt x="0" y="0"/>
                </a:moveTo>
                <a:lnTo>
                  <a:pt x="3463592" y="0"/>
                </a:lnTo>
                <a:lnTo>
                  <a:pt x="3463592" y="1112490"/>
                </a:lnTo>
                <a:lnTo>
                  <a:pt x="0" y="1112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Qualitative analyses: Themes and messages</a:t>
            </a:r>
            <a:endParaRPr lang="en-US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Team develops campaign with CAB rep and CAB input and review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287399" y="4858469"/>
            <a:ext cx="1966417" cy="1376428"/>
          </a:xfrm>
          <a:custGeom>
            <a:avLst/>
            <a:gdLst>
              <a:gd name="connsiteX0" fmla="*/ 0 w 1966417"/>
              <a:gd name="connsiteY0" fmla="*/ 229451 h 1376428"/>
              <a:gd name="connsiteX1" fmla="*/ 229451 w 1966417"/>
              <a:gd name="connsiteY1" fmla="*/ 0 h 1376428"/>
              <a:gd name="connsiteX2" fmla="*/ 1736966 w 1966417"/>
              <a:gd name="connsiteY2" fmla="*/ 0 h 1376428"/>
              <a:gd name="connsiteX3" fmla="*/ 1966417 w 1966417"/>
              <a:gd name="connsiteY3" fmla="*/ 229451 h 1376428"/>
              <a:gd name="connsiteX4" fmla="*/ 1966417 w 1966417"/>
              <a:gd name="connsiteY4" fmla="*/ 1146977 h 1376428"/>
              <a:gd name="connsiteX5" fmla="*/ 1736966 w 1966417"/>
              <a:gd name="connsiteY5" fmla="*/ 1376428 h 1376428"/>
              <a:gd name="connsiteX6" fmla="*/ 229451 w 1966417"/>
              <a:gd name="connsiteY6" fmla="*/ 1376428 h 1376428"/>
              <a:gd name="connsiteX7" fmla="*/ 0 w 1966417"/>
              <a:gd name="connsiteY7" fmla="*/ 1146977 h 1376428"/>
              <a:gd name="connsiteX8" fmla="*/ 0 w 1966417"/>
              <a:gd name="connsiteY8" fmla="*/ 229451 h 137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417" h="1376428">
                <a:moveTo>
                  <a:pt x="0" y="229451"/>
                </a:moveTo>
                <a:cubicBezTo>
                  <a:pt x="0" y="102729"/>
                  <a:pt x="102729" y="0"/>
                  <a:pt x="229451" y="0"/>
                </a:cubicBezTo>
                <a:lnTo>
                  <a:pt x="1736966" y="0"/>
                </a:lnTo>
                <a:cubicBezTo>
                  <a:pt x="1863688" y="0"/>
                  <a:pt x="1966417" y="102729"/>
                  <a:pt x="1966417" y="229451"/>
                </a:cubicBezTo>
                <a:lnTo>
                  <a:pt x="1966417" y="1146977"/>
                </a:lnTo>
                <a:cubicBezTo>
                  <a:pt x="1966417" y="1273699"/>
                  <a:pt x="1863688" y="1376428"/>
                  <a:pt x="1736966" y="1376428"/>
                </a:cubicBezTo>
                <a:lnTo>
                  <a:pt x="229451" y="1376428"/>
                </a:lnTo>
                <a:cubicBezTo>
                  <a:pt x="102729" y="1376428"/>
                  <a:pt x="0" y="1273699"/>
                  <a:pt x="0" y="1146977"/>
                </a:cubicBezTo>
                <a:lnTo>
                  <a:pt x="0" y="2294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594" tIns="139594" rIns="139594" bIns="13959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Measurement</a:t>
            </a:r>
            <a:endParaRPr lang="en-US" sz="19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7253817" y="4989743"/>
            <a:ext cx="1430184" cy="1112490"/>
          </a:xfrm>
          <a:custGeom>
            <a:avLst/>
            <a:gdLst>
              <a:gd name="connsiteX0" fmla="*/ 0 w 1430184"/>
              <a:gd name="connsiteY0" fmla="*/ 0 h 1112490"/>
              <a:gd name="connsiteX1" fmla="*/ 1430184 w 1430184"/>
              <a:gd name="connsiteY1" fmla="*/ 0 h 1112490"/>
              <a:gd name="connsiteX2" fmla="*/ 1430184 w 1430184"/>
              <a:gd name="connsiteY2" fmla="*/ 1112490 h 1112490"/>
              <a:gd name="connsiteX3" fmla="*/ 0 w 1430184"/>
              <a:gd name="connsiteY3" fmla="*/ 1112490 h 1112490"/>
              <a:gd name="connsiteX4" fmla="*/ 0 w 1430184"/>
              <a:gd name="connsiteY4" fmla="*/ 0 h 11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184" h="1112490">
                <a:moveTo>
                  <a:pt x="0" y="0"/>
                </a:moveTo>
                <a:lnTo>
                  <a:pt x="1430184" y="0"/>
                </a:lnTo>
                <a:lnTo>
                  <a:pt x="1430184" y="1112490"/>
                </a:lnTo>
                <a:lnTo>
                  <a:pt x="0" y="1112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LDCT numbers</a:t>
            </a:r>
            <a:endParaRPr lang="en-US" sz="1900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7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0656" y="1315532"/>
            <a:ext cx="2645098" cy="22019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4357" y="2817357"/>
            <a:ext cx="2645098" cy="220190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3" grpId="0" animBg="1"/>
      <p:bldP spid="14" grpId="0"/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Regions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677150" cy="38339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648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groups in each region (10 people per group)</a:t>
            </a:r>
          </a:p>
          <a:p>
            <a:pPr lvl="0"/>
            <a:r>
              <a:rPr lang="en-US" dirty="0" smtClean="0"/>
              <a:t>Must meet criteria for lung cancer screening (</a:t>
            </a:r>
            <a:r>
              <a:rPr lang="en-US" dirty="0"/>
              <a:t>Age 55-80, Smoking &gt; 30 pack year, quit smoking &lt;15 years </a:t>
            </a:r>
            <a:r>
              <a:rPr lang="en-US" dirty="0" smtClean="0"/>
              <a:t>ago)</a:t>
            </a:r>
            <a:endParaRPr lang="en-US" dirty="0"/>
          </a:p>
          <a:p>
            <a:r>
              <a:rPr lang="en-US" dirty="0" smtClean="0"/>
              <a:t>CHWs conducted the recruitment</a:t>
            </a:r>
          </a:p>
          <a:p>
            <a:r>
              <a:rPr lang="en-US" dirty="0" smtClean="0"/>
              <a:t>CHWs were trained to moderate the focus groups</a:t>
            </a:r>
          </a:p>
          <a:p>
            <a:pPr lvl="1"/>
            <a:r>
              <a:rPr lang="en-US" dirty="0" smtClean="0"/>
              <a:t>Community trust</a:t>
            </a:r>
          </a:p>
          <a:p>
            <a:pPr lvl="1"/>
            <a:r>
              <a:rPr lang="en-US" dirty="0" smtClean="0"/>
              <a:t>Buy-in</a:t>
            </a:r>
          </a:p>
          <a:p>
            <a:pPr lvl="1"/>
            <a:r>
              <a:rPr lang="en-US" dirty="0" smtClean="0"/>
              <a:t>The right thing to do</a:t>
            </a:r>
          </a:p>
          <a:p>
            <a:pPr lvl="1"/>
            <a:r>
              <a:rPr lang="en-US" dirty="0" smtClean="0"/>
              <a:t>New skill we provide to HomePlace Program</a:t>
            </a:r>
          </a:p>
          <a:p>
            <a:r>
              <a:rPr lang="en-US" dirty="0" smtClean="0"/>
              <a:t>$40 to participate (1-1.5 hours)</a:t>
            </a:r>
          </a:p>
          <a:p>
            <a:r>
              <a:rPr lang="en-US" dirty="0" smtClean="0"/>
              <a:t>1 person selected in each group to be on CAB (will get $40 for each study activity they participate in)</a:t>
            </a:r>
          </a:p>
          <a:p>
            <a:r>
              <a:rPr lang="en-US" dirty="0" smtClean="0"/>
              <a:t>1 CAB Representative to work with “Research Study Team”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AAD2-F8D7-43E0-9A8F-91AD8AE650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utum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353</TotalTime>
  <Words>3674</Words>
  <Application>Microsoft Macintosh PowerPoint</Application>
  <PresentationFormat>On-screen Show (4:3)</PresentationFormat>
  <Paragraphs>856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Autumn</vt:lpstr>
      <vt:lpstr>A Community Engaged Approach: The Terminate Lung Cancer (TLC) Study</vt:lpstr>
      <vt:lpstr>PowerPoint Presentation</vt:lpstr>
      <vt:lpstr>Team</vt:lpstr>
      <vt:lpstr>Why do lung cancer screening (research)?</vt:lpstr>
      <vt:lpstr>Why Study a Community Engaged Approach?</vt:lpstr>
      <vt:lpstr>Aims</vt:lpstr>
      <vt:lpstr>Methods</vt:lpstr>
      <vt:lpstr>Study Regions</vt:lpstr>
      <vt:lpstr>Focus Groups</vt:lpstr>
      <vt:lpstr>PowerPoint Presentation</vt:lpstr>
      <vt:lpstr>Campaign Development</vt:lpstr>
      <vt:lpstr>PowerPoint Presentation</vt:lpstr>
      <vt:lpstr>Focus Group Results</vt:lpstr>
      <vt:lpstr>Focus Group Results</vt:lpstr>
      <vt:lpstr>Focus Group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Campaign</vt:lpstr>
      <vt:lpstr>Value-added to the Community</vt:lpstr>
      <vt:lpstr>Next steps</vt:lpstr>
      <vt:lpstr>Thank you!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Community Engaged Approach: The Terminate Lung Cancer (TLC) Study</dc:title>
  <dc:creator>Cardarelli, Roberto</dc:creator>
  <cp:lastModifiedBy>Jennifer Redmond</cp:lastModifiedBy>
  <cp:revision>35</cp:revision>
  <dcterms:created xsi:type="dcterms:W3CDTF">2014-09-09T12:21:52Z</dcterms:created>
  <dcterms:modified xsi:type="dcterms:W3CDTF">2015-06-15T18:10:05Z</dcterms:modified>
</cp:coreProperties>
</file>