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5" d="100"/>
          <a:sy n="105" d="100"/>
        </p:scale>
        <p:origin x="-65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4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6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4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6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1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48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4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0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5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1EEA3-B152-4476-9BD4-CABFB65EE92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1DA8E-2F06-4630-94E0-38566E69E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4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23843"/>
              </p:ext>
            </p:extLst>
          </p:nvPr>
        </p:nvGraphicFramePr>
        <p:xfrm>
          <a:off x="544286" y="1066800"/>
          <a:ext cx="8284460" cy="3962399"/>
        </p:xfrm>
        <a:graphic>
          <a:graphicData uri="http://schemas.openxmlformats.org/drawingml/2006/table">
            <a:tbl>
              <a:tblPr/>
              <a:tblGrid>
                <a:gridCol w="2175252"/>
                <a:gridCol w="763651"/>
                <a:gridCol w="763651"/>
                <a:gridCol w="763651"/>
                <a:gridCol w="763651"/>
                <a:gridCol w="763651"/>
                <a:gridCol w="763651"/>
                <a:gridCol w="763651"/>
                <a:gridCol w="763651"/>
              </a:tblGrid>
              <a:tr h="59792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66" marR="6866" marT="686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35-44 years</a:t>
                      </a:r>
                    </a:p>
                  </a:txBody>
                  <a:tcPr marL="6866" marR="6866" marT="68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45-54 years</a:t>
                      </a:r>
                    </a:p>
                  </a:txBody>
                  <a:tcPr marL="6866" marR="6866" marT="68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55-64 years</a:t>
                      </a:r>
                    </a:p>
                  </a:txBody>
                  <a:tcPr marL="6866" marR="6866" marT="68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Combined Age Groups</a:t>
                      </a:r>
                    </a:p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35-64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years</a:t>
                      </a:r>
                    </a:p>
                  </a:txBody>
                  <a:tcPr marL="6866" marR="6866" marT="68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8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Leading Cause of Death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Number of Deaths</a:t>
                      </a:r>
                    </a:p>
                  </a:txBody>
                  <a:tcPr marL="6866" marR="6866" marT="68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Death Rate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†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Number of Deaths</a:t>
                      </a:r>
                    </a:p>
                  </a:txBody>
                  <a:tcPr marL="6866" marR="6866" marT="68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Death Rate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†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Number of Deaths</a:t>
                      </a:r>
                    </a:p>
                  </a:txBody>
                  <a:tcPr marL="6866" marR="6866" marT="68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Death Rate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†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Number of Deaths</a:t>
                      </a:r>
                    </a:p>
                  </a:txBody>
                  <a:tcPr marL="6866" marR="6866" marT="68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Death Rate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†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CAUSES OF DEATH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7225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244.10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16768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531.57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27010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1070.71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51003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590.52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Malignant Neoplasms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1,123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37.94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4,508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142.91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9,916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393.08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15,547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180.01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Diseases of Heart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1,334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45.07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3,874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122.81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6,272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248.63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11,480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132.92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Accidents 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Unintentional Injuries)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1,893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63.96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2,027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64.26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1,079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42.77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4,999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57.88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Chronic Lower Respiratory Diseases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3.89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654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20.73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1,759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69.73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2,528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29.27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Diabetes Mellitus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5.91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524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16.61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1,014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40.20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1,713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19.83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Intentional Self-Harm 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Suicide)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624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21.08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674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21.37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16.37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1,711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19.81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Cerebrovascular Diseases (ex. Stroke)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5.07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474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15.03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900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35.68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1,524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17.65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Chronic Liver Disease and Cirrhosis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5.71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498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15.79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570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22.60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1,237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14.32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1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Kidney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Diseases‡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2.53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7.67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480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19.03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797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9.23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Septicemia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2.91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7.80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451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17.88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783</a:t>
                      </a:r>
                    </a:p>
                  </a:txBody>
                  <a:tcPr marL="6866" marR="6866" marT="6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9.07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4286" y="5105400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†Rate per 100,000 population in specified group. </a:t>
            </a:r>
          </a:p>
          <a:p>
            <a:r>
              <a:rPr lang="en-US" sz="900" dirty="0" smtClean="0"/>
              <a:t>* Death data for the years of 2009 and 2010 are preliminary. </a:t>
            </a:r>
          </a:p>
          <a:p>
            <a:r>
              <a:rPr lang="en-US" sz="900" dirty="0" smtClean="0"/>
              <a:t>‡ Nephritis, </a:t>
            </a:r>
            <a:r>
              <a:rPr lang="en-US" sz="900" dirty="0" err="1" smtClean="0"/>
              <a:t>Nephrotic</a:t>
            </a:r>
            <a:r>
              <a:rPr lang="en-US" sz="900" dirty="0" smtClean="0"/>
              <a:t> Syndrome, and </a:t>
            </a:r>
            <a:r>
              <a:rPr lang="en-US" sz="900" dirty="0" err="1" smtClean="0"/>
              <a:t>Nephrosis</a:t>
            </a:r>
            <a:endParaRPr lang="en-US" sz="900" dirty="0" smtClean="0"/>
          </a:p>
          <a:p>
            <a:r>
              <a:rPr lang="en-US" sz="900" dirty="0" smtClean="0"/>
              <a:t>Data Source:  Office of Vital Statistics, Frankfort, KY. Created March 2013. http://chfs.ky.gov/dph/vital/</a:t>
            </a:r>
            <a:endParaRPr lang="en-US" sz="900" dirty="0"/>
          </a:p>
        </p:txBody>
      </p:sp>
      <p:sp>
        <p:nvSpPr>
          <p:cNvPr id="7" name="TextBox 6"/>
          <p:cNvSpPr txBox="1"/>
          <p:nvPr/>
        </p:nvSpPr>
        <p:spPr>
          <a:xfrm>
            <a:off x="651501" y="152400"/>
            <a:ext cx="82796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Ten Leading Causes of Death by Age Groups (years), 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Number and Age-Specific Death Rate in Kentucky, 2006-2010 (By Residence)†*</a:t>
            </a:r>
            <a:r>
              <a:rPr lang="en-US" sz="2400" dirty="0" smtClean="0">
                <a:latin typeface="+mj-lt"/>
              </a:rPr>
              <a:t/>
            </a:r>
            <a:br>
              <a:rPr lang="en-US" sz="2400" dirty="0" smtClean="0">
                <a:latin typeface="+mj-lt"/>
              </a:rPr>
            </a:br>
            <a:endParaRPr lang="en-US" sz="24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239" y="5568649"/>
            <a:ext cx="1691640" cy="8233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5867400"/>
            <a:ext cx="68512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working-age Kentuckians (combined age groups 35-64 years </a:t>
            </a:r>
            <a:r>
              <a:rPr lang="en-US" sz="1600" smtClean="0"/>
              <a:t>old), </a:t>
            </a:r>
            <a:r>
              <a:rPr lang="en-US" sz="1600" dirty="0" smtClean="0"/>
              <a:t>malignant neoplasms (i.e., cancer) account for the leading cause of death: 180 deaths per 100,000 people. </a:t>
            </a:r>
            <a:endParaRPr lang="en-US" sz="1600" dirty="0"/>
          </a:p>
        </p:txBody>
      </p:sp>
      <p:sp>
        <p:nvSpPr>
          <p:cNvPr id="10" name="Right Arrow 9"/>
          <p:cNvSpPr/>
          <p:nvPr/>
        </p:nvSpPr>
        <p:spPr>
          <a:xfrm>
            <a:off x="1828800" y="2185852"/>
            <a:ext cx="822960" cy="33251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Cancer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153297" y="2286000"/>
            <a:ext cx="457200" cy="3105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98847" y="2283131"/>
            <a:ext cx="457200" cy="3105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229600" y="2278878"/>
            <a:ext cx="457200" cy="3105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8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35CB23875BDC4FB40C22CF0B961EA8" ma:contentTypeVersion="0" ma:contentTypeDescription="Create a new document." ma:contentTypeScope="" ma:versionID="ec0f9df61e3ad018223c023298fd74f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3B5D82-E18D-4824-9E87-F9C0DEB99B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7753258-1B50-4435-8D7A-D35721E80B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7860DA-0884-4C55-B5D0-EF7F4B37ED3F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262</Words>
  <Application>Microsoft Office PowerPoint</Application>
  <PresentationFormat>On-screen Show (4:3)</PresentationFormat>
  <Paragraphs>120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jjones</dc:creator>
  <cp:lastModifiedBy>kbathje</cp:lastModifiedBy>
  <cp:revision>14</cp:revision>
  <cp:lastPrinted>2013-03-19T13:54:34Z</cp:lastPrinted>
  <dcterms:created xsi:type="dcterms:W3CDTF">2013-03-14T18:00:55Z</dcterms:created>
  <dcterms:modified xsi:type="dcterms:W3CDTF">2013-03-20T16:47:16Z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0x010100B035CB23875BDC4FB40C22CF0B961EA8</vt:lpwstr>
  </property>
</Properties>
</file>